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0" r:id="rId5"/>
    <p:sldId id="259" r:id="rId6"/>
    <p:sldId id="260" r:id="rId7"/>
    <p:sldId id="261" r:id="rId8"/>
    <p:sldId id="262" r:id="rId9"/>
    <p:sldId id="263" r:id="rId10"/>
    <p:sldId id="264" r:id="rId11"/>
    <p:sldId id="265" r:id="rId12"/>
    <p:sldId id="266" r:id="rId13"/>
    <p:sldId id="267" r:id="rId14"/>
    <p:sldId id="271" r:id="rId15"/>
    <p:sldId id="270" r:id="rId16"/>
    <p:sldId id="269" r:id="rId17"/>
    <p:sldId id="272" r:id="rId18"/>
    <p:sldId id="273" r:id="rId19"/>
    <p:sldId id="274" r:id="rId20"/>
    <p:sldId id="275" r:id="rId21"/>
    <p:sldId id="276" r:id="rId22"/>
    <p:sldId id="277" r:id="rId23"/>
    <p:sldId id="307" r:id="rId24"/>
    <p:sldId id="308" r:id="rId25"/>
    <p:sldId id="317" r:id="rId26"/>
    <p:sldId id="309" r:id="rId27"/>
    <p:sldId id="310" r:id="rId28"/>
    <p:sldId id="318" r:id="rId29"/>
    <p:sldId id="311" r:id="rId30"/>
    <p:sldId id="312" r:id="rId31"/>
    <p:sldId id="319" r:id="rId32"/>
    <p:sldId id="313" r:id="rId33"/>
    <p:sldId id="314" r:id="rId34"/>
    <p:sldId id="320" r:id="rId35"/>
    <p:sldId id="315" r:id="rId36"/>
    <p:sldId id="316" r:id="rId37"/>
    <p:sldId id="321" r:id="rId38"/>
    <p:sldId id="278" r:id="rId39"/>
    <p:sldId id="296" r:id="rId40"/>
    <p:sldId id="299" r:id="rId41"/>
    <p:sldId id="298" r:id="rId42"/>
    <p:sldId id="300" r:id="rId43"/>
    <p:sldId id="301" r:id="rId44"/>
    <p:sldId id="302" r:id="rId45"/>
    <p:sldId id="303" r:id="rId46"/>
    <p:sldId id="305" r:id="rId47"/>
    <p:sldId id="279" r:id="rId48"/>
    <p:sldId id="286" r:id="rId49"/>
    <p:sldId id="282" r:id="rId50"/>
    <p:sldId id="283" r:id="rId51"/>
    <p:sldId id="284" r:id="rId52"/>
    <p:sldId id="285" r:id="rId53"/>
    <p:sldId id="281" r:id="rId54"/>
    <p:sldId id="287" r:id="rId55"/>
    <p:sldId id="288" r:id="rId56"/>
    <p:sldId id="289" r:id="rId57"/>
    <p:sldId id="290" r:id="rId58"/>
    <p:sldId id="291" r:id="rId59"/>
    <p:sldId id="292" r:id="rId60"/>
    <p:sldId id="293" r:id="rId61"/>
    <p:sldId id="30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96AF"/>
    <a:srgbClr val="A2D7E3"/>
    <a:srgbClr val="BDBBBF"/>
    <a:srgbClr val="F1F1F2"/>
    <a:srgbClr val="FFFFFF"/>
    <a:srgbClr val="F4CD71"/>
    <a:srgbClr val="DF7B1C"/>
    <a:srgbClr val="1A958C"/>
    <a:srgbClr val="6AB388"/>
    <a:srgbClr val="7733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8" autoAdjust="0"/>
    <p:restoredTop sz="94660"/>
  </p:normalViewPr>
  <p:slideViewPr>
    <p:cSldViewPr snapToGrid="0">
      <p:cViewPr varScale="1">
        <p:scale>
          <a:sx n="80" d="100"/>
          <a:sy n="80" d="100"/>
        </p:scale>
        <p:origin x="12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7C1A-0CE5-1219-BEE8-C2AEC8C523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9FCF64B-2166-A0DC-477F-920E604181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9AAA823-FB9B-18FA-6025-A5FCADE174EF}"/>
              </a:ext>
            </a:extLst>
          </p:cNvPr>
          <p:cNvSpPr>
            <a:spLocks noGrp="1"/>
          </p:cNvSpPr>
          <p:nvPr>
            <p:ph type="dt" sz="half" idx="10"/>
          </p:nvPr>
        </p:nvSpPr>
        <p:spPr/>
        <p:txBody>
          <a:bodyPr/>
          <a:lstStyle/>
          <a:p>
            <a:fld id="{6DFE4A60-8ADF-4933-8F23-582EA1421AE6}" type="datetimeFigureOut">
              <a:rPr lang="en-GB" smtClean="0"/>
              <a:t>29/11/2023</a:t>
            </a:fld>
            <a:endParaRPr lang="en-GB"/>
          </a:p>
        </p:txBody>
      </p:sp>
      <p:sp>
        <p:nvSpPr>
          <p:cNvPr id="5" name="Footer Placeholder 4">
            <a:extLst>
              <a:ext uri="{FF2B5EF4-FFF2-40B4-BE49-F238E27FC236}">
                <a16:creationId xmlns:a16="http://schemas.microsoft.com/office/drawing/2014/main" id="{B5E5A19B-AF2E-C634-EFCC-8E61662E5D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3E906C-57CC-E265-AADF-EB6FE355EA7B}"/>
              </a:ext>
            </a:extLst>
          </p:cNvPr>
          <p:cNvSpPr>
            <a:spLocks noGrp="1"/>
          </p:cNvSpPr>
          <p:nvPr>
            <p:ph type="sldNum" sz="quarter" idx="12"/>
          </p:nvPr>
        </p:nvSpPr>
        <p:spPr/>
        <p:txBody>
          <a:bodyPr/>
          <a:lstStyle/>
          <a:p>
            <a:fld id="{2236463D-D308-4593-B29B-D9E1B0086334}" type="slidenum">
              <a:rPr lang="en-GB" smtClean="0"/>
              <a:t>‹#›</a:t>
            </a:fld>
            <a:endParaRPr lang="en-GB"/>
          </a:p>
        </p:txBody>
      </p:sp>
    </p:spTree>
    <p:extLst>
      <p:ext uri="{BB962C8B-B14F-4D97-AF65-F5344CB8AC3E}">
        <p14:creationId xmlns:p14="http://schemas.microsoft.com/office/powerpoint/2010/main" val="25591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FECD9-BA16-E697-5B53-51986E6FB65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528DC64-5532-010F-D4EE-12897FF7E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E3C122-7BA9-31E5-7206-8AF34CB6E7AA}"/>
              </a:ext>
            </a:extLst>
          </p:cNvPr>
          <p:cNvSpPr>
            <a:spLocks noGrp="1"/>
          </p:cNvSpPr>
          <p:nvPr>
            <p:ph type="dt" sz="half" idx="10"/>
          </p:nvPr>
        </p:nvSpPr>
        <p:spPr/>
        <p:txBody>
          <a:bodyPr/>
          <a:lstStyle/>
          <a:p>
            <a:fld id="{6DFE4A60-8ADF-4933-8F23-582EA1421AE6}" type="datetimeFigureOut">
              <a:rPr lang="en-GB" smtClean="0"/>
              <a:t>29/11/2023</a:t>
            </a:fld>
            <a:endParaRPr lang="en-GB"/>
          </a:p>
        </p:txBody>
      </p:sp>
      <p:sp>
        <p:nvSpPr>
          <p:cNvPr id="5" name="Footer Placeholder 4">
            <a:extLst>
              <a:ext uri="{FF2B5EF4-FFF2-40B4-BE49-F238E27FC236}">
                <a16:creationId xmlns:a16="http://schemas.microsoft.com/office/drawing/2014/main" id="{74FF5206-D83F-8BE5-A9BE-EA04B6EE62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DA715F-D1F5-1CF5-7E57-34EC8916493A}"/>
              </a:ext>
            </a:extLst>
          </p:cNvPr>
          <p:cNvSpPr>
            <a:spLocks noGrp="1"/>
          </p:cNvSpPr>
          <p:nvPr>
            <p:ph type="sldNum" sz="quarter" idx="12"/>
          </p:nvPr>
        </p:nvSpPr>
        <p:spPr/>
        <p:txBody>
          <a:bodyPr/>
          <a:lstStyle/>
          <a:p>
            <a:fld id="{2236463D-D308-4593-B29B-D9E1B0086334}" type="slidenum">
              <a:rPr lang="en-GB" smtClean="0"/>
              <a:t>‹#›</a:t>
            </a:fld>
            <a:endParaRPr lang="en-GB"/>
          </a:p>
        </p:txBody>
      </p:sp>
    </p:spTree>
    <p:extLst>
      <p:ext uri="{BB962C8B-B14F-4D97-AF65-F5344CB8AC3E}">
        <p14:creationId xmlns:p14="http://schemas.microsoft.com/office/powerpoint/2010/main" val="3898507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D73628-4D87-3D85-ED5B-8FAE33E089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38571E7-8D5F-A2EE-D445-6AA17DDB4D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DDEF83-430F-D631-94BC-F2DBAF4A3921}"/>
              </a:ext>
            </a:extLst>
          </p:cNvPr>
          <p:cNvSpPr>
            <a:spLocks noGrp="1"/>
          </p:cNvSpPr>
          <p:nvPr>
            <p:ph type="dt" sz="half" idx="10"/>
          </p:nvPr>
        </p:nvSpPr>
        <p:spPr/>
        <p:txBody>
          <a:bodyPr/>
          <a:lstStyle/>
          <a:p>
            <a:fld id="{6DFE4A60-8ADF-4933-8F23-582EA1421AE6}" type="datetimeFigureOut">
              <a:rPr lang="en-GB" smtClean="0"/>
              <a:t>29/11/2023</a:t>
            </a:fld>
            <a:endParaRPr lang="en-GB"/>
          </a:p>
        </p:txBody>
      </p:sp>
      <p:sp>
        <p:nvSpPr>
          <p:cNvPr id="5" name="Footer Placeholder 4">
            <a:extLst>
              <a:ext uri="{FF2B5EF4-FFF2-40B4-BE49-F238E27FC236}">
                <a16:creationId xmlns:a16="http://schemas.microsoft.com/office/drawing/2014/main" id="{2C6CDB43-C780-3E96-20A0-2B8AE4B5E5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CE2A40-68EF-F5EF-8589-39379374B1A2}"/>
              </a:ext>
            </a:extLst>
          </p:cNvPr>
          <p:cNvSpPr>
            <a:spLocks noGrp="1"/>
          </p:cNvSpPr>
          <p:nvPr>
            <p:ph type="sldNum" sz="quarter" idx="12"/>
          </p:nvPr>
        </p:nvSpPr>
        <p:spPr/>
        <p:txBody>
          <a:bodyPr/>
          <a:lstStyle/>
          <a:p>
            <a:fld id="{2236463D-D308-4593-B29B-D9E1B0086334}" type="slidenum">
              <a:rPr lang="en-GB" smtClean="0"/>
              <a:t>‹#›</a:t>
            </a:fld>
            <a:endParaRPr lang="en-GB"/>
          </a:p>
        </p:txBody>
      </p:sp>
    </p:spTree>
    <p:extLst>
      <p:ext uri="{BB962C8B-B14F-4D97-AF65-F5344CB8AC3E}">
        <p14:creationId xmlns:p14="http://schemas.microsoft.com/office/powerpoint/2010/main" val="1309987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16F3-9545-525D-DE1D-5243F5B527C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839D44-5489-B20C-29D4-4806F89D1F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40A2EF-9BDF-5F6C-441D-1FE0CDFA9071}"/>
              </a:ext>
            </a:extLst>
          </p:cNvPr>
          <p:cNvSpPr>
            <a:spLocks noGrp="1"/>
          </p:cNvSpPr>
          <p:nvPr>
            <p:ph type="dt" sz="half" idx="10"/>
          </p:nvPr>
        </p:nvSpPr>
        <p:spPr/>
        <p:txBody>
          <a:bodyPr/>
          <a:lstStyle/>
          <a:p>
            <a:fld id="{6DFE4A60-8ADF-4933-8F23-582EA1421AE6}" type="datetimeFigureOut">
              <a:rPr lang="en-GB" smtClean="0"/>
              <a:t>29/11/2023</a:t>
            </a:fld>
            <a:endParaRPr lang="en-GB"/>
          </a:p>
        </p:txBody>
      </p:sp>
      <p:sp>
        <p:nvSpPr>
          <p:cNvPr id="5" name="Footer Placeholder 4">
            <a:extLst>
              <a:ext uri="{FF2B5EF4-FFF2-40B4-BE49-F238E27FC236}">
                <a16:creationId xmlns:a16="http://schemas.microsoft.com/office/drawing/2014/main" id="{A166CA6B-8A0C-B0D9-5BC5-F96E3E4E3D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DD6282-974C-6F9B-9136-2DBC872633D5}"/>
              </a:ext>
            </a:extLst>
          </p:cNvPr>
          <p:cNvSpPr>
            <a:spLocks noGrp="1"/>
          </p:cNvSpPr>
          <p:nvPr>
            <p:ph type="sldNum" sz="quarter" idx="12"/>
          </p:nvPr>
        </p:nvSpPr>
        <p:spPr/>
        <p:txBody>
          <a:bodyPr/>
          <a:lstStyle/>
          <a:p>
            <a:fld id="{2236463D-D308-4593-B29B-D9E1B0086334}" type="slidenum">
              <a:rPr lang="en-GB" smtClean="0"/>
              <a:t>‹#›</a:t>
            </a:fld>
            <a:endParaRPr lang="en-GB"/>
          </a:p>
        </p:txBody>
      </p:sp>
    </p:spTree>
    <p:extLst>
      <p:ext uri="{BB962C8B-B14F-4D97-AF65-F5344CB8AC3E}">
        <p14:creationId xmlns:p14="http://schemas.microsoft.com/office/powerpoint/2010/main" val="2836711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A606-9C61-31F9-81F6-7B5B1831FC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4A486B3-F6BC-8042-E2AD-418FFA7148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26410C-E70B-5634-C439-1E41F1ED0DD8}"/>
              </a:ext>
            </a:extLst>
          </p:cNvPr>
          <p:cNvSpPr>
            <a:spLocks noGrp="1"/>
          </p:cNvSpPr>
          <p:nvPr>
            <p:ph type="dt" sz="half" idx="10"/>
          </p:nvPr>
        </p:nvSpPr>
        <p:spPr/>
        <p:txBody>
          <a:bodyPr/>
          <a:lstStyle/>
          <a:p>
            <a:fld id="{6DFE4A60-8ADF-4933-8F23-582EA1421AE6}" type="datetimeFigureOut">
              <a:rPr lang="en-GB" smtClean="0"/>
              <a:t>29/11/2023</a:t>
            </a:fld>
            <a:endParaRPr lang="en-GB"/>
          </a:p>
        </p:txBody>
      </p:sp>
      <p:sp>
        <p:nvSpPr>
          <p:cNvPr id="5" name="Footer Placeholder 4">
            <a:extLst>
              <a:ext uri="{FF2B5EF4-FFF2-40B4-BE49-F238E27FC236}">
                <a16:creationId xmlns:a16="http://schemas.microsoft.com/office/drawing/2014/main" id="{AA6FF377-AF8C-A559-D32E-DEC05EE229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13FFC3-3591-03B3-D0C0-7308A173F563}"/>
              </a:ext>
            </a:extLst>
          </p:cNvPr>
          <p:cNvSpPr>
            <a:spLocks noGrp="1"/>
          </p:cNvSpPr>
          <p:nvPr>
            <p:ph type="sldNum" sz="quarter" idx="12"/>
          </p:nvPr>
        </p:nvSpPr>
        <p:spPr/>
        <p:txBody>
          <a:bodyPr/>
          <a:lstStyle/>
          <a:p>
            <a:fld id="{2236463D-D308-4593-B29B-D9E1B0086334}" type="slidenum">
              <a:rPr lang="en-GB" smtClean="0"/>
              <a:t>‹#›</a:t>
            </a:fld>
            <a:endParaRPr lang="en-GB"/>
          </a:p>
        </p:txBody>
      </p:sp>
    </p:spTree>
    <p:extLst>
      <p:ext uri="{BB962C8B-B14F-4D97-AF65-F5344CB8AC3E}">
        <p14:creationId xmlns:p14="http://schemas.microsoft.com/office/powerpoint/2010/main" val="20804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22809-3EDD-0B91-501D-9DD05E2DEBB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E702D9B-43F4-A249-8C98-F34A16119A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F6CA5C0-EB90-0C3D-2D11-703268DF4D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B107BED-D597-E0CE-D89B-A25D41469D46}"/>
              </a:ext>
            </a:extLst>
          </p:cNvPr>
          <p:cNvSpPr>
            <a:spLocks noGrp="1"/>
          </p:cNvSpPr>
          <p:nvPr>
            <p:ph type="dt" sz="half" idx="10"/>
          </p:nvPr>
        </p:nvSpPr>
        <p:spPr/>
        <p:txBody>
          <a:bodyPr/>
          <a:lstStyle/>
          <a:p>
            <a:fld id="{6DFE4A60-8ADF-4933-8F23-582EA1421AE6}" type="datetimeFigureOut">
              <a:rPr lang="en-GB" smtClean="0"/>
              <a:t>29/11/2023</a:t>
            </a:fld>
            <a:endParaRPr lang="en-GB"/>
          </a:p>
        </p:txBody>
      </p:sp>
      <p:sp>
        <p:nvSpPr>
          <p:cNvPr id="6" name="Footer Placeholder 5">
            <a:extLst>
              <a:ext uri="{FF2B5EF4-FFF2-40B4-BE49-F238E27FC236}">
                <a16:creationId xmlns:a16="http://schemas.microsoft.com/office/drawing/2014/main" id="{68D5494A-B120-9A63-0B90-F11F0CA337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559BCA-37A0-EA28-DA2D-2D8B9E6A8756}"/>
              </a:ext>
            </a:extLst>
          </p:cNvPr>
          <p:cNvSpPr>
            <a:spLocks noGrp="1"/>
          </p:cNvSpPr>
          <p:nvPr>
            <p:ph type="sldNum" sz="quarter" idx="12"/>
          </p:nvPr>
        </p:nvSpPr>
        <p:spPr/>
        <p:txBody>
          <a:bodyPr/>
          <a:lstStyle/>
          <a:p>
            <a:fld id="{2236463D-D308-4593-B29B-D9E1B0086334}" type="slidenum">
              <a:rPr lang="en-GB" smtClean="0"/>
              <a:t>‹#›</a:t>
            </a:fld>
            <a:endParaRPr lang="en-GB"/>
          </a:p>
        </p:txBody>
      </p:sp>
    </p:spTree>
    <p:extLst>
      <p:ext uri="{BB962C8B-B14F-4D97-AF65-F5344CB8AC3E}">
        <p14:creationId xmlns:p14="http://schemas.microsoft.com/office/powerpoint/2010/main" val="905487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242E-D2BA-C692-454E-B498B939F08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97D436F-8365-8A4F-6AAA-128BBE5085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88B07F-C641-6CA3-CF5C-5099358A9C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E077754-4DEB-1E07-17BA-E7915A1CAD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3C7229-0225-2B4E-F2B8-6F4ADDA66C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FDBA89-3A25-1CB8-DB1F-A2BE1AD5C92F}"/>
              </a:ext>
            </a:extLst>
          </p:cNvPr>
          <p:cNvSpPr>
            <a:spLocks noGrp="1"/>
          </p:cNvSpPr>
          <p:nvPr>
            <p:ph type="dt" sz="half" idx="10"/>
          </p:nvPr>
        </p:nvSpPr>
        <p:spPr/>
        <p:txBody>
          <a:bodyPr/>
          <a:lstStyle/>
          <a:p>
            <a:fld id="{6DFE4A60-8ADF-4933-8F23-582EA1421AE6}" type="datetimeFigureOut">
              <a:rPr lang="en-GB" smtClean="0"/>
              <a:t>29/11/2023</a:t>
            </a:fld>
            <a:endParaRPr lang="en-GB"/>
          </a:p>
        </p:txBody>
      </p:sp>
      <p:sp>
        <p:nvSpPr>
          <p:cNvPr id="8" name="Footer Placeholder 7">
            <a:extLst>
              <a:ext uri="{FF2B5EF4-FFF2-40B4-BE49-F238E27FC236}">
                <a16:creationId xmlns:a16="http://schemas.microsoft.com/office/drawing/2014/main" id="{48472EC5-9FFD-EB31-B128-C0B96B76302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B578E4-013A-E157-8D62-8C0E15034A1F}"/>
              </a:ext>
            </a:extLst>
          </p:cNvPr>
          <p:cNvSpPr>
            <a:spLocks noGrp="1"/>
          </p:cNvSpPr>
          <p:nvPr>
            <p:ph type="sldNum" sz="quarter" idx="12"/>
          </p:nvPr>
        </p:nvSpPr>
        <p:spPr/>
        <p:txBody>
          <a:bodyPr/>
          <a:lstStyle/>
          <a:p>
            <a:fld id="{2236463D-D308-4593-B29B-D9E1B0086334}" type="slidenum">
              <a:rPr lang="en-GB" smtClean="0"/>
              <a:t>‹#›</a:t>
            </a:fld>
            <a:endParaRPr lang="en-GB"/>
          </a:p>
        </p:txBody>
      </p:sp>
    </p:spTree>
    <p:extLst>
      <p:ext uri="{BB962C8B-B14F-4D97-AF65-F5344CB8AC3E}">
        <p14:creationId xmlns:p14="http://schemas.microsoft.com/office/powerpoint/2010/main" val="174924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67EF-343A-742D-0FD9-ABD729035F1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064F9D-3ACD-4F5E-00C1-2199384A2AEB}"/>
              </a:ext>
            </a:extLst>
          </p:cNvPr>
          <p:cNvSpPr>
            <a:spLocks noGrp="1"/>
          </p:cNvSpPr>
          <p:nvPr>
            <p:ph type="dt" sz="half" idx="10"/>
          </p:nvPr>
        </p:nvSpPr>
        <p:spPr/>
        <p:txBody>
          <a:bodyPr/>
          <a:lstStyle/>
          <a:p>
            <a:fld id="{6DFE4A60-8ADF-4933-8F23-582EA1421AE6}" type="datetimeFigureOut">
              <a:rPr lang="en-GB" smtClean="0"/>
              <a:t>29/11/2023</a:t>
            </a:fld>
            <a:endParaRPr lang="en-GB"/>
          </a:p>
        </p:txBody>
      </p:sp>
      <p:sp>
        <p:nvSpPr>
          <p:cNvPr id="4" name="Footer Placeholder 3">
            <a:extLst>
              <a:ext uri="{FF2B5EF4-FFF2-40B4-BE49-F238E27FC236}">
                <a16:creationId xmlns:a16="http://schemas.microsoft.com/office/drawing/2014/main" id="{A8686850-E48B-0B59-8A95-FD45EA13CB2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7389CEB-53FC-627D-986C-3BBB57375FE1}"/>
              </a:ext>
            </a:extLst>
          </p:cNvPr>
          <p:cNvSpPr>
            <a:spLocks noGrp="1"/>
          </p:cNvSpPr>
          <p:nvPr>
            <p:ph type="sldNum" sz="quarter" idx="12"/>
          </p:nvPr>
        </p:nvSpPr>
        <p:spPr/>
        <p:txBody>
          <a:bodyPr/>
          <a:lstStyle/>
          <a:p>
            <a:fld id="{2236463D-D308-4593-B29B-D9E1B0086334}" type="slidenum">
              <a:rPr lang="en-GB" smtClean="0"/>
              <a:t>‹#›</a:t>
            </a:fld>
            <a:endParaRPr lang="en-GB"/>
          </a:p>
        </p:txBody>
      </p:sp>
    </p:spTree>
    <p:extLst>
      <p:ext uri="{BB962C8B-B14F-4D97-AF65-F5344CB8AC3E}">
        <p14:creationId xmlns:p14="http://schemas.microsoft.com/office/powerpoint/2010/main" val="1154121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1CCDAA-60A3-D247-5C6F-281FBC4EE002}"/>
              </a:ext>
            </a:extLst>
          </p:cNvPr>
          <p:cNvSpPr>
            <a:spLocks noGrp="1"/>
          </p:cNvSpPr>
          <p:nvPr>
            <p:ph type="dt" sz="half" idx="10"/>
          </p:nvPr>
        </p:nvSpPr>
        <p:spPr/>
        <p:txBody>
          <a:bodyPr/>
          <a:lstStyle/>
          <a:p>
            <a:fld id="{6DFE4A60-8ADF-4933-8F23-582EA1421AE6}" type="datetimeFigureOut">
              <a:rPr lang="en-GB" smtClean="0"/>
              <a:t>29/11/2023</a:t>
            </a:fld>
            <a:endParaRPr lang="en-GB"/>
          </a:p>
        </p:txBody>
      </p:sp>
      <p:sp>
        <p:nvSpPr>
          <p:cNvPr id="3" name="Footer Placeholder 2">
            <a:extLst>
              <a:ext uri="{FF2B5EF4-FFF2-40B4-BE49-F238E27FC236}">
                <a16:creationId xmlns:a16="http://schemas.microsoft.com/office/drawing/2014/main" id="{20775F3E-0B10-F8A3-59B4-C7D7F1E6E2D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001D816-8503-D71F-1D40-32C083440F72}"/>
              </a:ext>
            </a:extLst>
          </p:cNvPr>
          <p:cNvSpPr>
            <a:spLocks noGrp="1"/>
          </p:cNvSpPr>
          <p:nvPr>
            <p:ph type="sldNum" sz="quarter" idx="12"/>
          </p:nvPr>
        </p:nvSpPr>
        <p:spPr/>
        <p:txBody>
          <a:bodyPr/>
          <a:lstStyle/>
          <a:p>
            <a:fld id="{2236463D-D308-4593-B29B-D9E1B0086334}" type="slidenum">
              <a:rPr lang="en-GB" smtClean="0"/>
              <a:t>‹#›</a:t>
            </a:fld>
            <a:endParaRPr lang="en-GB"/>
          </a:p>
        </p:txBody>
      </p:sp>
    </p:spTree>
    <p:extLst>
      <p:ext uri="{BB962C8B-B14F-4D97-AF65-F5344CB8AC3E}">
        <p14:creationId xmlns:p14="http://schemas.microsoft.com/office/powerpoint/2010/main" val="1610887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C4CA7-698F-21A1-F779-D64E3B4643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E0E8D6C-B0B0-72B2-6E66-7573A8EA8E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8646C5C-5AD3-2AA9-B861-EAE8C940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8717A1-D908-A9A9-AE33-4DA0725FD60E}"/>
              </a:ext>
            </a:extLst>
          </p:cNvPr>
          <p:cNvSpPr>
            <a:spLocks noGrp="1"/>
          </p:cNvSpPr>
          <p:nvPr>
            <p:ph type="dt" sz="half" idx="10"/>
          </p:nvPr>
        </p:nvSpPr>
        <p:spPr/>
        <p:txBody>
          <a:bodyPr/>
          <a:lstStyle/>
          <a:p>
            <a:fld id="{6DFE4A60-8ADF-4933-8F23-582EA1421AE6}" type="datetimeFigureOut">
              <a:rPr lang="en-GB" smtClean="0"/>
              <a:t>29/11/2023</a:t>
            </a:fld>
            <a:endParaRPr lang="en-GB"/>
          </a:p>
        </p:txBody>
      </p:sp>
      <p:sp>
        <p:nvSpPr>
          <p:cNvPr id="6" name="Footer Placeholder 5">
            <a:extLst>
              <a:ext uri="{FF2B5EF4-FFF2-40B4-BE49-F238E27FC236}">
                <a16:creationId xmlns:a16="http://schemas.microsoft.com/office/drawing/2014/main" id="{6ED54E35-2943-F1F4-1486-677A9F75C2B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9052946-D074-9BF3-C5DD-192FD9381503}"/>
              </a:ext>
            </a:extLst>
          </p:cNvPr>
          <p:cNvSpPr>
            <a:spLocks noGrp="1"/>
          </p:cNvSpPr>
          <p:nvPr>
            <p:ph type="sldNum" sz="quarter" idx="12"/>
          </p:nvPr>
        </p:nvSpPr>
        <p:spPr/>
        <p:txBody>
          <a:bodyPr/>
          <a:lstStyle/>
          <a:p>
            <a:fld id="{2236463D-D308-4593-B29B-D9E1B0086334}" type="slidenum">
              <a:rPr lang="en-GB" smtClean="0"/>
              <a:t>‹#›</a:t>
            </a:fld>
            <a:endParaRPr lang="en-GB"/>
          </a:p>
        </p:txBody>
      </p:sp>
    </p:spTree>
    <p:extLst>
      <p:ext uri="{BB962C8B-B14F-4D97-AF65-F5344CB8AC3E}">
        <p14:creationId xmlns:p14="http://schemas.microsoft.com/office/powerpoint/2010/main" val="1322427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4FDD-BB14-A5CA-4E31-EF179F6E99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D12E96-D099-8181-A983-2EF377F723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147A132-F904-D5F4-4FB8-F76B422B2C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DC907-4141-AFF9-7F6E-88DB7B583D46}"/>
              </a:ext>
            </a:extLst>
          </p:cNvPr>
          <p:cNvSpPr>
            <a:spLocks noGrp="1"/>
          </p:cNvSpPr>
          <p:nvPr>
            <p:ph type="dt" sz="half" idx="10"/>
          </p:nvPr>
        </p:nvSpPr>
        <p:spPr/>
        <p:txBody>
          <a:bodyPr/>
          <a:lstStyle/>
          <a:p>
            <a:fld id="{6DFE4A60-8ADF-4933-8F23-582EA1421AE6}" type="datetimeFigureOut">
              <a:rPr lang="en-GB" smtClean="0"/>
              <a:t>29/11/2023</a:t>
            </a:fld>
            <a:endParaRPr lang="en-GB"/>
          </a:p>
        </p:txBody>
      </p:sp>
      <p:sp>
        <p:nvSpPr>
          <p:cNvPr id="6" name="Footer Placeholder 5">
            <a:extLst>
              <a:ext uri="{FF2B5EF4-FFF2-40B4-BE49-F238E27FC236}">
                <a16:creationId xmlns:a16="http://schemas.microsoft.com/office/drawing/2014/main" id="{51391B87-15F8-8DB7-64D3-CAF0506666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CE7A49-AEBA-791A-E388-3002A0F6276A}"/>
              </a:ext>
            </a:extLst>
          </p:cNvPr>
          <p:cNvSpPr>
            <a:spLocks noGrp="1"/>
          </p:cNvSpPr>
          <p:nvPr>
            <p:ph type="sldNum" sz="quarter" idx="12"/>
          </p:nvPr>
        </p:nvSpPr>
        <p:spPr/>
        <p:txBody>
          <a:bodyPr/>
          <a:lstStyle/>
          <a:p>
            <a:fld id="{2236463D-D308-4593-B29B-D9E1B0086334}" type="slidenum">
              <a:rPr lang="en-GB" smtClean="0"/>
              <a:t>‹#›</a:t>
            </a:fld>
            <a:endParaRPr lang="en-GB"/>
          </a:p>
        </p:txBody>
      </p:sp>
    </p:spTree>
    <p:extLst>
      <p:ext uri="{BB962C8B-B14F-4D97-AF65-F5344CB8AC3E}">
        <p14:creationId xmlns:p14="http://schemas.microsoft.com/office/powerpoint/2010/main" val="1308503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84FB9-A985-18DC-31A1-1F21FF74E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F20587-960C-0A15-51FB-BFF89430F5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6B165B-F1AC-E99E-6950-7CA58F2398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FE4A60-8ADF-4933-8F23-582EA1421AE6}" type="datetimeFigureOut">
              <a:rPr lang="en-GB" smtClean="0"/>
              <a:t>29/11/2023</a:t>
            </a:fld>
            <a:endParaRPr lang="en-GB"/>
          </a:p>
        </p:txBody>
      </p:sp>
      <p:sp>
        <p:nvSpPr>
          <p:cNvPr id="5" name="Footer Placeholder 4">
            <a:extLst>
              <a:ext uri="{FF2B5EF4-FFF2-40B4-BE49-F238E27FC236}">
                <a16:creationId xmlns:a16="http://schemas.microsoft.com/office/drawing/2014/main" id="{EF408B52-6F00-78EE-66C5-C997D53541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D63B170-A2B1-F371-FCF2-D2871E9C52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6463D-D308-4593-B29B-D9E1B0086334}" type="slidenum">
              <a:rPr lang="en-GB" smtClean="0"/>
              <a:t>‹#›</a:t>
            </a:fld>
            <a:endParaRPr lang="en-GB"/>
          </a:p>
        </p:txBody>
      </p:sp>
    </p:spTree>
    <p:extLst>
      <p:ext uri="{BB962C8B-B14F-4D97-AF65-F5344CB8AC3E}">
        <p14:creationId xmlns:p14="http://schemas.microsoft.com/office/powerpoint/2010/main" val="3359886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3.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gif"/><Relationship Id="rId1" Type="http://schemas.openxmlformats.org/officeDocument/2006/relationships/slideLayout" Target="../slideLayouts/slideLayout2.xml"/><Relationship Id="rId6" Type="http://schemas.openxmlformats.org/officeDocument/2006/relationships/image" Target="../media/image38.gif"/><Relationship Id="rId5" Type="http://schemas.openxmlformats.org/officeDocument/2006/relationships/image" Target="../media/image23.png"/><Relationship Id="rId4" Type="http://schemas.openxmlformats.org/officeDocument/2006/relationships/image" Target="../media/image41.gif"/></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hyperlink" Target="http://www.gnu.org/copyleft/lesser.html"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8.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8.jpg"/><Relationship Id="rId5" Type="http://schemas.openxmlformats.org/officeDocument/2006/relationships/image" Target="../media/image79.jpe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gif"/><Relationship Id="rId1" Type="http://schemas.openxmlformats.org/officeDocument/2006/relationships/slideLayout" Target="../slideLayouts/slideLayout2.xml"/><Relationship Id="rId4" Type="http://schemas.openxmlformats.org/officeDocument/2006/relationships/image" Target="../media/image82.gif"/></Relationships>
</file>

<file path=ppt/slides/_rels/slide56.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2.xml"/><Relationship Id="rId5" Type="http://schemas.openxmlformats.org/officeDocument/2006/relationships/image" Target="../media/image83.gif"/><Relationship Id="rId4" Type="http://schemas.openxmlformats.org/officeDocument/2006/relationships/image" Target="../media/image80.gif"/></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0.gif"/><Relationship Id="rId1" Type="http://schemas.openxmlformats.org/officeDocument/2006/relationships/slideLayout" Target="../slideLayouts/slideLayout2.xml"/><Relationship Id="rId4" Type="http://schemas.openxmlformats.org/officeDocument/2006/relationships/image" Target="../media/image83.gif"/></Relationships>
</file>

<file path=ppt/slides/_rels/slide5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image" Target="../media/image80.gif"/><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4.jp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7D28C4B-CFFB-D274-8820-5384A72EF818}"/>
              </a:ext>
            </a:extLst>
          </p:cNvPr>
          <p:cNvSpPr/>
          <p:nvPr/>
        </p:nvSpPr>
        <p:spPr>
          <a:xfrm>
            <a:off x="4948238" y="0"/>
            <a:ext cx="7243762" cy="6858000"/>
          </a:xfrm>
          <a:custGeom>
            <a:avLst/>
            <a:gdLst/>
            <a:ahLst/>
            <a:cxnLst/>
            <a:rect l="l" t="t" r="r" b="b"/>
            <a:pathLst>
              <a:path w="7243762" h="6858000">
                <a:moveTo>
                  <a:pt x="740024" y="5624120"/>
                </a:moveTo>
                <a:cubicBezTo>
                  <a:pt x="749034" y="5624120"/>
                  <a:pt x="756212" y="5630616"/>
                  <a:pt x="761555" y="5643608"/>
                </a:cubicBezTo>
                <a:cubicBezTo>
                  <a:pt x="766899" y="5656600"/>
                  <a:pt x="769570" y="5676612"/>
                  <a:pt x="769570" y="5703644"/>
                </a:cubicBezTo>
                <a:cubicBezTo>
                  <a:pt x="769570" y="5730676"/>
                  <a:pt x="766951" y="5750636"/>
                  <a:pt x="761712" y="5763523"/>
                </a:cubicBezTo>
                <a:cubicBezTo>
                  <a:pt x="756474" y="5776411"/>
                  <a:pt x="749244" y="5782854"/>
                  <a:pt x="740024" y="5782854"/>
                </a:cubicBezTo>
                <a:cubicBezTo>
                  <a:pt x="731013" y="5782854"/>
                  <a:pt x="723836" y="5776358"/>
                  <a:pt x="718493" y="5763366"/>
                </a:cubicBezTo>
                <a:cubicBezTo>
                  <a:pt x="713149" y="5750374"/>
                  <a:pt x="710477" y="5730467"/>
                  <a:pt x="710477" y="5703644"/>
                </a:cubicBezTo>
                <a:cubicBezTo>
                  <a:pt x="710477" y="5676822"/>
                  <a:pt x="713149" y="5656862"/>
                  <a:pt x="718493" y="5643765"/>
                </a:cubicBezTo>
                <a:cubicBezTo>
                  <a:pt x="723836" y="5630669"/>
                  <a:pt x="731013" y="5624120"/>
                  <a:pt x="740024" y="5624120"/>
                </a:cubicBezTo>
                <a:close/>
                <a:moveTo>
                  <a:pt x="1280749" y="5617834"/>
                </a:moveTo>
                <a:cubicBezTo>
                  <a:pt x="1247221" y="5617834"/>
                  <a:pt x="1222703" y="5630931"/>
                  <a:pt x="1207196" y="5657124"/>
                </a:cubicBezTo>
                <a:lnTo>
                  <a:pt x="1212540" y="5660268"/>
                </a:lnTo>
                <a:cubicBezTo>
                  <a:pt x="1218198" y="5652305"/>
                  <a:pt x="1224432" y="5646280"/>
                  <a:pt x="1231242" y="5642194"/>
                </a:cubicBezTo>
                <a:cubicBezTo>
                  <a:pt x="1238053" y="5638108"/>
                  <a:pt x="1245858" y="5636065"/>
                  <a:pt x="1254660" y="5636065"/>
                </a:cubicBezTo>
                <a:cubicBezTo>
                  <a:pt x="1264299" y="5636065"/>
                  <a:pt x="1271581" y="5638632"/>
                  <a:pt x="1276505" y="5643765"/>
                </a:cubicBezTo>
                <a:cubicBezTo>
                  <a:pt x="1281430" y="5648899"/>
                  <a:pt x="1283892" y="5657020"/>
                  <a:pt x="1283892" y="5668126"/>
                </a:cubicBezTo>
                <a:cubicBezTo>
                  <a:pt x="1283892" y="5680489"/>
                  <a:pt x="1280906" y="5692381"/>
                  <a:pt x="1274933" y="5703802"/>
                </a:cubicBezTo>
                <a:cubicBezTo>
                  <a:pt x="1268961" y="5715222"/>
                  <a:pt x="1261941" y="5725280"/>
                  <a:pt x="1253874" y="5733977"/>
                </a:cubicBezTo>
                <a:cubicBezTo>
                  <a:pt x="1245806" y="5742673"/>
                  <a:pt x="1235695" y="5752574"/>
                  <a:pt x="1223541" y="5763680"/>
                </a:cubicBezTo>
                <a:cubicBezTo>
                  <a:pt x="1215579" y="5770805"/>
                  <a:pt x="1210235" y="5775834"/>
                  <a:pt x="1207511" y="5778768"/>
                </a:cubicBezTo>
                <a:lnTo>
                  <a:pt x="1207511" y="5784740"/>
                </a:lnTo>
                <a:lnTo>
                  <a:pt x="1298979" y="5784740"/>
                </a:lnTo>
                <a:cubicBezTo>
                  <a:pt x="1325592" y="5784740"/>
                  <a:pt x="1341204" y="5785264"/>
                  <a:pt x="1345814" y="5786312"/>
                </a:cubicBezTo>
                <a:cubicBezTo>
                  <a:pt x="1344976" y="5775625"/>
                  <a:pt x="1344556" y="5757918"/>
                  <a:pt x="1344556" y="5733191"/>
                </a:cubicBezTo>
                <a:lnTo>
                  <a:pt x="1337956" y="5733191"/>
                </a:lnTo>
                <a:cubicBezTo>
                  <a:pt x="1337327" y="5737172"/>
                  <a:pt x="1336489" y="5740106"/>
                  <a:pt x="1335441" y="5741992"/>
                </a:cubicBezTo>
                <a:cubicBezTo>
                  <a:pt x="1334393" y="5743878"/>
                  <a:pt x="1332455" y="5745240"/>
                  <a:pt x="1329626" y="5746078"/>
                </a:cubicBezTo>
                <a:cubicBezTo>
                  <a:pt x="1326797" y="5746916"/>
                  <a:pt x="1322554" y="5747336"/>
                  <a:pt x="1316896" y="5747336"/>
                </a:cubicBezTo>
                <a:lnTo>
                  <a:pt x="1249002" y="5747336"/>
                </a:lnTo>
                <a:cubicBezTo>
                  <a:pt x="1255079" y="5741049"/>
                  <a:pt x="1265661" y="5732667"/>
                  <a:pt x="1280749" y="5722190"/>
                </a:cubicBezTo>
                <a:cubicBezTo>
                  <a:pt x="1292483" y="5713808"/>
                  <a:pt x="1301704" y="5706788"/>
                  <a:pt x="1308409" y="5701130"/>
                </a:cubicBezTo>
                <a:cubicBezTo>
                  <a:pt x="1315115" y="5695472"/>
                  <a:pt x="1320930" y="5688976"/>
                  <a:pt x="1325854" y="5681642"/>
                </a:cubicBezTo>
                <a:cubicBezTo>
                  <a:pt x="1330779" y="5674307"/>
                  <a:pt x="1333241" y="5666345"/>
                  <a:pt x="1333241" y="5657753"/>
                </a:cubicBezTo>
                <a:cubicBezTo>
                  <a:pt x="1333241" y="5645180"/>
                  <a:pt x="1328526" y="5635383"/>
                  <a:pt x="1319096" y="5628364"/>
                </a:cubicBezTo>
                <a:cubicBezTo>
                  <a:pt x="1309666" y="5621344"/>
                  <a:pt x="1296884" y="5617834"/>
                  <a:pt x="1280749" y="5617834"/>
                </a:cubicBezTo>
                <a:close/>
                <a:moveTo>
                  <a:pt x="954003" y="5617834"/>
                </a:moveTo>
                <a:cubicBezTo>
                  <a:pt x="930743" y="5617834"/>
                  <a:pt x="914503" y="5627578"/>
                  <a:pt x="905283" y="5647066"/>
                </a:cubicBezTo>
                <a:lnTo>
                  <a:pt x="905283" y="5618777"/>
                </a:lnTo>
                <a:cubicBezTo>
                  <a:pt x="893338" y="5621710"/>
                  <a:pt x="878041" y="5623177"/>
                  <a:pt x="859391" y="5623177"/>
                </a:cubicBezTo>
                <a:cubicBezTo>
                  <a:pt x="853105" y="5623177"/>
                  <a:pt x="846609" y="5622863"/>
                  <a:pt x="839903" y="5622234"/>
                </a:cubicBezTo>
                <a:lnTo>
                  <a:pt x="839903" y="5628835"/>
                </a:lnTo>
                <a:cubicBezTo>
                  <a:pt x="847447" y="5628835"/>
                  <a:pt x="852686" y="5631035"/>
                  <a:pt x="855619" y="5635436"/>
                </a:cubicBezTo>
                <a:cubicBezTo>
                  <a:pt x="858553" y="5639836"/>
                  <a:pt x="860020" y="5646856"/>
                  <a:pt x="860020" y="5656496"/>
                </a:cubicBezTo>
                <a:lnTo>
                  <a:pt x="860020" y="5755508"/>
                </a:lnTo>
                <a:cubicBezTo>
                  <a:pt x="860020" y="5764100"/>
                  <a:pt x="858553" y="5770019"/>
                  <a:pt x="855619" y="5773267"/>
                </a:cubicBezTo>
                <a:cubicBezTo>
                  <a:pt x="852686" y="5776515"/>
                  <a:pt x="847447" y="5778139"/>
                  <a:pt x="839903" y="5778139"/>
                </a:cubicBezTo>
                <a:lnTo>
                  <a:pt x="839903" y="5784740"/>
                </a:lnTo>
                <a:cubicBezTo>
                  <a:pt x="862534" y="5783902"/>
                  <a:pt x="876993" y="5783483"/>
                  <a:pt x="883280" y="5783483"/>
                </a:cubicBezTo>
                <a:cubicBezTo>
                  <a:pt x="889566" y="5783483"/>
                  <a:pt x="901930" y="5783902"/>
                  <a:pt x="920370" y="5784740"/>
                </a:cubicBezTo>
                <a:lnTo>
                  <a:pt x="920370" y="5778139"/>
                </a:lnTo>
                <a:cubicBezTo>
                  <a:pt x="914712" y="5778139"/>
                  <a:pt x="910783" y="5776515"/>
                  <a:pt x="908583" y="5773267"/>
                </a:cubicBezTo>
                <a:cubicBezTo>
                  <a:pt x="906383" y="5770019"/>
                  <a:pt x="905283" y="5764100"/>
                  <a:pt x="905283" y="5755508"/>
                </a:cubicBezTo>
                <a:lnTo>
                  <a:pt x="905283" y="5668126"/>
                </a:lnTo>
                <a:cubicBezTo>
                  <a:pt x="905283" y="5657858"/>
                  <a:pt x="908269" y="5649214"/>
                  <a:pt x="914241" y="5642194"/>
                </a:cubicBezTo>
                <a:cubicBezTo>
                  <a:pt x="920213" y="5635174"/>
                  <a:pt x="927390" y="5631664"/>
                  <a:pt x="935772" y="5631664"/>
                </a:cubicBezTo>
                <a:cubicBezTo>
                  <a:pt x="942478" y="5631664"/>
                  <a:pt x="946983" y="5633812"/>
                  <a:pt x="949288" y="5638108"/>
                </a:cubicBezTo>
                <a:cubicBezTo>
                  <a:pt x="951593" y="5642403"/>
                  <a:pt x="952746" y="5648952"/>
                  <a:pt x="952746" y="5657753"/>
                </a:cubicBezTo>
                <a:lnTo>
                  <a:pt x="952746" y="5755508"/>
                </a:lnTo>
                <a:cubicBezTo>
                  <a:pt x="952746" y="5764100"/>
                  <a:pt x="951646" y="5770019"/>
                  <a:pt x="949445" y="5773267"/>
                </a:cubicBezTo>
                <a:cubicBezTo>
                  <a:pt x="947245" y="5776515"/>
                  <a:pt x="943316" y="5778139"/>
                  <a:pt x="937658" y="5778139"/>
                </a:cubicBezTo>
                <a:lnTo>
                  <a:pt x="937658" y="5784740"/>
                </a:lnTo>
                <a:cubicBezTo>
                  <a:pt x="957775" y="5783902"/>
                  <a:pt x="970767" y="5783483"/>
                  <a:pt x="976634" y="5783483"/>
                </a:cubicBezTo>
                <a:cubicBezTo>
                  <a:pt x="982921" y="5783483"/>
                  <a:pt x="996123" y="5783902"/>
                  <a:pt x="1016239" y="5784740"/>
                </a:cubicBezTo>
                <a:lnTo>
                  <a:pt x="1016239" y="5778139"/>
                </a:lnTo>
                <a:cubicBezTo>
                  <a:pt x="1009324" y="5778139"/>
                  <a:pt x="1004557" y="5776515"/>
                  <a:pt x="1001938" y="5773267"/>
                </a:cubicBezTo>
                <a:cubicBezTo>
                  <a:pt x="999318" y="5770019"/>
                  <a:pt x="998008" y="5764100"/>
                  <a:pt x="998008" y="5755508"/>
                </a:cubicBezTo>
                <a:lnTo>
                  <a:pt x="998008" y="5670955"/>
                </a:lnTo>
                <a:lnTo>
                  <a:pt x="998008" y="5665297"/>
                </a:lnTo>
                <a:cubicBezTo>
                  <a:pt x="999056" y="5655867"/>
                  <a:pt x="1002461" y="5647904"/>
                  <a:pt x="1008224" y="5641408"/>
                </a:cubicBezTo>
                <a:cubicBezTo>
                  <a:pt x="1013987" y="5634912"/>
                  <a:pt x="1020745" y="5631664"/>
                  <a:pt x="1028498" y="5631664"/>
                </a:cubicBezTo>
                <a:cubicBezTo>
                  <a:pt x="1035832" y="5631664"/>
                  <a:pt x="1040809" y="5633812"/>
                  <a:pt x="1043428" y="5638108"/>
                </a:cubicBezTo>
                <a:cubicBezTo>
                  <a:pt x="1046048" y="5642403"/>
                  <a:pt x="1047357" y="5648952"/>
                  <a:pt x="1047357" y="5657753"/>
                </a:cubicBezTo>
                <a:lnTo>
                  <a:pt x="1047357" y="5755508"/>
                </a:lnTo>
                <a:cubicBezTo>
                  <a:pt x="1047357" y="5764309"/>
                  <a:pt x="1046257" y="5770281"/>
                  <a:pt x="1044057" y="5773425"/>
                </a:cubicBezTo>
                <a:cubicBezTo>
                  <a:pt x="1041857" y="5776568"/>
                  <a:pt x="1037928" y="5778139"/>
                  <a:pt x="1032270" y="5778139"/>
                </a:cubicBezTo>
                <a:lnTo>
                  <a:pt x="1032270" y="5784740"/>
                </a:lnTo>
                <a:cubicBezTo>
                  <a:pt x="1052387" y="5783902"/>
                  <a:pt x="1065379" y="5783483"/>
                  <a:pt x="1071246" y="5783483"/>
                </a:cubicBezTo>
                <a:cubicBezTo>
                  <a:pt x="1077952" y="5783483"/>
                  <a:pt x="1091782" y="5783902"/>
                  <a:pt x="1112737" y="5784740"/>
                </a:cubicBezTo>
                <a:lnTo>
                  <a:pt x="1112737" y="5778139"/>
                </a:lnTo>
                <a:cubicBezTo>
                  <a:pt x="1105403" y="5778139"/>
                  <a:pt x="1100216" y="5776515"/>
                  <a:pt x="1097178" y="5773267"/>
                </a:cubicBezTo>
                <a:cubicBezTo>
                  <a:pt x="1094140" y="5770019"/>
                  <a:pt x="1092620" y="5764100"/>
                  <a:pt x="1092620" y="5755508"/>
                </a:cubicBezTo>
                <a:lnTo>
                  <a:pt x="1092620" y="5670955"/>
                </a:lnTo>
                <a:cubicBezTo>
                  <a:pt x="1092620" y="5660477"/>
                  <a:pt x="1091887" y="5651990"/>
                  <a:pt x="1090420" y="5645494"/>
                </a:cubicBezTo>
                <a:cubicBezTo>
                  <a:pt x="1088953" y="5638998"/>
                  <a:pt x="1086543" y="5633864"/>
                  <a:pt x="1083191" y="5630092"/>
                </a:cubicBezTo>
                <a:cubicBezTo>
                  <a:pt x="1076066" y="5621920"/>
                  <a:pt x="1064541" y="5617834"/>
                  <a:pt x="1048615" y="5617834"/>
                </a:cubicBezTo>
                <a:cubicBezTo>
                  <a:pt x="1036880" y="5617834"/>
                  <a:pt x="1026612" y="5620191"/>
                  <a:pt x="1017811" y="5624906"/>
                </a:cubicBezTo>
                <a:cubicBezTo>
                  <a:pt x="1009010" y="5629621"/>
                  <a:pt x="1001885" y="5637636"/>
                  <a:pt x="996437" y="5648952"/>
                </a:cubicBezTo>
                <a:cubicBezTo>
                  <a:pt x="995179" y="5640570"/>
                  <a:pt x="992560" y="5634283"/>
                  <a:pt x="988579" y="5630092"/>
                </a:cubicBezTo>
                <a:cubicBezTo>
                  <a:pt x="981454" y="5621920"/>
                  <a:pt x="969929" y="5617834"/>
                  <a:pt x="954003" y="5617834"/>
                </a:cubicBezTo>
                <a:close/>
                <a:moveTo>
                  <a:pt x="740024" y="5617834"/>
                </a:moveTo>
                <a:cubicBezTo>
                  <a:pt x="716135" y="5617834"/>
                  <a:pt x="697328" y="5624696"/>
                  <a:pt x="683603" y="5638422"/>
                </a:cubicBezTo>
                <a:cubicBezTo>
                  <a:pt x="669877" y="5652147"/>
                  <a:pt x="663014" y="5673888"/>
                  <a:pt x="663014" y="5703644"/>
                </a:cubicBezTo>
                <a:cubicBezTo>
                  <a:pt x="663014" y="5733400"/>
                  <a:pt x="669877" y="5755089"/>
                  <a:pt x="683603" y="5768710"/>
                </a:cubicBezTo>
                <a:cubicBezTo>
                  <a:pt x="697328" y="5782330"/>
                  <a:pt x="716135" y="5789141"/>
                  <a:pt x="740024" y="5789141"/>
                </a:cubicBezTo>
                <a:cubicBezTo>
                  <a:pt x="764122" y="5789141"/>
                  <a:pt x="782982" y="5782330"/>
                  <a:pt x="796602" y="5768710"/>
                </a:cubicBezTo>
                <a:cubicBezTo>
                  <a:pt x="810223" y="5755089"/>
                  <a:pt x="817034" y="5733400"/>
                  <a:pt x="817034" y="5703644"/>
                </a:cubicBezTo>
                <a:cubicBezTo>
                  <a:pt x="817034" y="5673888"/>
                  <a:pt x="810223" y="5652147"/>
                  <a:pt x="796602" y="5638422"/>
                </a:cubicBezTo>
                <a:cubicBezTo>
                  <a:pt x="782982" y="5624696"/>
                  <a:pt x="764122" y="5617834"/>
                  <a:pt x="740024" y="5617834"/>
                </a:cubicBezTo>
                <a:close/>
                <a:moveTo>
                  <a:pt x="243286" y="5562198"/>
                </a:moveTo>
                <a:lnTo>
                  <a:pt x="243286" y="5568485"/>
                </a:lnTo>
                <a:cubicBezTo>
                  <a:pt x="250201" y="5568904"/>
                  <a:pt x="255282" y="5569742"/>
                  <a:pt x="258530" y="5570999"/>
                </a:cubicBezTo>
                <a:cubicBezTo>
                  <a:pt x="261778" y="5572257"/>
                  <a:pt x="263979" y="5574666"/>
                  <a:pt x="265131" y="5578229"/>
                </a:cubicBezTo>
                <a:cubicBezTo>
                  <a:pt x="266284" y="5581791"/>
                  <a:pt x="266860" y="5587554"/>
                  <a:pt x="266860" y="5595517"/>
                </a:cubicBezTo>
                <a:lnTo>
                  <a:pt x="266860" y="5736963"/>
                </a:lnTo>
                <a:cubicBezTo>
                  <a:pt x="266860" y="5747650"/>
                  <a:pt x="266284" y="5755718"/>
                  <a:pt x="265131" y="5761166"/>
                </a:cubicBezTo>
                <a:cubicBezTo>
                  <a:pt x="263979" y="5766614"/>
                  <a:pt x="261778" y="5770596"/>
                  <a:pt x="258530" y="5773110"/>
                </a:cubicBezTo>
                <a:cubicBezTo>
                  <a:pt x="255282" y="5775625"/>
                  <a:pt x="250201" y="5777406"/>
                  <a:pt x="243286" y="5778454"/>
                </a:cubicBezTo>
                <a:lnTo>
                  <a:pt x="243286" y="5784740"/>
                </a:lnTo>
                <a:cubicBezTo>
                  <a:pt x="249991" y="5784112"/>
                  <a:pt x="259107" y="5783797"/>
                  <a:pt x="270632" y="5783797"/>
                </a:cubicBezTo>
                <a:cubicBezTo>
                  <a:pt x="285091" y="5783797"/>
                  <a:pt x="296407" y="5784112"/>
                  <a:pt x="304579" y="5784740"/>
                </a:cubicBezTo>
                <a:lnTo>
                  <a:pt x="304579" y="5778454"/>
                </a:lnTo>
                <a:cubicBezTo>
                  <a:pt x="295149" y="5777406"/>
                  <a:pt x="288339" y="5775572"/>
                  <a:pt x="284148" y="5772953"/>
                </a:cubicBezTo>
                <a:cubicBezTo>
                  <a:pt x="279957" y="5770334"/>
                  <a:pt x="277233" y="5766143"/>
                  <a:pt x="275975" y="5760380"/>
                </a:cubicBezTo>
                <a:cubicBezTo>
                  <a:pt x="274718" y="5754617"/>
                  <a:pt x="274089" y="5745554"/>
                  <a:pt x="274089" y="5733191"/>
                </a:cubicBezTo>
                <a:lnTo>
                  <a:pt x="274089" y="5612490"/>
                </a:lnTo>
                <a:lnTo>
                  <a:pt x="410507" y="5785369"/>
                </a:lnTo>
                <a:lnTo>
                  <a:pt x="418993" y="5785055"/>
                </a:lnTo>
                <a:lnTo>
                  <a:pt x="426537" y="5785369"/>
                </a:lnTo>
                <a:lnTo>
                  <a:pt x="426537" y="5609976"/>
                </a:lnTo>
                <a:cubicBezTo>
                  <a:pt x="426537" y="5599288"/>
                  <a:pt x="427113" y="5591221"/>
                  <a:pt x="428266" y="5585773"/>
                </a:cubicBezTo>
                <a:cubicBezTo>
                  <a:pt x="429418" y="5580324"/>
                  <a:pt x="431619" y="5576343"/>
                  <a:pt x="434867" y="5573828"/>
                </a:cubicBezTo>
                <a:cubicBezTo>
                  <a:pt x="438115" y="5571314"/>
                  <a:pt x="443196" y="5569532"/>
                  <a:pt x="450111" y="5568485"/>
                </a:cubicBezTo>
                <a:lnTo>
                  <a:pt x="450111" y="5562198"/>
                </a:lnTo>
                <a:cubicBezTo>
                  <a:pt x="443615" y="5562827"/>
                  <a:pt x="434500" y="5563141"/>
                  <a:pt x="422765" y="5563141"/>
                </a:cubicBezTo>
                <a:cubicBezTo>
                  <a:pt x="408306" y="5563141"/>
                  <a:pt x="396991" y="5562827"/>
                  <a:pt x="388818" y="5562198"/>
                </a:cubicBezTo>
                <a:lnTo>
                  <a:pt x="388818" y="5568485"/>
                </a:lnTo>
                <a:cubicBezTo>
                  <a:pt x="398248" y="5569532"/>
                  <a:pt x="405058" y="5571366"/>
                  <a:pt x="409249" y="5573985"/>
                </a:cubicBezTo>
                <a:cubicBezTo>
                  <a:pt x="413440" y="5576605"/>
                  <a:pt x="416164" y="5580796"/>
                  <a:pt x="417422" y="5586558"/>
                </a:cubicBezTo>
                <a:cubicBezTo>
                  <a:pt x="418679" y="5592321"/>
                  <a:pt x="419308" y="5601384"/>
                  <a:pt x="419308" y="5613747"/>
                </a:cubicBezTo>
                <a:lnTo>
                  <a:pt x="419308" y="5712131"/>
                </a:lnTo>
                <a:lnTo>
                  <a:pt x="297664" y="5562198"/>
                </a:lnTo>
                <a:cubicBezTo>
                  <a:pt x="290120" y="5562827"/>
                  <a:pt x="281109" y="5563141"/>
                  <a:pt x="270632" y="5563141"/>
                </a:cubicBezTo>
                <a:cubicBezTo>
                  <a:pt x="259107" y="5563141"/>
                  <a:pt x="249991" y="5562827"/>
                  <a:pt x="243286" y="5562198"/>
                </a:cubicBezTo>
                <a:close/>
                <a:moveTo>
                  <a:pt x="532236" y="5538938"/>
                </a:moveTo>
                <a:cubicBezTo>
                  <a:pt x="519873" y="5541872"/>
                  <a:pt x="504575" y="5543339"/>
                  <a:pt x="486345" y="5543339"/>
                </a:cubicBezTo>
                <a:cubicBezTo>
                  <a:pt x="480058" y="5543339"/>
                  <a:pt x="473562" y="5543024"/>
                  <a:pt x="466856" y="5542396"/>
                </a:cubicBezTo>
                <a:lnTo>
                  <a:pt x="466856" y="5548996"/>
                </a:lnTo>
                <a:cubicBezTo>
                  <a:pt x="474191" y="5548996"/>
                  <a:pt x="479377" y="5551197"/>
                  <a:pt x="482416" y="5555597"/>
                </a:cubicBezTo>
                <a:cubicBezTo>
                  <a:pt x="485454" y="5559998"/>
                  <a:pt x="486973" y="5567018"/>
                  <a:pt x="486973" y="5576657"/>
                </a:cubicBezTo>
                <a:lnTo>
                  <a:pt x="486973" y="5755508"/>
                </a:lnTo>
                <a:cubicBezTo>
                  <a:pt x="486973" y="5764100"/>
                  <a:pt x="485454" y="5770019"/>
                  <a:pt x="482416" y="5773267"/>
                </a:cubicBezTo>
                <a:cubicBezTo>
                  <a:pt x="479377" y="5776515"/>
                  <a:pt x="474191" y="5778139"/>
                  <a:pt x="466856" y="5778139"/>
                </a:cubicBezTo>
                <a:lnTo>
                  <a:pt x="466856" y="5784740"/>
                </a:lnTo>
                <a:cubicBezTo>
                  <a:pt x="488650" y="5783902"/>
                  <a:pt x="503109" y="5783483"/>
                  <a:pt x="510233" y="5783483"/>
                </a:cubicBezTo>
                <a:cubicBezTo>
                  <a:pt x="516101" y="5783483"/>
                  <a:pt x="529093" y="5783902"/>
                  <a:pt x="549210" y="5784740"/>
                </a:cubicBezTo>
                <a:lnTo>
                  <a:pt x="549210" y="5778139"/>
                </a:lnTo>
                <a:cubicBezTo>
                  <a:pt x="542923" y="5778139"/>
                  <a:pt x="538523" y="5776515"/>
                  <a:pt x="536008" y="5773267"/>
                </a:cubicBezTo>
                <a:cubicBezTo>
                  <a:pt x="533493" y="5770019"/>
                  <a:pt x="532236" y="5764100"/>
                  <a:pt x="532236" y="5755508"/>
                </a:cubicBezTo>
                <a:lnTo>
                  <a:pt x="532236" y="5667811"/>
                </a:lnTo>
                <a:cubicBezTo>
                  <a:pt x="532236" y="5657334"/>
                  <a:pt x="535222" y="5648690"/>
                  <a:pt x="541194" y="5641880"/>
                </a:cubicBezTo>
                <a:cubicBezTo>
                  <a:pt x="547166" y="5635069"/>
                  <a:pt x="554553" y="5631664"/>
                  <a:pt x="563354" y="5631664"/>
                </a:cubicBezTo>
                <a:cubicBezTo>
                  <a:pt x="570688" y="5631664"/>
                  <a:pt x="575770" y="5633864"/>
                  <a:pt x="578599" y="5638265"/>
                </a:cubicBezTo>
                <a:cubicBezTo>
                  <a:pt x="581428" y="5642665"/>
                  <a:pt x="582842" y="5649161"/>
                  <a:pt x="582842" y="5657753"/>
                </a:cubicBezTo>
                <a:lnTo>
                  <a:pt x="582842" y="5755508"/>
                </a:lnTo>
                <a:cubicBezTo>
                  <a:pt x="582842" y="5764100"/>
                  <a:pt x="581585" y="5770019"/>
                  <a:pt x="579070" y="5773267"/>
                </a:cubicBezTo>
                <a:cubicBezTo>
                  <a:pt x="576556" y="5776515"/>
                  <a:pt x="572155" y="5778139"/>
                  <a:pt x="565869" y="5778139"/>
                </a:cubicBezTo>
                <a:lnTo>
                  <a:pt x="565869" y="5784740"/>
                </a:lnTo>
                <a:cubicBezTo>
                  <a:pt x="585986" y="5783902"/>
                  <a:pt x="599606" y="5783483"/>
                  <a:pt x="606731" y="5783483"/>
                </a:cubicBezTo>
                <a:cubicBezTo>
                  <a:pt x="612598" y="5783483"/>
                  <a:pt x="626429" y="5783902"/>
                  <a:pt x="648222" y="5784740"/>
                </a:cubicBezTo>
                <a:lnTo>
                  <a:pt x="648222" y="5778139"/>
                </a:lnTo>
                <a:cubicBezTo>
                  <a:pt x="640678" y="5778139"/>
                  <a:pt x="635439" y="5776515"/>
                  <a:pt x="632506" y="5773267"/>
                </a:cubicBezTo>
                <a:cubicBezTo>
                  <a:pt x="629572" y="5770019"/>
                  <a:pt x="628105" y="5764100"/>
                  <a:pt x="628105" y="5755508"/>
                </a:cubicBezTo>
                <a:lnTo>
                  <a:pt x="628105" y="5670955"/>
                </a:lnTo>
                <a:cubicBezTo>
                  <a:pt x="628105" y="5660477"/>
                  <a:pt x="627319" y="5652043"/>
                  <a:pt x="625748" y="5645651"/>
                </a:cubicBezTo>
                <a:cubicBezTo>
                  <a:pt x="624176" y="5639260"/>
                  <a:pt x="621609" y="5634074"/>
                  <a:pt x="618047" y="5630092"/>
                </a:cubicBezTo>
                <a:cubicBezTo>
                  <a:pt x="611341" y="5621920"/>
                  <a:pt x="599816" y="5617834"/>
                  <a:pt x="583471" y="5617834"/>
                </a:cubicBezTo>
                <a:cubicBezTo>
                  <a:pt x="558744" y="5617834"/>
                  <a:pt x="541666" y="5627578"/>
                  <a:pt x="532236" y="5647066"/>
                </a:cubicBezTo>
                <a:close/>
                <a:moveTo>
                  <a:pt x="763913" y="5523851"/>
                </a:moveTo>
                <a:cubicBezTo>
                  <a:pt x="758045" y="5523851"/>
                  <a:pt x="753121" y="5526365"/>
                  <a:pt x="749139" y="5531394"/>
                </a:cubicBezTo>
                <a:cubicBezTo>
                  <a:pt x="746834" y="5534118"/>
                  <a:pt x="744896" y="5537105"/>
                  <a:pt x="743324" y="5540353"/>
                </a:cubicBezTo>
                <a:cubicBezTo>
                  <a:pt x="741753" y="5543601"/>
                  <a:pt x="739605" y="5548473"/>
                  <a:pt x="736881" y="5554969"/>
                </a:cubicBezTo>
                <a:cubicBezTo>
                  <a:pt x="730804" y="5570475"/>
                  <a:pt x="724936" y="5583363"/>
                  <a:pt x="719278" y="5593631"/>
                </a:cubicBezTo>
                <a:lnTo>
                  <a:pt x="722736" y="5596460"/>
                </a:lnTo>
                <a:cubicBezTo>
                  <a:pt x="732375" y="5587449"/>
                  <a:pt x="743481" y="5578543"/>
                  <a:pt x="756054" y="5569742"/>
                </a:cubicBezTo>
                <a:cubicBezTo>
                  <a:pt x="760036" y="5566808"/>
                  <a:pt x="763755" y="5563927"/>
                  <a:pt x="767213" y="5561098"/>
                </a:cubicBezTo>
                <a:cubicBezTo>
                  <a:pt x="770671" y="5558269"/>
                  <a:pt x="773552" y="5555493"/>
                  <a:pt x="775857" y="5552768"/>
                </a:cubicBezTo>
                <a:cubicBezTo>
                  <a:pt x="779000" y="5548577"/>
                  <a:pt x="780572" y="5544282"/>
                  <a:pt x="780572" y="5539881"/>
                </a:cubicBezTo>
                <a:cubicBezTo>
                  <a:pt x="780572" y="5534642"/>
                  <a:pt x="778686" y="5530661"/>
                  <a:pt x="774914" y="5527937"/>
                </a:cubicBezTo>
                <a:cubicBezTo>
                  <a:pt x="771980" y="5525213"/>
                  <a:pt x="768313" y="5523851"/>
                  <a:pt x="763913" y="5523851"/>
                </a:cubicBezTo>
                <a:close/>
                <a:moveTo>
                  <a:pt x="3435352" y="5189784"/>
                </a:moveTo>
                <a:cubicBezTo>
                  <a:pt x="3426208" y="5189784"/>
                  <a:pt x="3419096" y="5192070"/>
                  <a:pt x="3414016" y="5196642"/>
                </a:cubicBezTo>
                <a:cubicBezTo>
                  <a:pt x="3408936" y="5201214"/>
                  <a:pt x="3406396" y="5207310"/>
                  <a:pt x="3406396" y="5214930"/>
                </a:cubicBezTo>
                <a:cubicBezTo>
                  <a:pt x="3406396" y="5222804"/>
                  <a:pt x="3408936" y="5228964"/>
                  <a:pt x="3414016" y="5233409"/>
                </a:cubicBezTo>
                <a:cubicBezTo>
                  <a:pt x="3419096" y="5237854"/>
                  <a:pt x="3425954" y="5240076"/>
                  <a:pt x="3434590" y="5240076"/>
                </a:cubicBezTo>
                <a:cubicBezTo>
                  <a:pt x="3443480" y="5240076"/>
                  <a:pt x="3450529" y="5237854"/>
                  <a:pt x="3455736" y="5233409"/>
                </a:cubicBezTo>
                <a:cubicBezTo>
                  <a:pt x="3460943" y="5228964"/>
                  <a:pt x="3463546" y="5222804"/>
                  <a:pt x="3463546" y="5214930"/>
                </a:cubicBezTo>
                <a:cubicBezTo>
                  <a:pt x="3463546" y="5207056"/>
                  <a:pt x="3461070" y="5200897"/>
                  <a:pt x="3456116" y="5196452"/>
                </a:cubicBezTo>
                <a:cubicBezTo>
                  <a:pt x="3451164" y="5192007"/>
                  <a:pt x="3444242" y="5189784"/>
                  <a:pt x="3435352" y="5189784"/>
                </a:cubicBezTo>
                <a:close/>
                <a:moveTo>
                  <a:pt x="790069" y="5189784"/>
                </a:moveTo>
                <a:cubicBezTo>
                  <a:pt x="780925" y="5189784"/>
                  <a:pt x="773813" y="5192070"/>
                  <a:pt x="768733" y="5196642"/>
                </a:cubicBezTo>
                <a:cubicBezTo>
                  <a:pt x="763653" y="5201214"/>
                  <a:pt x="761113" y="5207310"/>
                  <a:pt x="761113" y="5214930"/>
                </a:cubicBezTo>
                <a:cubicBezTo>
                  <a:pt x="761113" y="5222804"/>
                  <a:pt x="763653" y="5228964"/>
                  <a:pt x="768733" y="5233409"/>
                </a:cubicBezTo>
                <a:cubicBezTo>
                  <a:pt x="773813" y="5237854"/>
                  <a:pt x="780671" y="5240076"/>
                  <a:pt x="789307" y="5240076"/>
                </a:cubicBezTo>
                <a:cubicBezTo>
                  <a:pt x="798197" y="5240076"/>
                  <a:pt x="805246" y="5237854"/>
                  <a:pt x="810453" y="5233409"/>
                </a:cubicBezTo>
                <a:cubicBezTo>
                  <a:pt x="815660" y="5228964"/>
                  <a:pt x="818263" y="5222804"/>
                  <a:pt x="818263" y="5214930"/>
                </a:cubicBezTo>
                <a:cubicBezTo>
                  <a:pt x="818263" y="5207056"/>
                  <a:pt x="815787" y="5200897"/>
                  <a:pt x="810834" y="5196452"/>
                </a:cubicBezTo>
                <a:cubicBezTo>
                  <a:pt x="805881" y="5192007"/>
                  <a:pt x="798959" y="5189784"/>
                  <a:pt x="790069" y="5189784"/>
                </a:cubicBezTo>
                <a:close/>
                <a:moveTo>
                  <a:pt x="2928241" y="5053386"/>
                </a:moveTo>
                <a:lnTo>
                  <a:pt x="2928241" y="5131491"/>
                </a:lnTo>
                <a:cubicBezTo>
                  <a:pt x="2920875" y="5141905"/>
                  <a:pt x="2912239" y="5147112"/>
                  <a:pt x="2902333" y="5147112"/>
                </a:cubicBezTo>
                <a:cubicBezTo>
                  <a:pt x="2895221" y="5147112"/>
                  <a:pt x="2889506" y="5144636"/>
                  <a:pt x="2885188" y="5139683"/>
                </a:cubicBezTo>
                <a:cubicBezTo>
                  <a:pt x="2880870" y="5134730"/>
                  <a:pt x="2878711" y="5127046"/>
                  <a:pt x="2878711" y="5116632"/>
                </a:cubicBezTo>
                <a:cubicBezTo>
                  <a:pt x="2878711" y="5104694"/>
                  <a:pt x="2881251" y="5095550"/>
                  <a:pt x="2886331" y="5089200"/>
                </a:cubicBezTo>
                <a:cubicBezTo>
                  <a:pt x="2891411" y="5082850"/>
                  <a:pt x="2898904" y="5076500"/>
                  <a:pt x="2908810" y="5070150"/>
                </a:cubicBezTo>
                <a:cubicBezTo>
                  <a:pt x="2918716" y="5064054"/>
                  <a:pt x="2925193" y="5058466"/>
                  <a:pt x="2928241" y="5053386"/>
                </a:cubicBezTo>
                <a:close/>
                <a:moveTo>
                  <a:pt x="1737616" y="5053386"/>
                </a:moveTo>
                <a:lnTo>
                  <a:pt x="1737616" y="5131491"/>
                </a:lnTo>
                <a:cubicBezTo>
                  <a:pt x="1730250" y="5141905"/>
                  <a:pt x="1721614" y="5147112"/>
                  <a:pt x="1711708" y="5147112"/>
                </a:cubicBezTo>
                <a:cubicBezTo>
                  <a:pt x="1704596" y="5147112"/>
                  <a:pt x="1698881" y="5144636"/>
                  <a:pt x="1694563" y="5139683"/>
                </a:cubicBezTo>
                <a:cubicBezTo>
                  <a:pt x="1690245" y="5134730"/>
                  <a:pt x="1688086" y="5127046"/>
                  <a:pt x="1688086" y="5116632"/>
                </a:cubicBezTo>
                <a:cubicBezTo>
                  <a:pt x="1688086" y="5104694"/>
                  <a:pt x="1690626" y="5095550"/>
                  <a:pt x="1695706" y="5089200"/>
                </a:cubicBezTo>
                <a:cubicBezTo>
                  <a:pt x="1700786" y="5082850"/>
                  <a:pt x="1708279" y="5076500"/>
                  <a:pt x="1718185" y="5070150"/>
                </a:cubicBezTo>
                <a:cubicBezTo>
                  <a:pt x="1728091" y="5064054"/>
                  <a:pt x="1734568" y="5058466"/>
                  <a:pt x="1737616" y="5053386"/>
                </a:cubicBezTo>
                <a:close/>
                <a:moveTo>
                  <a:pt x="1287274" y="4974519"/>
                </a:moveTo>
                <a:cubicBezTo>
                  <a:pt x="1299466" y="4974519"/>
                  <a:pt x="1309245" y="4978329"/>
                  <a:pt x="1316611" y="4985949"/>
                </a:cubicBezTo>
                <a:lnTo>
                  <a:pt x="1316611" y="5126157"/>
                </a:lnTo>
                <a:cubicBezTo>
                  <a:pt x="1314579" y="5135809"/>
                  <a:pt x="1310452" y="5143493"/>
                  <a:pt x="1304229" y="5149208"/>
                </a:cubicBezTo>
                <a:cubicBezTo>
                  <a:pt x="1298006" y="5154923"/>
                  <a:pt x="1291084" y="5157780"/>
                  <a:pt x="1283464" y="5157780"/>
                </a:cubicBezTo>
                <a:cubicBezTo>
                  <a:pt x="1271780" y="5157780"/>
                  <a:pt x="1262763" y="5150986"/>
                  <a:pt x="1256413" y="5137397"/>
                </a:cubicBezTo>
                <a:cubicBezTo>
                  <a:pt x="1250063" y="5123808"/>
                  <a:pt x="1246888" y="5101392"/>
                  <a:pt x="1246888" y="5070150"/>
                </a:cubicBezTo>
                <a:cubicBezTo>
                  <a:pt x="1246888" y="5006396"/>
                  <a:pt x="1260350" y="4974519"/>
                  <a:pt x="1287274" y="4974519"/>
                </a:cubicBezTo>
                <a:close/>
                <a:moveTo>
                  <a:pt x="3435352" y="4974138"/>
                </a:moveTo>
                <a:cubicBezTo>
                  <a:pt x="3446274" y="4974138"/>
                  <a:pt x="3454974" y="4982012"/>
                  <a:pt x="3461450" y="4997760"/>
                </a:cubicBezTo>
                <a:cubicBezTo>
                  <a:pt x="3467928" y="5013508"/>
                  <a:pt x="3471166" y="5037765"/>
                  <a:pt x="3471166" y="5070531"/>
                </a:cubicBezTo>
                <a:cubicBezTo>
                  <a:pt x="3471166" y="5103297"/>
                  <a:pt x="3467991" y="5127491"/>
                  <a:pt x="3461641" y="5143112"/>
                </a:cubicBezTo>
                <a:cubicBezTo>
                  <a:pt x="3455291" y="5158733"/>
                  <a:pt x="3446528" y="5166543"/>
                  <a:pt x="3435352" y="5166543"/>
                </a:cubicBezTo>
                <a:cubicBezTo>
                  <a:pt x="3424430" y="5166543"/>
                  <a:pt x="3415731" y="5158669"/>
                  <a:pt x="3409254" y="5142921"/>
                </a:cubicBezTo>
                <a:cubicBezTo>
                  <a:pt x="3402777" y="5127173"/>
                  <a:pt x="3399538" y="5103043"/>
                  <a:pt x="3399538" y="5070531"/>
                </a:cubicBezTo>
                <a:cubicBezTo>
                  <a:pt x="3399538" y="5038019"/>
                  <a:pt x="3402777" y="5013826"/>
                  <a:pt x="3409254" y="4997951"/>
                </a:cubicBezTo>
                <a:cubicBezTo>
                  <a:pt x="3415731" y="4982076"/>
                  <a:pt x="3424430" y="4974138"/>
                  <a:pt x="3435352" y="4974138"/>
                </a:cubicBezTo>
                <a:close/>
                <a:moveTo>
                  <a:pt x="2701927" y="4974138"/>
                </a:moveTo>
                <a:cubicBezTo>
                  <a:pt x="2712849" y="4974138"/>
                  <a:pt x="2721549" y="4982012"/>
                  <a:pt x="2728026" y="4997760"/>
                </a:cubicBezTo>
                <a:cubicBezTo>
                  <a:pt x="2734503" y="5013508"/>
                  <a:pt x="2737741" y="5037765"/>
                  <a:pt x="2737741" y="5070531"/>
                </a:cubicBezTo>
                <a:cubicBezTo>
                  <a:pt x="2737741" y="5103297"/>
                  <a:pt x="2734566" y="5127491"/>
                  <a:pt x="2728216" y="5143112"/>
                </a:cubicBezTo>
                <a:cubicBezTo>
                  <a:pt x="2721866" y="5158733"/>
                  <a:pt x="2713103" y="5166543"/>
                  <a:pt x="2701927" y="5166543"/>
                </a:cubicBezTo>
                <a:cubicBezTo>
                  <a:pt x="2691005" y="5166543"/>
                  <a:pt x="2682306" y="5158669"/>
                  <a:pt x="2675828" y="5142921"/>
                </a:cubicBezTo>
                <a:cubicBezTo>
                  <a:pt x="2669352" y="5127173"/>
                  <a:pt x="2666113" y="5103043"/>
                  <a:pt x="2666113" y="5070531"/>
                </a:cubicBezTo>
                <a:cubicBezTo>
                  <a:pt x="2666113" y="5038019"/>
                  <a:pt x="2669352" y="5013826"/>
                  <a:pt x="2675828" y="4997951"/>
                </a:cubicBezTo>
                <a:cubicBezTo>
                  <a:pt x="2682306" y="4982076"/>
                  <a:pt x="2691005" y="4974138"/>
                  <a:pt x="2701927" y="4974138"/>
                </a:cubicBezTo>
                <a:close/>
                <a:moveTo>
                  <a:pt x="1478536" y="4967661"/>
                </a:moveTo>
                <a:cubicBezTo>
                  <a:pt x="1463550" y="4971217"/>
                  <a:pt x="1445008" y="4972995"/>
                  <a:pt x="1422910" y="4972995"/>
                </a:cubicBezTo>
                <a:cubicBezTo>
                  <a:pt x="1415036" y="4972995"/>
                  <a:pt x="1407162" y="4972614"/>
                  <a:pt x="1399288" y="4971852"/>
                </a:cubicBezTo>
                <a:lnTo>
                  <a:pt x="1399288" y="4979853"/>
                </a:lnTo>
                <a:cubicBezTo>
                  <a:pt x="1408178" y="4979853"/>
                  <a:pt x="1414465" y="4982520"/>
                  <a:pt x="1418148" y="4987854"/>
                </a:cubicBezTo>
                <a:cubicBezTo>
                  <a:pt x="1421831" y="4993188"/>
                  <a:pt x="1423672" y="5001697"/>
                  <a:pt x="1423672" y="5013381"/>
                </a:cubicBezTo>
                <a:lnTo>
                  <a:pt x="1423672" y="5109774"/>
                </a:lnTo>
                <a:cubicBezTo>
                  <a:pt x="1423672" y="5122474"/>
                  <a:pt x="1424625" y="5132698"/>
                  <a:pt x="1426530" y="5140445"/>
                </a:cubicBezTo>
                <a:cubicBezTo>
                  <a:pt x="1428435" y="5148192"/>
                  <a:pt x="1431419" y="5154478"/>
                  <a:pt x="1435483" y="5159304"/>
                </a:cubicBezTo>
                <a:cubicBezTo>
                  <a:pt x="1444119" y="5169210"/>
                  <a:pt x="1457962" y="5174163"/>
                  <a:pt x="1477012" y="5174163"/>
                </a:cubicBezTo>
                <a:cubicBezTo>
                  <a:pt x="1506222" y="5174163"/>
                  <a:pt x="1526669" y="5162352"/>
                  <a:pt x="1538353" y="5138730"/>
                </a:cubicBezTo>
                <a:lnTo>
                  <a:pt x="1538353" y="5173020"/>
                </a:lnTo>
                <a:cubicBezTo>
                  <a:pt x="1553339" y="5169464"/>
                  <a:pt x="1571881" y="5167686"/>
                  <a:pt x="1593979" y="5167686"/>
                </a:cubicBezTo>
                <a:cubicBezTo>
                  <a:pt x="1601853" y="5167686"/>
                  <a:pt x="1609727" y="5168067"/>
                  <a:pt x="1617601" y="5168829"/>
                </a:cubicBezTo>
                <a:lnTo>
                  <a:pt x="1617601" y="5160828"/>
                </a:lnTo>
                <a:cubicBezTo>
                  <a:pt x="1608711" y="5160828"/>
                  <a:pt x="1602425" y="5158161"/>
                  <a:pt x="1598742" y="5152827"/>
                </a:cubicBezTo>
                <a:cubicBezTo>
                  <a:pt x="1595059" y="5147493"/>
                  <a:pt x="1593217" y="5138984"/>
                  <a:pt x="1593217" y="5127300"/>
                </a:cubicBezTo>
                <a:lnTo>
                  <a:pt x="1593217" y="4967661"/>
                </a:lnTo>
                <a:cubicBezTo>
                  <a:pt x="1578231" y="4971217"/>
                  <a:pt x="1559689" y="4972995"/>
                  <a:pt x="1537591" y="4972995"/>
                </a:cubicBezTo>
                <a:cubicBezTo>
                  <a:pt x="1529971" y="4972995"/>
                  <a:pt x="1522097" y="4972614"/>
                  <a:pt x="1513969" y="4971852"/>
                </a:cubicBezTo>
                <a:lnTo>
                  <a:pt x="1513969" y="4979853"/>
                </a:lnTo>
                <a:cubicBezTo>
                  <a:pt x="1522859" y="4979853"/>
                  <a:pt x="1529146" y="4982520"/>
                  <a:pt x="1532829" y="4987854"/>
                </a:cubicBezTo>
                <a:cubicBezTo>
                  <a:pt x="1536512" y="4993188"/>
                  <a:pt x="1538353" y="5001697"/>
                  <a:pt x="1538353" y="5013381"/>
                </a:cubicBezTo>
                <a:lnTo>
                  <a:pt x="1538353" y="5113203"/>
                </a:lnTo>
                <a:cubicBezTo>
                  <a:pt x="1538353" y="5125649"/>
                  <a:pt x="1534734" y="5136127"/>
                  <a:pt x="1527495" y="5144636"/>
                </a:cubicBezTo>
                <a:cubicBezTo>
                  <a:pt x="1520256" y="5153145"/>
                  <a:pt x="1511556" y="5157399"/>
                  <a:pt x="1501396" y="5157399"/>
                </a:cubicBezTo>
                <a:cubicBezTo>
                  <a:pt x="1492506" y="5157399"/>
                  <a:pt x="1486474" y="5154732"/>
                  <a:pt x="1483299" y="5149398"/>
                </a:cubicBezTo>
                <a:cubicBezTo>
                  <a:pt x="1480124" y="5144064"/>
                  <a:pt x="1478536" y="5136063"/>
                  <a:pt x="1478536" y="5125395"/>
                </a:cubicBezTo>
                <a:close/>
                <a:moveTo>
                  <a:pt x="3655189" y="4966518"/>
                </a:moveTo>
                <a:cubicBezTo>
                  <a:pt x="3636901" y="4966518"/>
                  <a:pt x="3620645" y="4970519"/>
                  <a:pt x="3606421" y="4978520"/>
                </a:cubicBezTo>
                <a:cubicBezTo>
                  <a:pt x="3592197" y="4986521"/>
                  <a:pt x="3581021" y="4998395"/>
                  <a:pt x="3572893" y="5014143"/>
                </a:cubicBezTo>
                <a:cubicBezTo>
                  <a:pt x="3564765" y="5029891"/>
                  <a:pt x="3560701" y="5048941"/>
                  <a:pt x="3560701" y="5071293"/>
                </a:cubicBezTo>
                <a:cubicBezTo>
                  <a:pt x="3560701" y="5105329"/>
                  <a:pt x="3568956" y="5130983"/>
                  <a:pt x="3585466" y="5148255"/>
                </a:cubicBezTo>
                <a:cubicBezTo>
                  <a:pt x="3601976" y="5165527"/>
                  <a:pt x="3623312" y="5174163"/>
                  <a:pt x="3649474" y="5174163"/>
                </a:cubicBezTo>
                <a:cubicBezTo>
                  <a:pt x="3669540" y="5174163"/>
                  <a:pt x="3685923" y="5168258"/>
                  <a:pt x="3698623" y="5156447"/>
                </a:cubicBezTo>
                <a:cubicBezTo>
                  <a:pt x="3711323" y="5144636"/>
                  <a:pt x="3720213" y="5130475"/>
                  <a:pt x="3725293" y="5113965"/>
                </a:cubicBezTo>
                <a:lnTo>
                  <a:pt x="3718816" y="5111679"/>
                </a:lnTo>
                <a:cubicBezTo>
                  <a:pt x="3711704" y="5123109"/>
                  <a:pt x="3703766" y="5131110"/>
                  <a:pt x="3695004" y="5135682"/>
                </a:cubicBezTo>
                <a:cubicBezTo>
                  <a:pt x="3686240" y="5140254"/>
                  <a:pt x="3677541" y="5142540"/>
                  <a:pt x="3668905" y="5142540"/>
                </a:cubicBezTo>
                <a:cubicBezTo>
                  <a:pt x="3654427" y="5142540"/>
                  <a:pt x="3642362" y="5136571"/>
                  <a:pt x="3632710" y="5124633"/>
                </a:cubicBezTo>
                <a:cubicBezTo>
                  <a:pt x="3623058" y="5112695"/>
                  <a:pt x="3618232" y="5093137"/>
                  <a:pt x="3618232" y="5065959"/>
                </a:cubicBezTo>
                <a:cubicBezTo>
                  <a:pt x="3618232" y="5039035"/>
                  <a:pt x="3622486" y="5017255"/>
                  <a:pt x="3630996" y="5000618"/>
                </a:cubicBezTo>
                <a:cubicBezTo>
                  <a:pt x="3639504" y="4983981"/>
                  <a:pt x="3651379" y="4975662"/>
                  <a:pt x="3666619" y="4975662"/>
                </a:cubicBezTo>
                <a:cubicBezTo>
                  <a:pt x="3671445" y="4975662"/>
                  <a:pt x="3675954" y="4976488"/>
                  <a:pt x="3680145" y="4978139"/>
                </a:cubicBezTo>
                <a:cubicBezTo>
                  <a:pt x="3684336" y="4979790"/>
                  <a:pt x="3687447" y="4982012"/>
                  <a:pt x="3689479" y="4984806"/>
                </a:cubicBezTo>
                <a:cubicBezTo>
                  <a:pt x="3682367" y="4986838"/>
                  <a:pt x="3676398" y="4990648"/>
                  <a:pt x="3671572" y="4996236"/>
                </a:cubicBezTo>
                <a:cubicBezTo>
                  <a:pt x="3666746" y="5001824"/>
                  <a:pt x="3664333" y="5008428"/>
                  <a:pt x="3664333" y="5016048"/>
                </a:cubicBezTo>
                <a:cubicBezTo>
                  <a:pt x="3664333" y="5024684"/>
                  <a:pt x="3667000" y="5031542"/>
                  <a:pt x="3672334" y="5036622"/>
                </a:cubicBezTo>
                <a:cubicBezTo>
                  <a:pt x="3677668" y="5041702"/>
                  <a:pt x="3684780" y="5044242"/>
                  <a:pt x="3693670" y="5044242"/>
                </a:cubicBezTo>
                <a:cubicBezTo>
                  <a:pt x="3702560" y="5044242"/>
                  <a:pt x="3709799" y="5041385"/>
                  <a:pt x="3715387" y="5035670"/>
                </a:cubicBezTo>
                <a:cubicBezTo>
                  <a:pt x="3720975" y="5029955"/>
                  <a:pt x="3723769" y="5022652"/>
                  <a:pt x="3723769" y="5013762"/>
                </a:cubicBezTo>
                <a:cubicBezTo>
                  <a:pt x="3723769" y="5006396"/>
                  <a:pt x="3721928" y="4999602"/>
                  <a:pt x="3718245" y="4993379"/>
                </a:cubicBezTo>
                <a:cubicBezTo>
                  <a:pt x="3714562" y="4987156"/>
                  <a:pt x="3709418" y="4982012"/>
                  <a:pt x="3702814" y="4977948"/>
                </a:cubicBezTo>
                <a:cubicBezTo>
                  <a:pt x="3697226" y="4974392"/>
                  <a:pt x="3690241" y="4971598"/>
                  <a:pt x="3681859" y="4969566"/>
                </a:cubicBezTo>
                <a:cubicBezTo>
                  <a:pt x="3673477" y="4967534"/>
                  <a:pt x="3664587" y="4966518"/>
                  <a:pt x="3655189" y="4966518"/>
                </a:cubicBezTo>
                <a:close/>
                <a:moveTo>
                  <a:pt x="3435352" y="4966518"/>
                </a:moveTo>
                <a:cubicBezTo>
                  <a:pt x="3406396" y="4966518"/>
                  <a:pt x="3383600" y="4974837"/>
                  <a:pt x="3366963" y="4991474"/>
                </a:cubicBezTo>
                <a:cubicBezTo>
                  <a:pt x="3350326" y="5008111"/>
                  <a:pt x="3342007" y="5034463"/>
                  <a:pt x="3342007" y="5070531"/>
                </a:cubicBezTo>
                <a:cubicBezTo>
                  <a:pt x="3342007" y="5106599"/>
                  <a:pt x="3350326" y="5132888"/>
                  <a:pt x="3366963" y="5149398"/>
                </a:cubicBezTo>
                <a:cubicBezTo>
                  <a:pt x="3383600" y="5165908"/>
                  <a:pt x="3406396" y="5174163"/>
                  <a:pt x="3435352" y="5174163"/>
                </a:cubicBezTo>
                <a:cubicBezTo>
                  <a:pt x="3464562" y="5174163"/>
                  <a:pt x="3487422" y="5165908"/>
                  <a:pt x="3503932" y="5149398"/>
                </a:cubicBezTo>
                <a:cubicBezTo>
                  <a:pt x="3520442" y="5132888"/>
                  <a:pt x="3528697" y="5106599"/>
                  <a:pt x="3528697" y="5070531"/>
                </a:cubicBezTo>
                <a:cubicBezTo>
                  <a:pt x="3528697" y="5034463"/>
                  <a:pt x="3520442" y="5008111"/>
                  <a:pt x="3503932" y="4991474"/>
                </a:cubicBezTo>
                <a:cubicBezTo>
                  <a:pt x="3487422" y="4974837"/>
                  <a:pt x="3464562" y="4966518"/>
                  <a:pt x="3435352" y="4966518"/>
                </a:cubicBezTo>
                <a:close/>
                <a:moveTo>
                  <a:pt x="2913763" y="4966518"/>
                </a:moveTo>
                <a:cubicBezTo>
                  <a:pt x="2901825" y="4966518"/>
                  <a:pt x="2890840" y="4967661"/>
                  <a:pt x="2880807" y="4969947"/>
                </a:cubicBezTo>
                <a:cubicBezTo>
                  <a:pt x="2870774" y="4972233"/>
                  <a:pt x="2862328" y="4975408"/>
                  <a:pt x="2855470" y="4979472"/>
                </a:cubicBezTo>
                <a:cubicBezTo>
                  <a:pt x="2848358" y="4983790"/>
                  <a:pt x="2843088" y="4988426"/>
                  <a:pt x="2839659" y="4993379"/>
                </a:cubicBezTo>
                <a:cubicBezTo>
                  <a:pt x="2836230" y="4998332"/>
                  <a:pt x="2834515" y="5004364"/>
                  <a:pt x="2834515" y="5011476"/>
                </a:cubicBezTo>
                <a:cubicBezTo>
                  <a:pt x="2834515" y="5019858"/>
                  <a:pt x="2836928" y="5026843"/>
                  <a:pt x="2841754" y="5032431"/>
                </a:cubicBezTo>
                <a:cubicBezTo>
                  <a:pt x="2846580" y="5038019"/>
                  <a:pt x="2853438" y="5040813"/>
                  <a:pt x="2862328" y="5040813"/>
                </a:cubicBezTo>
                <a:cubicBezTo>
                  <a:pt x="2870710" y="5040813"/>
                  <a:pt x="2877822" y="5038273"/>
                  <a:pt x="2883664" y="5033193"/>
                </a:cubicBezTo>
                <a:cubicBezTo>
                  <a:pt x="2889506" y="5028113"/>
                  <a:pt x="2892427" y="5021255"/>
                  <a:pt x="2892427" y="5012619"/>
                </a:cubicBezTo>
                <a:cubicBezTo>
                  <a:pt x="2892427" y="5005761"/>
                  <a:pt x="2890459" y="4999792"/>
                  <a:pt x="2886522" y="4994712"/>
                </a:cubicBezTo>
                <a:cubicBezTo>
                  <a:pt x="2882584" y="4989632"/>
                  <a:pt x="2877060" y="4985822"/>
                  <a:pt x="2869948" y="4983282"/>
                </a:cubicBezTo>
                <a:cubicBezTo>
                  <a:pt x="2876298" y="4977186"/>
                  <a:pt x="2885569" y="4974138"/>
                  <a:pt x="2897761" y="4974138"/>
                </a:cubicBezTo>
                <a:cubicBezTo>
                  <a:pt x="2908175" y="4974138"/>
                  <a:pt x="2915859" y="4977123"/>
                  <a:pt x="2920811" y="4983092"/>
                </a:cubicBezTo>
                <a:cubicBezTo>
                  <a:pt x="2925765" y="4989061"/>
                  <a:pt x="2928241" y="4997379"/>
                  <a:pt x="2928241" y="5008047"/>
                </a:cubicBezTo>
                <a:lnTo>
                  <a:pt x="2928241" y="5037765"/>
                </a:lnTo>
                <a:cubicBezTo>
                  <a:pt x="2928241" y="5044623"/>
                  <a:pt x="2925003" y="5050021"/>
                  <a:pt x="2918526" y="5053958"/>
                </a:cubicBezTo>
                <a:cubicBezTo>
                  <a:pt x="2912049" y="5057895"/>
                  <a:pt x="2901825" y="5062276"/>
                  <a:pt x="2887855" y="5067102"/>
                </a:cubicBezTo>
                <a:cubicBezTo>
                  <a:pt x="2874647" y="5071674"/>
                  <a:pt x="2863789" y="5075992"/>
                  <a:pt x="2855280" y="5080056"/>
                </a:cubicBezTo>
                <a:cubicBezTo>
                  <a:pt x="2846771" y="5084120"/>
                  <a:pt x="2839532" y="5089899"/>
                  <a:pt x="2833563" y="5097392"/>
                </a:cubicBezTo>
                <a:cubicBezTo>
                  <a:pt x="2827594" y="5104885"/>
                  <a:pt x="2824609" y="5114346"/>
                  <a:pt x="2824609" y="5125776"/>
                </a:cubicBezTo>
                <a:cubicBezTo>
                  <a:pt x="2824609" y="5139492"/>
                  <a:pt x="2828610" y="5150541"/>
                  <a:pt x="2836611" y="5158923"/>
                </a:cubicBezTo>
                <a:cubicBezTo>
                  <a:pt x="2844611" y="5167305"/>
                  <a:pt x="2856740" y="5171496"/>
                  <a:pt x="2872996" y="5171496"/>
                </a:cubicBezTo>
                <a:cubicBezTo>
                  <a:pt x="2897634" y="5171496"/>
                  <a:pt x="2916303" y="5161209"/>
                  <a:pt x="2929003" y="5140635"/>
                </a:cubicBezTo>
                <a:cubicBezTo>
                  <a:pt x="2929257" y="5150033"/>
                  <a:pt x="2932178" y="5157526"/>
                  <a:pt x="2937766" y="5163114"/>
                </a:cubicBezTo>
                <a:cubicBezTo>
                  <a:pt x="2943354" y="5168702"/>
                  <a:pt x="2953133" y="5171496"/>
                  <a:pt x="2967103" y="5171496"/>
                </a:cubicBezTo>
                <a:cubicBezTo>
                  <a:pt x="2983613" y="5171496"/>
                  <a:pt x="2997583" y="5166797"/>
                  <a:pt x="3009013" y="5157399"/>
                </a:cubicBezTo>
                <a:lnTo>
                  <a:pt x="3005203" y="5150922"/>
                </a:lnTo>
                <a:cubicBezTo>
                  <a:pt x="2999869" y="5155240"/>
                  <a:pt x="2995297" y="5157399"/>
                  <a:pt x="2991487" y="5157399"/>
                </a:cubicBezTo>
                <a:cubicBezTo>
                  <a:pt x="2988185" y="5157399"/>
                  <a:pt x="2985963" y="5156129"/>
                  <a:pt x="2984820" y="5153589"/>
                </a:cubicBezTo>
                <a:cubicBezTo>
                  <a:pt x="2983677" y="5151049"/>
                  <a:pt x="2983105" y="5146731"/>
                  <a:pt x="2983105" y="5140635"/>
                </a:cubicBezTo>
                <a:lnTo>
                  <a:pt x="2983105" y="5037003"/>
                </a:lnTo>
                <a:cubicBezTo>
                  <a:pt x="2983105" y="5023033"/>
                  <a:pt x="2982153" y="5011984"/>
                  <a:pt x="2980248" y="5003856"/>
                </a:cubicBezTo>
                <a:cubicBezTo>
                  <a:pt x="2978343" y="4995728"/>
                  <a:pt x="2974596" y="4988870"/>
                  <a:pt x="2969008" y="4983282"/>
                </a:cubicBezTo>
                <a:cubicBezTo>
                  <a:pt x="2962912" y="4977186"/>
                  <a:pt x="2955292" y="4972868"/>
                  <a:pt x="2946148" y="4970328"/>
                </a:cubicBezTo>
                <a:cubicBezTo>
                  <a:pt x="2937004" y="4967788"/>
                  <a:pt x="2926209" y="4966518"/>
                  <a:pt x="2913763" y="4966518"/>
                </a:cubicBezTo>
                <a:close/>
                <a:moveTo>
                  <a:pt x="2701927" y="4966518"/>
                </a:moveTo>
                <a:cubicBezTo>
                  <a:pt x="2672971" y="4966518"/>
                  <a:pt x="2650175" y="4974837"/>
                  <a:pt x="2633538" y="4991474"/>
                </a:cubicBezTo>
                <a:cubicBezTo>
                  <a:pt x="2616901" y="5008111"/>
                  <a:pt x="2608582" y="5034463"/>
                  <a:pt x="2608582" y="5070531"/>
                </a:cubicBezTo>
                <a:cubicBezTo>
                  <a:pt x="2608582" y="5106599"/>
                  <a:pt x="2616901" y="5132888"/>
                  <a:pt x="2633538" y="5149398"/>
                </a:cubicBezTo>
                <a:cubicBezTo>
                  <a:pt x="2650175" y="5165908"/>
                  <a:pt x="2672971" y="5174163"/>
                  <a:pt x="2701927" y="5174163"/>
                </a:cubicBezTo>
                <a:cubicBezTo>
                  <a:pt x="2731137" y="5174163"/>
                  <a:pt x="2753997" y="5165908"/>
                  <a:pt x="2770507" y="5149398"/>
                </a:cubicBezTo>
                <a:cubicBezTo>
                  <a:pt x="2787017" y="5132888"/>
                  <a:pt x="2795272" y="5106599"/>
                  <a:pt x="2795272" y="5070531"/>
                </a:cubicBezTo>
                <a:cubicBezTo>
                  <a:pt x="2795272" y="5034463"/>
                  <a:pt x="2787017" y="5008111"/>
                  <a:pt x="2770507" y="4991474"/>
                </a:cubicBezTo>
                <a:cubicBezTo>
                  <a:pt x="2753997" y="4974837"/>
                  <a:pt x="2731137" y="4966518"/>
                  <a:pt x="2701927" y="4966518"/>
                </a:cubicBezTo>
                <a:close/>
                <a:moveTo>
                  <a:pt x="1973836" y="4966518"/>
                </a:moveTo>
                <a:cubicBezTo>
                  <a:pt x="1943610" y="4966518"/>
                  <a:pt x="1922782" y="4978329"/>
                  <a:pt x="1911352" y="5001951"/>
                </a:cubicBezTo>
                <a:lnTo>
                  <a:pt x="1911352" y="4967661"/>
                </a:lnTo>
                <a:cubicBezTo>
                  <a:pt x="1896874" y="4971217"/>
                  <a:pt x="1878332" y="4972995"/>
                  <a:pt x="1855726" y="4972995"/>
                </a:cubicBezTo>
                <a:cubicBezTo>
                  <a:pt x="1848106" y="4972995"/>
                  <a:pt x="1840232" y="4972614"/>
                  <a:pt x="1832104" y="4971852"/>
                </a:cubicBezTo>
                <a:lnTo>
                  <a:pt x="1832104" y="4979853"/>
                </a:lnTo>
                <a:cubicBezTo>
                  <a:pt x="1841248" y="4979853"/>
                  <a:pt x="1847598" y="4982520"/>
                  <a:pt x="1851154" y="4987854"/>
                </a:cubicBezTo>
                <a:cubicBezTo>
                  <a:pt x="1854710" y="4993188"/>
                  <a:pt x="1856488" y="5001697"/>
                  <a:pt x="1856488" y="5013381"/>
                </a:cubicBezTo>
                <a:lnTo>
                  <a:pt x="1856488" y="5133396"/>
                </a:lnTo>
                <a:cubicBezTo>
                  <a:pt x="1856488" y="5143810"/>
                  <a:pt x="1854710" y="5150986"/>
                  <a:pt x="1851154" y="5154923"/>
                </a:cubicBezTo>
                <a:cubicBezTo>
                  <a:pt x="1847598" y="5158860"/>
                  <a:pt x="1841248" y="5160828"/>
                  <a:pt x="1832104" y="5160828"/>
                </a:cubicBezTo>
                <a:lnTo>
                  <a:pt x="1832104" y="5168829"/>
                </a:lnTo>
                <a:cubicBezTo>
                  <a:pt x="1859536" y="5167813"/>
                  <a:pt x="1877062" y="5167305"/>
                  <a:pt x="1884682" y="5167305"/>
                </a:cubicBezTo>
                <a:cubicBezTo>
                  <a:pt x="1892810" y="5167305"/>
                  <a:pt x="1908558" y="5167813"/>
                  <a:pt x="1931926" y="5168829"/>
                </a:cubicBezTo>
                <a:lnTo>
                  <a:pt x="1931926" y="5160828"/>
                </a:lnTo>
                <a:cubicBezTo>
                  <a:pt x="1924306" y="5160828"/>
                  <a:pt x="1918972" y="5158860"/>
                  <a:pt x="1915924" y="5154923"/>
                </a:cubicBezTo>
                <a:cubicBezTo>
                  <a:pt x="1912876" y="5150986"/>
                  <a:pt x="1911352" y="5143810"/>
                  <a:pt x="1911352" y="5133396"/>
                </a:cubicBezTo>
                <a:lnTo>
                  <a:pt x="1911352" y="5027478"/>
                </a:lnTo>
                <a:cubicBezTo>
                  <a:pt x="1911352" y="5015032"/>
                  <a:pt x="1915035" y="5004555"/>
                  <a:pt x="1922401" y="4996046"/>
                </a:cubicBezTo>
                <a:cubicBezTo>
                  <a:pt x="1929767" y="4987537"/>
                  <a:pt x="1938657" y="4983282"/>
                  <a:pt x="1949071" y="4983282"/>
                </a:cubicBezTo>
                <a:cubicBezTo>
                  <a:pt x="1957961" y="4983282"/>
                  <a:pt x="1964121" y="4985949"/>
                  <a:pt x="1967550" y="4991283"/>
                </a:cubicBezTo>
                <a:cubicBezTo>
                  <a:pt x="1970979" y="4996617"/>
                  <a:pt x="1972693" y="5004491"/>
                  <a:pt x="1972693" y="5014905"/>
                </a:cubicBezTo>
                <a:lnTo>
                  <a:pt x="1972693" y="5133396"/>
                </a:lnTo>
                <a:cubicBezTo>
                  <a:pt x="1972693" y="5143810"/>
                  <a:pt x="1971169" y="5150986"/>
                  <a:pt x="1968121" y="5154923"/>
                </a:cubicBezTo>
                <a:cubicBezTo>
                  <a:pt x="1965073" y="5158860"/>
                  <a:pt x="1959739" y="5160828"/>
                  <a:pt x="1952119" y="5160828"/>
                </a:cubicBezTo>
                <a:lnTo>
                  <a:pt x="1952119" y="5168829"/>
                </a:lnTo>
                <a:cubicBezTo>
                  <a:pt x="1977519" y="5167813"/>
                  <a:pt x="1994029" y="5167305"/>
                  <a:pt x="2001649" y="5167305"/>
                </a:cubicBezTo>
                <a:cubicBezTo>
                  <a:pt x="2009777" y="5167305"/>
                  <a:pt x="2026541" y="5167813"/>
                  <a:pt x="2051941" y="5168829"/>
                </a:cubicBezTo>
                <a:lnTo>
                  <a:pt x="2051941" y="5160828"/>
                </a:lnTo>
                <a:cubicBezTo>
                  <a:pt x="2043051" y="5160828"/>
                  <a:pt x="2036765" y="5158860"/>
                  <a:pt x="2033082" y="5154923"/>
                </a:cubicBezTo>
                <a:cubicBezTo>
                  <a:pt x="2029399" y="5150986"/>
                  <a:pt x="2027557" y="5143810"/>
                  <a:pt x="2027557" y="5133396"/>
                </a:cubicBezTo>
                <a:lnTo>
                  <a:pt x="2027557" y="5030907"/>
                </a:lnTo>
                <a:cubicBezTo>
                  <a:pt x="2027557" y="5017953"/>
                  <a:pt x="2026668" y="5007666"/>
                  <a:pt x="2024890" y="5000046"/>
                </a:cubicBezTo>
                <a:cubicBezTo>
                  <a:pt x="2023112" y="4992426"/>
                  <a:pt x="2020064" y="4986203"/>
                  <a:pt x="2015746" y="4981377"/>
                </a:cubicBezTo>
                <a:cubicBezTo>
                  <a:pt x="2007110" y="4971471"/>
                  <a:pt x="1993140" y="4966518"/>
                  <a:pt x="1973836" y="4966518"/>
                </a:cubicBezTo>
                <a:close/>
                <a:moveTo>
                  <a:pt x="1723138" y="4966518"/>
                </a:moveTo>
                <a:cubicBezTo>
                  <a:pt x="1711200" y="4966518"/>
                  <a:pt x="1700215" y="4967661"/>
                  <a:pt x="1690182" y="4969947"/>
                </a:cubicBezTo>
                <a:cubicBezTo>
                  <a:pt x="1680149" y="4972233"/>
                  <a:pt x="1671703" y="4975408"/>
                  <a:pt x="1664845" y="4979472"/>
                </a:cubicBezTo>
                <a:cubicBezTo>
                  <a:pt x="1657733" y="4983790"/>
                  <a:pt x="1652463" y="4988426"/>
                  <a:pt x="1649034" y="4993379"/>
                </a:cubicBezTo>
                <a:cubicBezTo>
                  <a:pt x="1645605" y="4998332"/>
                  <a:pt x="1643890" y="5004364"/>
                  <a:pt x="1643890" y="5011476"/>
                </a:cubicBezTo>
                <a:cubicBezTo>
                  <a:pt x="1643890" y="5019858"/>
                  <a:pt x="1646303" y="5026843"/>
                  <a:pt x="1651129" y="5032431"/>
                </a:cubicBezTo>
                <a:cubicBezTo>
                  <a:pt x="1655955" y="5038019"/>
                  <a:pt x="1662813" y="5040813"/>
                  <a:pt x="1671703" y="5040813"/>
                </a:cubicBezTo>
                <a:cubicBezTo>
                  <a:pt x="1680085" y="5040813"/>
                  <a:pt x="1687197" y="5038273"/>
                  <a:pt x="1693039" y="5033193"/>
                </a:cubicBezTo>
                <a:cubicBezTo>
                  <a:pt x="1698881" y="5028113"/>
                  <a:pt x="1701802" y="5021255"/>
                  <a:pt x="1701802" y="5012619"/>
                </a:cubicBezTo>
                <a:cubicBezTo>
                  <a:pt x="1701802" y="5005761"/>
                  <a:pt x="1699834" y="4999792"/>
                  <a:pt x="1695897" y="4994712"/>
                </a:cubicBezTo>
                <a:cubicBezTo>
                  <a:pt x="1691960" y="4989632"/>
                  <a:pt x="1686435" y="4985822"/>
                  <a:pt x="1679323" y="4983282"/>
                </a:cubicBezTo>
                <a:cubicBezTo>
                  <a:pt x="1685673" y="4977186"/>
                  <a:pt x="1694944" y="4974138"/>
                  <a:pt x="1707136" y="4974138"/>
                </a:cubicBezTo>
                <a:cubicBezTo>
                  <a:pt x="1717550" y="4974138"/>
                  <a:pt x="1725234" y="4977123"/>
                  <a:pt x="1730187" y="4983092"/>
                </a:cubicBezTo>
                <a:cubicBezTo>
                  <a:pt x="1735140" y="4989061"/>
                  <a:pt x="1737616" y="4997379"/>
                  <a:pt x="1737616" y="5008047"/>
                </a:cubicBezTo>
                <a:lnTo>
                  <a:pt x="1737616" y="5037765"/>
                </a:lnTo>
                <a:cubicBezTo>
                  <a:pt x="1737616" y="5044623"/>
                  <a:pt x="1734378" y="5050021"/>
                  <a:pt x="1727901" y="5053958"/>
                </a:cubicBezTo>
                <a:cubicBezTo>
                  <a:pt x="1721424" y="5057895"/>
                  <a:pt x="1711200" y="5062276"/>
                  <a:pt x="1697230" y="5067102"/>
                </a:cubicBezTo>
                <a:cubicBezTo>
                  <a:pt x="1684022" y="5071674"/>
                  <a:pt x="1673164" y="5075992"/>
                  <a:pt x="1664655" y="5080056"/>
                </a:cubicBezTo>
                <a:cubicBezTo>
                  <a:pt x="1656146" y="5084120"/>
                  <a:pt x="1648907" y="5089899"/>
                  <a:pt x="1642938" y="5097392"/>
                </a:cubicBezTo>
                <a:cubicBezTo>
                  <a:pt x="1636969" y="5104885"/>
                  <a:pt x="1633984" y="5114346"/>
                  <a:pt x="1633984" y="5125776"/>
                </a:cubicBezTo>
                <a:cubicBezTo>
                  <a:pt x="1633984" y="5139492"/>
                  <a:pt x="1637985" y="5150541"/>
                  <a:pt x="1645986" y="5158923"/>
                </a:cubicBezTo>
                <a:cubicBezTo>
                  <a:pt x="1653987" y="5167305"/>
                  <a:pt x="1666115" y="5171496"/>
                  <a:pt x="1682371" y="5171496"/>
                </a:cubicBezTo>
                <a:cubicBezTo>
                  <a:pt x="1707009" y="5171496"/>
                  <a:pt x="1725678" y="5161209"/>
                  <a:pt x="1738378" y="5140635"/>
                </a:cubicBezTo>
                <a:cubicBezTo>
                  <a:pt x="1738632" y="5150033"/>
                  <a:pt x="1741553" y="5157526"/>
                  <a:pt x="1747141" y="5163114"/>
                </a:cubicBezTo>
                <a:cubicBezTo>
                  <a:pt x="1752729" y="5168702"/>
                  <a:pt x="1762508" y="5171496"/>
                  <a:pt x="1776478" y="5171496"/>
                </a:cubicBezTo>
                <a:cubicBezTo>
                  <a:pt x="1792988" y="5171496"/>
                  <a:pt x="1806958" y="5166797"/>
                  <a:pt x="1818388" y="5157399"/>
                </a:cubicBezTo>
                <a:lnTo>
                  <a:pt x="1814578" y="5150922"/>
                </a:lnTo>
                <a:cubicBezTo>
                  <a:pt x="1809244" y="5155240"/>
                  <a:pt x="1804672" y="5157399"/>
                  <a:pt x="1800862" y="5157399"/>
                </a:cubicBezTo>
                <a:cubicBezTo>
                  <a:pt x="1797560" y="5157399"/>
                  <a:pt x="1795338" y="5156129"/>
                  <a:pt x="1794195" y="5153589"/>
                </a:cubicBezTo>
                <a:cubicBezTo>
                  <a:pt x="1793052" y="5151049"/>
                  <a:pt x="1792480" y="5146731"/>
                  <a:pt x="1792480" y="5140635"/>
                </a:cubicBezTo>
                <a:lnTo>
                  <a:pt x="1792480" y="5037003"/>
                </a:lnTo>
                <a:cubicBezTo>
                  <a:pt x="1792480" y="5023033"/>
                  <a:pt x="1791528" y="5011984"/>
                  <a:pt x="1789623" y="5003856"/>
                </a:cubicBezTo>
                <a:cubicBezTo>
                  <a:pt x="1787718" y="4995728"/>
                  <a:pt x="1783971" y="4988870"/>
                  <a:pt x="1778383" y="4983282"/>
                </a:cubicBezTo>
                <a:cubicBezTo>
                  <a:pt x="1772287" y="4977186"/>
                  <a:pt x="1764667" y="4972868"/>
                  <a:pt x="1755523" y="4970328"/>
                </a:cubicBezTo>
                <a:cubicBezTo>
                  <a:pt x="1746379" y="4967788"/>
                  <a:pt x="1735584" y="4966518"/>
                  <a:pt x="1723138" y="4966518"/>
                </a:cubicBezTo>
                <a:close/>
                <a:moveTo>
                  <a:pt x="1007239" y="4966518"/>
                </a:moveTo>
                <a:cubicBezTo>
                  <a:pt x="988951" y="4966518"/>
                  <a:pt x="972695" y="4970519"/>
                  <a:pt x="958471" y="4978520"/>
                </a:cubicBezTo>
                <a:cubicBezTo>
                  <a:pt x="944247" y="4986521"/>
                  <a:pt x="933071" y="4998395"/>
                  <a:pt x="924943" y="5014143"/>
                </a:cubicBezTo>
                <a:cubicBezTo>
                  <a:pt x="916815" y="5029891"/>
                  <a:pt x="912751" y="5048941"/>
                  <a:pt x="912751" y="5071293"/>
                </a:cubicBezTo>
                <a:cubicBezTo>
                  <a:pt x="912751" y="5105329"/>
                  <a:pt x="921006" y="5130983"/>
                  <a:pt x="937516" y="5148255"/>
                </a:cubicBezTo>
                <a:cubicBezTo>
                  <a:pt x="954026" y="5165527"/>
                  <a:pt x="975362" y="5174163"/>
                  <a:pt x="1001524" y="5174163"/>
                </a:cubicBezTo>
                <a:cubicBezTo>
                  <a:pt x="1021590" y="5174163"/>
                  <a:pt x="1037973" y="5168258"/>
                  <a:pt x="1050673" y="5156447"/>
                </a:cubicBezTo>
                <a:cubicBezTo>
                  <a:pt x="1063373" y="5144636"/>
                  <a:pt x="1072263" y="5130475"/>
                  <a:pt x="1077343" y="5113965"/>
                </a:cubicBezTo>
                <a:lnTo>
                  <a:pt x="1070866" y="5111679"/>
                </a:lnTo>
                <a:cubicBezTo>
                  <a:pt x="1063754" y="5123109"/>
                  <a:pt x="1055817" y="5131110"/>
                  <a:pt x="1047054" y="5135682"/>
                </a:cubicBezTo>
                <a:cubicBezTo>
                  <a:pt x="1038291" y="5140254"/>
                  <a:pt x="1029591" y="5142540"/>
                  <a:pt x="1020955" y="5142540"/>
                </a:cubicBezTo>
                <a:cubicBezTo>
                  <a:pt x="1006477" y="5142540"/>
                  <a:pt x="994412" y="5136571"/>
                  <a:pt x="984760" y="5124633"/>
                </a:cubicBezTo>
                <a:cubicBezTo>
                  <a:pt x="975108" y="5112695"/>
                  <a:pt x="970282" y="5093137"/>
                  <a:pt x="970282" y="5065959"/>
                </a:cubicBezTo>
                <a:cubicBezTo>
                  <a:pt x="970282" y="5039035"/>
                  <a:pt x="974537" y="5017255"/>
                  <a:pt x="983046" y="5000618"/>
                </a:cubicBezTo>
                <a:cubicBezTo>
                  <a:pt x="991555" y="4983981"/>
                  <a:pt x="1003429" y="4975662"/>
                  <a:pt x="1018669" y="4975662"/>
                </a:cubicBezTo>
                <a:cubicBezTo>
                  <a:pt x="1023495" y="4975662"/>
                  <a:pt x="1028004" y="4976488"/>
                  <a:pt x="1032195" y="4978139"/>
                </a:cubicBezTo>
                <a:cubicBezTo>
                  <a:pt x="1036386" y="4979790"/>
                  <a:pt x="1039497" y="4982012"/>
                  <a:pt x="1041529" y="4984806"/>
                </a:cubicBezTo>
                <a:cubicBezTo>
                  <a:pt x="1034417" y="4986838"/>
                  <a:pt x="1028448" y="4990648"/>
                  <a:pt x="1023622" y="4996236"/>
                </a:cubicBezTo>
                <a:cubicBezTo>
                  <a:pt x="1018796" y="5001824"/>
                  <a:pt x="1016383" y="5008428"/>
                  <a:pt x="1016383" y="5016048"/>
                </a:cubicBezTo>
                <a:cubicBezTo>
                  <a:pt x="1016383" y="5024684"/>
                  <a:pt x="1019050" y="5031542"/>
                  <a:pt x="1024384" y="5036622"/>
                </a:cubicBezTo>
                <a:cubicBezTo>
                  <a:pt x="1029718" y="5041702"/>
                  <a:pt x="1036830" y="5044242"/>
                  <a:pt x="1045720" y="5044242"/>
                </a:cubicBezTo>
                <a:cubicBezTo>
                  <a:pt x="1054610" y="5044242"/>
                  <a:pt x="1061849" y="5041385"/>
                  <a:pt x="1067437" y="5035670"/>
                </a:cubicBezTo>
                <a:cubicBezTo>
                  <a:pt x="1073025" y="5029955"/>
                  <a:pt x="1075819" y="5022652"/>
                  <a:pt x="1075819" y="5013762"/>
                </a:cubicBezTo>
                <a:cubicBezTo>
                  <a:pt x="1075819" y="5006396"/>
                  <a:pt x="1073978" y="4999602"/>
                  <a:pt x="1070295" y="4993379"/>
                </a:cubicBezTo>
                <a:cubicBezTo>
                  <a:pt x="1066612" y="4987156"/>
                  <a:pt x="1061468" y="4982012"/>
                  <a:pt x="1054864" y="4977948"/>
                </a:cubicBezTo>
                <a:cubicBezTo>
                  <a:pt x="1049276" y="4974392"/>
                  <a:pt x="1042291" y="4971598"/>
                  <a:pt x="1033909" y="4969566"/>
                </a:cubicBezTo>
                <a:cubicBezTo>
                  <a:pt x="1025527" y="4967534"/>
                  <a:pt x="1016637" y="4966518"/>
                  <a:pt x="1007239" y="4966518"/>
                </a:cubicBezTo>
                <a:close/>
                <a:moveTo>
                  <a:pt x="629668" y="4966518"/>
                </a:moveTo>
                <a:cubicBezTo>
                  <a:pt x="618238" y="4966518"/>
                  <a:pt x="607951" y="4969884"/>
                  <a:pt x="598807" y="4976615"/>
                </a:cubicBezTo>
                <a:cubicBezTo>
                  <a:pt x="589663" y="4983346"/>
                  <a:pt x="582678" y="4992172"/>
                  <a:pt x="577852" y="5003094"/>
                </a:cubicBezTo>
                <a:lnTo>
                  <a:pt x="577852" y="4967661"/>
                </a:lnTo>
                <a:cubicBezTo>
                  <a:pt x="563374" y="4971217"/>
                  <a:pt x="544832" y="4972995"/>
                  <a:pt x="522226" y="4972995"/>
                </a:cubicBezTo>
                <a:cubicBezTo>
                  <a:pt x="514606" y="4972995"/>
                  <a:pt x="506732" y="4972614"/>
                  <a:pt x="498604" y="4971852"/>
                </a:cubicBezTo>
                <a:lnTo>
                  <a:pt x="498604" y="4979853"/>
                </a:lnTo>
                <a:cubicBezTo>
                  <a:pt x="507748" y="4979853"/>
                  <a:pt x="514098" y="4982520"/>
                  <a:pt x="517654" y="4987854"/>
                </a:cubicBezTo>
                <a:cubicBezTo>
                  <a:pt x="521210" y="4993188"/>
                  <a:pt x="522988" y="5001697"/>
                  <a:pt x="522988" y="5013381"/>
                </a:cubicBezTo>
                <a:lnTo>
                  <a:pt x="522988" y="5133396"/>
                </a:lnTo>
                <a:cubicBezTo>
                  <a:pt x="522988" y="5143810"/>
                  <a:pt x="521210" y="5150986"/>
                  <a:pt x="517654" y="5154923"/>
                </a:cubicBezTo>
                <a:cubicBezTo>
                  <a:pt x="514098" y="5158860"/>
                  <a:pt x="507748" y="5160828"/>
                  <a:pt x="498604" y="5160828"/>
                </a:cubicBezTo>
                <a:lnTo>
                  <a:pt x="498604" y="5168829"/>
                </a:lnTo>
                <a:cubicBezTo>
                  <a:pt x="501652" y="5168829"/>
                  <a:pt x="504192" y="5168702"/>
                  <a:pt x="506224" y="5168448"/>
                </a:cubicBezTo>
                <a:cubicBezTo>
                  <a:pt x="530608" y="5167686"/>
                  <a:pt x="546229" y="5167305"/>
                  <a:pt x="553087" y="5167305"/>
                </a:cubicBezTo>
                <a:cubicBezTo>
                  <a:pt x="561723" y="5167305"/>
                  <a:pt x="578995" y="5167686"/>
                  <a:pt x="604903" y="5168448"/>
                </a:cubicBezTo>
                <a:cubicBezTo>
                  <a:pt x="607189" y="5168702"/>
                  <a:pt x="610110" y="5168829"/>
                  <a:pt x="613666" y="5168829"/>
                </a:cubicBezTo>
                <a:lnTo>
                  <a:pt x="613666" y="5160828"/>
                </a:lnTo>
                <a:cubicBezTo>
                  <a:pt x="601220" y="5160828"/>
                  <a:pt x="592140" y="5158542"/>
                  <a:pt x="586425" y="5153970"/>
                </a:cubicBezTo>
                <a:cubicBezTo>
                  <a:pt x="580710" y="5149398"/>
                  <a:pt x="577852" y="5141270"/>
                  <a:pt x="577852" y="5129586"/>
                </a:cubicBezTo>
                <a:lnTo>
                  <a:pt x="577852" y="5028621"/>
                </a:lnTo>
                <a:cubicBezTo>
                  <a:pt x="577852" y="5017953"/>
                  <a:pt x="581218" y="5007539"/>
                  <a:pt x="587949" y="4997379"/>
                </a:cubicBezTo>
                <a:cubicBezTo>
                  <a:pt x="594680" y="4987219"/>
                  <a:pt x="602871" y="4981377"/>
                  <a:pt x="612523" y="4979853"/>
                </a:cubicBezTo>
                <a:cubicBezTo>
                  <a:pt x="614047" y="4979345"/>
                  <a:pt x="616079" y="4979091"/>
                  <a:pt x="618619" y="4979091"/>
                </a:cubicBezTo>
                <a:cubicBezTo>
                  <a:pt x="620651" y="4979091"/>
                  <a:pt x="622175" y="4979218"/>
                  <a:pt x="623191" y="4979472"/>
                </a:cubicBezTo>
                <a:cubicBezTo>
                  <a:pt x="612015" y="4987092"/>
                  <a:pt x="606427" y="4996998"/>
                  <a:pt x="606427" y="5009190"/>
                </a:cubicBezTo>
                <a:cubicBezTo>
                  <a:pt x="606427" y="5016556"/>
                  <a:pt x="608967" y="5022462"/>
                  <a:pt x="614047" y="5026907"/>
                </a:cubicBezTo>
                <a:cubicBezTo>
                  <a:pt x="619127" y="5031352"/>
                  <a:pt x="625985" y="5033574"/>
                  <a:pt x="634621" y="5033574"/>
                </a:cubicBezTo>
                <a:cubicBezTo>
                  <a:pt x="643511" y="5033574"/>
                  <a:pt x="650687" y="5030590"/>
                  <a:pt x="656148" y="5024621"/>
                </a:cubicBezTo>
                <a:cubicBezTo>
                  <a:pt x="661609" y="5018652"/>
                  <a:pt x="664339" y="5010968"/>
                  <a:pt x="664339" y="5001570"/>
                </a:cubicBezTo>
                <a:cubicBezTo>
                  <a:pt x="664339" y="4991918"/>
                  <a:pt x="661418" y="4983663"/>
                  <a:pt x="655576" y="4976805"/>
                </a:cubicBezTo>
                <a:cubicBezTo>
                  <a:pt x="649734" y="4969947"/>
                  <a:pt x="641098" y="4966518"/>
                  <a:pt x="629668" y="4966518"/>
                </a:cubicBezTo>
                <a:close/>
                <a:moveTo>
                  <a:pt x="1368427" y="4965756"/>
                </a:moveTo>
                <a:cubicBezTo>
                  <a:pt x="1363347" y="4970582"/>
                  <a:pt x="1356235" y="4974583"/>
                  <a:pt x="1347091" y="4977758"/>
                </a:cubicBezTo>
                <a:cubicBezTo>
                  <a:pt x="1337947" y="4980933"/>
                  <a:pt x="1328930" y="4982393"/>
                  <a:pt x="1320040" y="4982139"/>
                </a:cubicBezTo>
                <a:cubicBezTo>
                  <a:pt x="1314198" y="4976551"/>
                  <a:pt x="1307531" y="4972551"/>
                  <a:pt x="1300038" y="4970138"/>
                </a:cubicBezTo>
                <a:cubicBezTo>
                  <a:pt x="1292545" y="4967725"/>
                  <a:pt x="1283464" y="4966518"/>
                  <a:pt x="1272796" y="4966518"/>
                </a:cubicBezTo>
                <a:cubicBezTo>
                  <a:pt x="1247396" y="4966518"/>
                  <a:pt x="1227140" y="4975281"/>
                  <a:pt x="1212027" y="4992807"/>
                </a:cubicBezTo>
                <a:cubicBezTo>
                  <a:pt x="1196914" y="5010333"/>
                  <a:pt x="1189357" y="5035860"/>
                  <a:pt x="1189357" y="5069388"/>
                </a:cubicBezTo>
                <a:cubicBezTo>
                  <a:pt x="1189357" y="5104186"/>
                  <a:pt x="1196596" y="5130348"/>
                  <a:pt x="1211074" y="5147874"/>
                </a:cubicBezTo>
                <a:cubicBezTo>
                  <a:pt x="1225552" y="5165400"/>
                  <a:pt x="1244348" y="5174163"/>
                  <a:pt x="1267462" y="5174163"/>
                </a:cubicBezTo>
                <a:cubicBezTo>
                  <a:pt x="1279146" y="5174163"/>
                  <a:pt x="1289179" y="5171242"/>
                  <a:pt x="1297561" y="5165400"/>
                </a:cubicBezTo>
                <a:cubicBezTo>
                  <a:pt x="1305943" y="5159558"/>
                  <a:pt x="1312293" y="5150922"/>
                  <a:pt x="1316611" y="5139492"/>
                </a:cubicBezTo>
                <a:lnTo>
                  <a:pt x="1316611" y="5200071"/>
                </a:lnTo>
                <a:cubicBezTo>
                  <a:pt x="1316611" y="5211247"/>
                  <a:pt x="1313817" y="5218994"/>
                  <a:pt x="1308229" y="5223312"/>
                </a:cubicBezTo>
                <a:cubicBezTo>
                  <a:pt x="1302641" y="5227630"/>
                  <a:pt x="1294005" y="5229789"/>
                  <a:pt x="1282321" y="5229789"/>
                </a:cubicBezTo>
                <a:lnTo>
                  <a:pt x="1282321" y="5237790"/>
                </a:lnTo>
                <a:lnTo>
                  <a:pt x="1292608" y="5237409"/>
                </a:lnTo>
                <a:cubicBezTo>
                  <a:pt x="1320802" y="5236647"/>
                  <a:pt x="1338709" y="5236266"/>
                  <a:pt x="1346329" y="5236266"/>
                </a:cubicBezTo>
                <a:cubicBezTo>
                  <a:pt x="1353949" y="5236266"/>
                  <a:pt x="1369951" y="5236774"/>
                  <a:pt x="1394335" y="5237790"/>
                </a:cubicBezTo>
                <a:lnTo>
                  <a:pt x="1394335" y="5229789"/>
                </a:lnTo>
                <a:cubicBezTo>
                  <a:pt x="1385953" y="5229789"/>
                  <a:pt x="1380048" y="5227948"/>
                  <a:pt x="1376619" y="5224265"/>
                </a:cubicBezTo>
                <a:cubicBezTo>
                  <a:pt x="1373190" y="5220582"/>
                  <a:pt x="1371475" y="5213787"/>
                  <a:pt x="1371475" y="5203881"/>
                </a:cubicBezTo>
                <a:lnTo>
                  <a:pt x="1371475" y="4990521"/>
                </a:lnTo>
                <a:cubicBezTo>
                  <a:pt x="1371475" y="4982393"/>
                  <a:pt x="1372364" y="4975154"/>
                  <a:pt x="1374142" y="4968804"/>
                </a:cubicBezTo>
                <a:close/>
                <a:moveTo>
                  <a:pt x="890272" y="4911273"/>
                </a:moveTo>
                <a:cubicBezTo>
                  <a:pt x="882652" y="4911273"/>
                  <a:pt x="876493" y="4913623"/>
                  <a:pt x="871794" y="4918322"/>
                </a:cubicBezTo>
                <a:cubicBezTo>
                  <a:pt x="867095" y="4923021"/>
                  <a:pt x="864745" y="4928926"/>
                  <a:pt x="864745" y="4936038"/>
                </a:cubicBezTo>
                <a:cubicBezTo>
                  <a:pt x="864745" y="4941626"/>
                  <a:pt x="866269" y="4946706"/>
                  <a:pt x="869317" y="4951278"/>
                </a:cubicBezTo>
                <a:cubicBezTo>
                  <a:pt x="872365" y="4955850"/>
                  <a:pt x="876048" y="4959660"/>
                  <a:pt x="880366" y="4962708"/>
                </a:cubicBezTo>
                <a:cubicBezTo>
                  <a:pt x="876048" y="4964994"/>
                  <a:pt x="871349" y="4966899"/>
                  <a:pt x="866269" y="4968423"/>
                </a:cubicBezTo>
                <a:cubicBezTo>
                  <a:pt x="851029" y="4971471"/>
                  <a:pt x="833503" y="4972995"/>
                  <a:pt x="813691" y="4972995"/>
                </a:cubicBezTo>
                <a:cubicBezTo>
                  <a:pt x="806071" y="4972995"/>
                  <a:pt x="798197" y="4972614"/>
                  <a:pt x="790069" y="4971852"/>
                </a:cubicBezTo>
                <a:lnTo>
                  <a:pt x="790069" y="4979853"/>
                </a:lnTo>
                <a:cubicBezTo>
                  <a:pt x="798959" y="4979853"/>
                  <a:pt x="805246" y="4982520"/>
                  <a:pt x="808929" y="4987854"/>
                </a:cubicBezTo>
                <a:cubicBezTo>
                  <a:pt x="812612" y="4993188"/>
                  <a:pt x="814453" y="5001697"/>
                  <a:pt x="814453" y="5013381"/>
                </a:cubicBezTo>
                <a:lnTo>
                  <a:pt x="814453" y="5113203"/>
                </a:lnTo>
                <a:cubicBezTo>
                  <a:pt x="814453" y="5125649"/>
                  <a:pt x="810834" y="5136127"/>
                  <a:pt x="803595" y="5144636"/>
                </a:cubicBezTo>
                <a:cubicBezTo>
                  <a:pt x="796356" y="5153145"/>
                  <a:pt x="787656" y="5157399"/>
                  <a:pt x="777496" y="5157399"/>
                </a:cubicBezTo>
                <a:cubicBezTo>
                  <a:pt x="768606" y="5157399"/>
                  <a:pt x="762574" y="5154732"/>
                  <a:pt x="759399" y="5149398"/>
                </a:cubicBezTo>
                <a:cubicBezTo>
                  <a:pt x="756224" y="5144064"/>
                  <a:pt x="754636" y="5136063"/>
                  <a:pt x="754636" y="5125395"/>
                </a:cubicBezTo>
                <a:lnTo>
                  <a:pt x="754636" y="4967661"/>
                </a:lnTo>
                <a:cubicBezTo>
                  <a:pt x="739650" y="4971217"/>
                  <a:pt x="721108" y="4972995"/>
                  <a:pt x="699010" y="4972995"/>
                </a:cubicBezTo>
                <a:cubicBezTo>
                  <a:pt x="691136" y="4972995"/>
                  <a:pt x="683262" y="4972614"/>
                  <a:pt x="675388" y="4971852"/>
                </a:cubicBezTo>
                <a:lnTo>
                  <a:pt x="675388" y="4979853"/>
                </a:lnTo>
                <a:cubicBezTo>
                  <a:pt x="684278" y="4979853"/>
                  <a:pt x="690565" y="4982520"/>
                  <a:pt x="694248" y="4987854"/>
                </a:cubicBezTo>
                <a:cubicBezTo>
                  <a:pt x="697931" y="4993188"/>
                  <a:pt x="699772" y="5001697"/>
                  <a:pt x="699772" y="5013381"/>
                </a:cubicBezTo>
                <a:lnTo>
                  <a:pt x="699772" y="5109774"/>
                </a:lnTo>
                <a:cubicBezTo>
                  <a:pt x="699772" y="5122474"/>
                  <a:pt x="700725" y="5132698"/>
                  <a:pt x="702630" y="5140445"/>
                </a:cubicBezTo>
                <a:cubicBezTo>
                  <a:pt x="704535" y="5148192"/>
                  <a:pt x="707519" y="5154478"/>
                  <a:pt x="711583" y="5159304"/>
                </a:cubicBezTo>
                <a:cubicBezTo>
                  <a:pt x="720219" y="5169210"/>
                  <a:pt x="734062" y="5174163"/>
                  <a:pt x="753112" y="5174163"/>
                </a:cubicBezTo>
                <a:cubicBezTo>
                  <a:pt x="782322" y="5174163"/>
                  <a:pt x="802769" y="5162352"/>
                  <a:pt x="814453" y="5138730"/>
                </a:cubicBezTo>
                <a:lnTo>
                  <a:pt x="814453" y="5173020"/>
                </a:lnTo>
                <a:cubicBezTo>
                  <a:pt x="829439" y="5169464"/>
                  <a:pt x="847981" y="5167686"/>
                  <a:pt x="870079" y="5167686"/>
                </a:cubicBezTo>
                <a:cubicBezTo>
                  <a:pt x="877953" y="5167686"/>
                  <a:pt x="885827" y="5168067"/>
                  <a:pt x="893701" y="5168829"/>
                </a:cubicBezTo>
                <a:lnTo>
                  <a:pt x="893701" y="5160828"/>
                </a:lnTo>
                <a:cubicBezTo>
                  <a:pt x="884811" y="5160828"/>
                  <a:pt x="878525" y="5158161"/>
                  <a:pt x="874842" y="5152827"/>
                </a:cubicBezTo>
                <a:cubicBezTo>
                  <a:pt x="871159" y="5147493"/>
                  <a:pt x="869317" y="5138984"/>
                  <a:pt x="869317" y="5127300"/>
                </a:cubicBezTo>
                <a:lnTo>
                  <a:pt x="869317" y="4975281"/>
                </a:lnTo>
                <a:cubicBezTo>
                  <a:pt x="878715" y="4972741"/>
                  <a:pt x="886843" y="4969312"/>
                  <a:pt x="893701" y="4964994"/>
                </a:cubicBezTo>
                <a:cubicBezTo>
                  <a:pt x="907925" y="4956358"/>
                  <a:pt x="915037" y="4946071"/>
                  <a:pt x="915037" y="4934133"/>
                </a:cubicBezTo>
                <a:cubicBezTo>
                  <a:pt x="915037" y="4927275"/>
                  <a:pt x="912688" y="4921751"/>
                  <a:pt x="907989" y="4917560"/>
                </a:cubicBezTo>
                <a:cubicBezTo>
                  <a:pt x="903290" y="4913369"/>
                  <a:pt x="897384" y="4911273"/>
                  <a:pt x="890272" y="4911273"/>
                </a:cubicBezTo>
                <a:close/>
                <a:moveTo>
                  <a:pt x="241810" y="4899081"/>
                </a:moveTo>
                <a:cubicBezTo>
                  <a:pt x="243588" y="4923211"/>
                  <a:pt x="244477" y="4944801"/>
                  <a:pt x="244477" y="4963851"/>
                </a:cubicBezTo>
                <a:cubicBezTo>
                  <a:pt x="244477" y="4975789"/>
                  <a:pt x="244096" y="4985441"/>
                  <a:pt x="243334" y="4992807"/>
                </a:cubicBezTo>
                <a:lnTo>
                  <a:pt x="252097" y="4992807"/>
                </a:lnTo>
                <a:cubicBezTo>
                  <a:pt x="256415" y="4971471"/>
                  <a:pt x="261622" y="4954644"/>
                  <a:pt x="267718" y="4942325"/>
                </a:cubicBezTo>
                <a:cubicBezTo>
                  <a:pt x="273814" y="4930006"/>
                  <a:pt x="281117" y="4921179"/>
                  <a:pt x="289626" y="4915845"/>
                </a:cubicBezTo>
                <a:cubicBezTo>
                  <a:pt x="298135" y="4910511"/>
                  <a:pt x="308485" y="4907844"/>
                  <a:pt x="320677" y="4907844"/>
                </a:cubicBezTo>
                <a:lnTo>
                  <a:pt x="329059" y="4907844"/>
                </a:lnTo>
                <a:lnTo>
                  <a:pt x="329059" y="5125395"/>
                </a:lnTo>
                <a:cubicBezTo>
                  <a:pt x="329059" y="5136063"/>
                  <a:pt x="327980" y="5143810"/>
                  <a:pt x="325821" y="5148636"/>
                </a:cubicBezTo>
                <a:cubicBezTo>
                  <a:pt x="323662" y="5153462"/>
                  <a:pt x="319852" y="5156701"/>
                  <a:pt x="314391" y="5158352"/>
                </a:cubicBezTo>
                <a:cubicBezTo>
                  <a:pt x="308930" y="5160003"/>
                  <a:pt x="300230" y="5160955"/>
                  <a:pt x="288292" y="5161209"/>
                </a:cubicBezTo>
                <a:lnTo>
                  <a:pt x="288292" y="5168829"/>
                </a:lnTo>
                <a:cubicBezTo>
                  <a:pt x="318772" y="5168067"/>
                  <a:pt x="342013" y="5167686"/>
                  <a:pt x="358015" y="5167686"/>
                </a:cubicBezTo>
                <a:cubicBezTo>
                  <a:pt x="374271" y="5167686"/>
                  <a:pt x="398401" y="5168067"/>
                  <a:pt x="430405" y="5168829"/>
                </a:cubicBezTo>
                <a:lnTo>
                  <a:pt x="430405" y="5161209"/>
                </a:lnTo>
                <a:cubicBezTo>
                  <a:pt x="418467" y="5160955"/>
                  <a:pt x="409768" y="5160003"/>
                  <a:pt x="404307" y="5158352"/>
                </a:cubicBezTo>
                <a:cubicBezTo>
                  <a:pt x="398846" y="5156701"/>
                  <a:pt x="395036" y="5153462"/>
                  <a:pt x="392877" y="5148636"/>
                </a:cubicBezTo>
                <a:cubicBezTo>
                  <a:pt x="390718" y="5143810"/>
                  <a:pt x="389638" y="5136063"/>
                  <a:pt x="389638" y="5125395"/>
                </a:cubicBezTo>
                <a:lnTo>
                  <a:pt x="389638" y="4907844"/>
                </a:lnTo>
                <a:lnTo>
                  <a:pt x="398401" y="4907844"/>
                </a:lnTo>
                <a:cubicBezTo>
                  <a:pt x="416689" y="4907844"/>
                  <a:pt x="431104" y="4914194"/>
                  <a:pt x="441645" y="4926894"/>
                </a:cubicBezTo>
                <a:cubicBezTo>
                  <a:pt x="452186" y="4939594"/>
                  <a:pt x="460504" y="4961565"/>
                  <a:pt x="466600" y="4992807"/>
                </a:cubicBezTo>
                <a:lnTo>
                  <a:pt x="475363" y="4992807"/>
                </a:lnTo>
                <a:cubicBezTo>
                  <a:pt x="474601" y="4985441"/>
                  <a:pt x="474220" y="4975789"/>
                  <a:pt x="474220" y="4963851"/>
                </a:cubicBezTo>
                <a:cubicBezTo>
                  <a:pt x="474220" y="4944801"/>
                  <a:pt x="475109" y="4923211"/>
                  <a:pt x="476887" y="4899081"/>
                </a:cubicBezTo>
                <a:cubicBezTo>
                  <a:pt x="454027" y="4899843"/>
                  <a:pt x="414911" y="4900224"/>
                  <a:pt x="359539" y="4900224"/>
                </a:cubicBezTo>
                <a:cubicBezTo>
                  <a:pt x="304167" y="4900224"/>
                  <a:pt x="264924" y="4899843"/>
                  <a:pt x="241810" y="4899081"/>
                </a:cubicBezTo>
                <a:close/>
                <a:moveTo>
                  <a:pt x="3185797" y="4870887"/>
                </a:moveTo>
                <a:cubicBezTo>
                  <a:pt x="3170811" y="4874443"/>
                  <a:pt x="3152269" y="4876221"/>
                  <a:pt x="3130171" y="4876221"/>
                </a:cubicBezTo>
                <a:cubicBezTo>
                  <a:pt x="3122551" y="4876221"/>
                  <a:pt x="3114677" y="4875840"/>
                  <a:pt x="3106549" y="4875078"/>
                </a:cubicBezTo>
                <a:lnTo>
                  <a:pt x="3106549" y="4883079"/>
                </a:lnTo>
                <a:cubicBezTo>
                  <a:pt x="3115439" y="4883079"/>
                  <a:pt x="3121726" y="4885746"/>
                  <a:pt x="3125409" y="4891080"/>
                </a:cubicBezTo>
                <a:cubicBezTo>
                  <a:pt x="3129092" y="4896414"/>
                  <a:pt x="3130933" y="4904923"/>
                  <a:pt x="3130933" y="4916607"/>
                </a:cubicBezTo>
                <a:lnTo>
                  <a:pt x="3130933" y="5133396"/>
                </a:lnTo>
                <a:cubicBezTo>
                  <a:pt x="3130933" y="5143810"/>
                  <a:pt x="3129092" y="5150986"/>
                  <a:pt x="3125409" y="5154923"/>
                </a:cubicBezTo>
                <a:cubicBezTo>
                  <a:pt x="3121726" y="5158860"/>
                  <a:pt x="3115439" y="5160828"/>
                  <a:pt x="3106549" y="5160828"/>
                </a:cubicBezTo>
                <a:lnTo>
                  <a:pt x="3106549" y="5168829"/>
                </a:lnTo>
                <a:cubicBezTo>
                  <a:pt x="3132965" y="5167813"/>
                  <a:pt x="3150491" y="5167305"/>
                  <a:pt x="3159127" y="5167305"/>
                </a:cubicBezTo>
                <a:cubicBezTo>
                  <a:pt x="3166239" y="5167305"/>
                  <a:pt x="3181987" y="5167813"/>
                  <a:pt x="3206371" y="5168829"/>
                </a:cubicBezTo>
                <a:lnTo>
                  <a:pt x="3206371" y="5160828"/>
                </a:lnTo>
                <a:cubicBezTo>
                  <a:pt x="3198751" y="5160828"/>
                  <a:pt x="3193417" y="5158860"/>
                  <a:pt x="3190369" y="5154923"/>
                </a:cubicBezTo>
                <a:cubicBezTo>
                  <a:pt x="3187321" y="5150986"/>
                  <a:pt x="3185797" y="5143810"/>
                  <a:pt x="3185797" y="5133396"/>
                </a:cubicBezTo>
                <a:lnTo>
                  <a:pt x="3185797" y="5027097"/>
                </a:lnTo>
                <a:cubicBezTo>
                  <a:pt x="3185797" y="5014397"/>
                  <a:pt x="3189417" y="5003920"/>
                  <a:pt x="3196656" y="4995665"/>
                </a:cubicBezTo>
                <a:cubicBezTo>
                  <a:pt x="3203895" y="4987410"/>
                  <a:pt x="3212848" y="4983282"/>
                  <a:pt x="3223516" y="4983282"/>
                </a:cubicBezTo>
                <a:cubicBezTo>
                  <a:pt x="3232406" y="4983282"/>
                  <a:pt x="3238566" y="4985949"/>
                  <a:pt x="3241995" y="4991283"/>
                </a:cubicBezTo>
                <a:cubicBezTo>
                  <a:pt x="3245424" y="4996617"/>
                  <a:pt x="3247138" y="5004491"/>
                  <a:pt x="3247138" y="5014905"/>
                </a:cubicBezTo>
                <a:lnTo>
                  <a:pt x="3247138" y="5133396"/>
                </a:lnTo>
                <a:cubicBezTo>
                  <a:pt x="3247138" y="5143810"/>
                  <a:pt x="3245614" y="5150986"/>
                  <a:pt x="3242566" y="5154923"/>
                </a:cubicBezTo>
                <a:cubicBezTo>
                  <a:pt x="3239518" y="5158860"/>
                  <a:pt x="3234184" y="5160828"/>
                  <a:pt x="3226564" y="5160828"/>
                </a:cubicBezTo>
                <a:lnTo>
                  <a:pt x="3226564" y="5168829"/>
                </a:lnTo>
                <a:cubicBezTo>
                  <a:pt x="3250948" y="5167813"/>
                  <a:pt x="3267458" y="5167305"/>
                  <a:pt x="3276094" y="5167305"/>
                </a:cubicBezTo>
                <a:cubicBezTo>
                  <a:pt x="3283206" y="5167305"/>
                  <a:pt x="3299970" y="5167813"/>
                  <a:pt x="3326386" y="5168829"/>
                </a:cubicBezTo>
                <a:lnTo>
                  <a:pt x="3326386" y="5160828"/>
                </a:lnTo>
                <a:cubicBezTo>
                  <a:pt x="3317242" y="5160828"/>
                  <a:pt x="3310892" y="5158860"/>
                  <a:pt x="3307336" y="5154923"/>
                </a:cubicBezTo>
                <a:cubicBezTo>
                  <a:pt x="3303780" y="5150986"/>
                  <a:pt x="3302002" y="5143810"/>
                  <a:pt x="3302002" y="5133396"/>
                </a:cubicBezTo>
                <a:lnTo>
                  <a:pt x="3302002" y="5030907"/>
                </a:lnTo>
                <a:cubicBezTo>
                  <a:pt x="3302002" y="5018207"/>
                  <a:pt x="3301050" y="5007984"/>
                  <a:pt x="3299145" y="5000237"/>
                </a:cubicBezTo>
                <a:cubicBezTo>
                  <a:pt x="3297240" y="4992490"/>
                  <a:pt x="3294128" y="4986203"/>
                  <a:pt x="3289810" y="4981377"/>
                </a:cubicBezTo>
                <a:cubicBezTo>
                  <a:pt x="3281682" y="4971471"/>
                  <a:pt x="3267712" y="4966518"/>
                  <a:pt x="3247900" y="4966518"/>
                </a:cubicBezTo>
                <a:cubicBezTo>
                  <a:pt x="3217928" y="4966518"/>
                  <a:pt x="3197227" y="4978329"/>
                  <a:pt x="3185797" y="5001951"/>
                </a:cubicBezTo>
                <a:close/>
                <a:moveTo>
                  <a:pt x="2452372" y="4870887"/>
                </a:moveTo>
                <a:cubicBezTo>
                  <a:pt x="2437386" y="4874443"/>
                  <a:pt x="2418844" y="4876221"/>
                  <a:pt x="2396746" y="4876221"/>
                </a:cubicBezTo>
                <a:cubicBezTo>
                  <a:pt x="2389126" y="4876221"/>
                  <a:pt x="2381252" y="4875840"/>
                  <a:pt x="2373124" y="4875078"/>
                </a:cubicBezTo>
                <a:lnTo>
                  <a:pt x="2373124" y="4883079"/>
                </a:lnTo>
                <a:cubicBezTo>
                  <a:pt x="2382014" y="4883079"/>
                  <a:pt x="2388301" y="4885746"/>
                  <a:pt x="2391984" y="4891080"/>
                </a:cubicBezTo>
                <a:cubicBezTo>
                  <a:pt x="2395667" y="4896414"/>
                  <a:pt x="2397508" y="4904923"/>
                  <a:pt x="2397508" y="4916607"/>
                </a:cubicBezTo>
                <a:lnTo>
                  <a:pt x="2397508" y="5133396"/>
                </a:lnTo>
                <a:cubicBezTo>
                  <a:pt x="2397508" y="5143810"/>
                  <a:pt x="2395667" y="5150986"/>
                  <a:pt x="2391984" y="5154923"/>
                </a:cubicBezTo>
                <a:cubicBezTo>
                  <a:pt x="2388301" y="5158860"/>
                  <a:pt x="2382014" y="5160828"/>
                  <a:pt x="2373124" y="5160828"/>
                </a:cubicBezTo>
                <a:lnTo>
                  <a:pt x="2373124" y="5168829"/>
                </a:lnTo>
                <a:cubicBezTo>
                  <a:pt x="2399540" y="5167813"/>
                  <a:pt x="2417066" y="5167305"/>
                  <a:pt x="2425702" y="5167305"/>
                </a:cubicBezTo>
                <a:cubicBezTo>
                  <a:pt x="2432814" y="5167305"/>
                  <a:pt x="2448562" y="5167813"/>
                  <a:pt x="2472946" y="5168829"/>
                </a:cubicBezTo>
                <a:lnTo>
                  <a:pt x="2472946" y="5160828"/>
                </a:lnTo>
                <a:cubicBezTo>
                  <a:pt x="2465326" y="5160828"/>
                  <a:pt x="2459992" y="5158860"/>
                  <a:pt x="2456944" y="5154923"/>
                </a:cubicBezTo>
                <a:cubicBezTo>
                  <a:pt x="2453896" y="5150986"/>
                  <a:pt x="2452372" y="5143810"/>
                  <a:pt x="2452372" y="5133396"/>
                </a:cubicBezTo>
                <a:lnTo>
                  <a:pt x="2452372" y="5027097"/>
                </a:lnTo>
                <a:cubicBezTo>
                  <a:pt x="2452372" y="5014397"/>
                  <a:pt x="2455992" y="5003920"/>
                  <a:pt x="2463231" y="4995665"/>
                </a:cubicBezTo>
                <a:cubicBezTo>
                  <a:pt x="2470470" y="4987410"/>
                  <a:pt x="2479423" y="4983282"/>
                  <a:pt x="2490091" y="4983282"/>
                </a:cubicBezTo>
                <a:cubicBezTo>
                  <a:pt x="2498981" y="4983282"/>
                  <a:pt x="2505141" y="4985949"/>
                  <a:pt x="2508570" y="4991283"/>
                </a:cubicBezTo>
                <a:cubicBezTo>
                  <a:pt x="2511999" y="4996617"/>
                  <a:pt x="2513713" y="5004491"/>
                  <a:pt x="2513713" y="5014905"/>
                </a:cubicBezTo>
                <a:lnTo>
                  <a:pt x="2513713" y="5133396"/>
                </a:lnTo>
                <a:cubicBezTo>
                  <a:pt x="2513713" y="5143810"/>
                  <a:pt x="2512189" y="5150986"/>
                  <a:pt x="2509141" y="5154923"/>
                </a:cubicBezTo>
                <a:cubicBezTo>
                  <a:pt x="2506093" y="5158860"/>
                  <a:pt x="2500759" y="5160828"/>
                  <a:pt x="2493139" y="5160828"/>
                </a:cubicBezTo>
                <a:lnTo>
                  <a:pt x="2493139" y="5168829"/>
                </a:lnTo>
                <a:cubicBezTo>
                  <a:pt x="2517523" y="5167813"/>
                  <a:pt x="2534033" y="5167305"/>
                  <a:pt x="2542669" y="5167305"/>
                </a:cubicBezTo>
                <a:cubicBezTo>
                  <a:pt x="2549781" y="5167305"/>
                  <a:pt x="2566545" y="5167813"/>
                  <a:pt x="2592961" y="5168829"/>
                </a:cubicBezTo>
                <a:lnTo>
                  <a:pt x="2592961" y="5160828"/>
                </a:lnTo>
                <a:cubicBezTo>
                  <a:pt x="2583817" y="5160828"/>
                  <a:pt x="2577467" y="5158860"/>
                  <a:pt x="2573911" y="5154923"/>
                </a:cubicBezTo>
                <a:cubicBezTo>
                  <a:pt x="2570355" y="5150986"/>
                  <a:pt x="2568577" y="5143810"/>
                  <a:pt x="2568577" y="5133396"/>
                </a:cubicBezTo>
                <a:lnTo>
                  <a:pt x="2568577" y="5030907"/>
                </a:lnTo>
                <a:cubicBezTo>
                  <a:pt x="2568577" y="5018207"/>
                  <a:pt x="2567625" y="5007984"/>
                  <a:pt x="2565720" y="5000237"/>
                </a:cubicBezTo>
                <a:cubicBezTo>
                  <a:pt x="2563815" y="4992490"/>
                  <a:pt x="2560703" y="4986203"/>
                  <a:pt x="2556385" y="4981377"/>
                </a:cubicBezTo>
                <a:cubicBezTo>
                  <a:pt x="2548257" y="4971471"/>
                  <a:pt x="2534287" y="4966518"/>
                  <a:pt x="2514475" y="4966518"/>
                </a:cubicBezTo>
                <a:cubicBezTo>
                  <a:pt x="2484503" y="4966518"/>
                  <a:pt x="2463802" y="4978329"/>
                  <a:pt x="2452372" y="5001951"/>
                </a:cubicBezTo>
                <a:close/>
                <a:moveTo>
                  <a:pt x="2233297" y="4870506"/>
                </a:moveTo>
                <a:cubicBezTo>
                  <a:pt x="2218311" y="4874062"/>
                  <a:pt x="2199769" y="4875840"/>
                  <a:pt x="2177671" y="4875840"/>
                </a:cubicBezTo>
                <a:cubicBezTo>
                  <a:pt x="2170051" y="4875840"/>
                  <a:pt x="2162177" y="4875459"/>
                  <a:pt x="2154049" y="4874697"/>
                </a:cubicBezTo>
                <a:lnTo>
                  <a:pt x="2154049" y="4882698"/>
                </a:lnTo>
                <a:cubicBezTo>
                  <a:pt x="2162939" y="4882698"/>
                  <a:pt x="2169226" y="4885365"/>
                  <a:pt x="2172909" y="4890699"/>
                </a:cubicBezTo>
                <a:cubicBezTo>
                  <a:pt x="2176592" y="4896033"/>
                  <a:pt x="2178433" y="4904542"/>
                  <a:pt x="2178433" y="4916226"/>
                </a:cubicBezTo>
                <a:lnTo>
                  <a:pt x="2178433" y="5133396"/>
                </a:lnTo>
                <a:cubicBezTo>
                  <a:pt x="2178433" y="5143810"/>
                  <a:pt x="2176592" y="5150986"/>
                  <a:pt x="2172909" y="5154923"/>
                </a:cubicBezTo>
                <a:cubicBezTo>
                  <a:pt x="2169226" y="5158860"/>
                  <a:pt x="2162939" y="5160828"/>
                  <a:pt x="2154049" y="5160828"/>
                </a:cubicBezTo>
                <a:lnTo>
                  <a:pt x="2154049" y="5168829"/>
                </a:lnTo>
                <a:cubicBezTo>
                  <a:pt x="2180465" y="5167813"/>
                  <a:pt x="2197991" y="5167305"/>
                  <a:pt x="2206627" y="5167305"/>
                </a:cubicBezTo>
                <a:cubicBezTo>
                  <a:pt x="2214247" y="5167305"/>
                  <a:pt x="2230757" y="5167813"/>
                  <a:pt x="2256157" y="5168829"/>
                </a:cubicBezTo>
                <a:lnTo>
                  <a:pt x="2256157" y="5160828"/>
                </a:lnTo>
                <a:cubicBezTo>
                  <a:pt x="2247521" y="5160828"/>
                  <a:pt x="2241552" y="5158860"/>
                  <a:pt x="2238250" y="5154923"/>
                </a:cubicBezTo>
                <a:cubicBezTo>
                  <a:pt x="2234948" y="5150986"/>
                  <a:pt x="2233297" y="5143810"/>
                  <a:pt x="2233297" y="5133396"/>
                </a:cubicBezTo>
                <a:lnTo>
                  <a:pt x="2233297" y="5067864"/>
                </a:lnTo>
                <a:cubicBezTo>
                  <a:pt x="2237615" y="5068372"/>
                  <a:pt x="2241171" y="5069388"/>
                  <a:pt x="2243965" y="5070912"/>
                </a:cubicBezTo>
                <a:cubicBezTo>
                  <a:pt x="2246759" y="5072436"/>
                  <a:pt x="2249426" y="5075357"/>
                  <a:pt x="2251966" y="5079675"/>
                </a:cubicBezTo>
                <a:lnTo>
                  <a:pt x="2289685" y="5147874"/>
                </a:lnTo>
                <a:cubicBezTo>
                  <a:pt x="2290955" y="5150414"/>
                  <a:pt x="2291590" y="5152319"/>
                  <a:pt x="2291590" y="5153589"/>
                </a:cubicBezTo>
                <a:cubicBezTo>
                  <a:pt x="2291590" y="5155875"/>
                  <a:pt x="2290574" y="5157653"/>
                  <a:pt x="2288542" y="5158923"/>
                </a:cubicBezTo>
                <a:cubicBezTo>
                  <a:pt x="2286510" y="5160193"/>
                  <a:pt x="2283716" y="5160828"/>
                  <a:pt x="2280160" y="5160828"/>
                </a:cubicBezTo>
                <a:lnTo>
                  <a:pt x="2280160" y="5168829"/>
                </a:lnTo>
                <a:cubicBezTo>
                  <a:pt x="2304544" y="5167813"/>
                  <a:pt x="2320927" y="5167305"/>
                  <a:pt x="2329309" y="5167305"/>
                </a:cubicBezTo>
                <a:cubicBezTo>
                  <a:pt x="2335659" y="5167305"/>
                  <a:pt x="2348994" y="5167813"/>
                  <a:pt x="2369314" y="5168829"/>
                </a:cubicBezTo>
                <a:lnTo>
                  <a:pt x="2369314" y="5160828"/>
                </a:lnTo>
                <a:cubicBezTo>
                  <a:pt x="2365250" y="5159558"/>
                  <a:pt x="2361948" y="5157463"/>
                  <a:pt x="2359408" y="5154542"/>
                </a:cubicBezTo>
                <a:cubicBezTo>
                  <a:pt x="2356868" y="5151621"/>
                  <a:pt x="2353566" y="5147112"/>
                  <a:pt x="2349502" y="5141016"/>
                </a:cubicBezTo>
                <a:lnTo>
                  <a:pt x="2285494" y="5033955"/>
                </a:lnTo>
                <a:lnTo>
                  <a:pt x="2309878" y="5008809"/>
                </a:lnTo>
                <a:cubicBezTo>
                  <a:pt x="2326642" y="4992553"/>
                  <a:pt x="2342517" y="4982774"/>
                  <a:pt x="2357503" y="4979472"/>
                </a:cubicBezTo>
                <a:lnTo>
                  <a:pt x="2357503" y="4971852"/>
                </a:lnTo>
                <a:cubicBezTo>
                  <a:pt x="2348867" y="4972614"/>
                  <a:pt x="2334008" y="4972995"/>
                  <a:pt x="2312926" y="4972995"/>
                </a:cubicBezTo>
                <a:cubicBezTo>
                  <a:pt x="2297178" y="4972995"/>
                  <a:pt x="2282319" y="4972614"/>
                  <a:pt x="2268349" y="4971852"/>
                </a:cubicBezTo>
                <a:lnTo>
                  <a:pt x="2268349" y="4979472"/>
                </a:lnTo>
                <a:cubicBezTo>
                  <a:pt x="2277239" y="4979980"/>
                  <a:pt x="2284351" y="4981949"/>
                  <a:pt x="2289685" y="4985378"/>
                </a:cubicBezTo>
                <a:cubicBezTo>
                  <a:pt x="2295019" y="4988807"/>
                  <a:pt x="2297686" y="4993442"/>
                  <a:pt x="2297686" y="4999284"/>
                </a:cubicBezTo>
                <a:cubicBezTo>
                  <a:pt x="2297686" y="5006396"/>
                  <a:pt x="2293495" y="5014143"/>
                  <a:pt x="2285113" y="5022525"/>
                </a:cubicBezTo>
                <a:lnTo>
                  <a:pt x="2256157" y="5050719"/>
                </a:lnTo>
                <a:cubicBezTo>
                  <a:pt x="2253363" y="5053767"/>
                  <a:pt x="2250125" y="5056053"/>
                  <a:pt x="2246442" y="5057577"/>
                </a:cubicBezTo>
                <a:cubicBezTo>
                  <a:pt x="2242759" y="5059101"/>
                  <a:pt x="2238377" y="5060117"/>
                  <a:pt x="2233297" y="5060625"/>
                </a:cubicBezTo>
                <a:close/>
                <a:moveTo>
                  <a:pt x="4634322" y="3706682"/>
                </a:moveTo>
                <a:lnTo>
                  <a:pt x="4668053" y="4025174"/>
                </a:lnTo>
                <a:lnTo>
                  <a:pt x="4602394" y="4025174"/>
                </a:lnTo>
                <a:close/>
                <a:moveTo>
                  <a:pt x="2653122" y="3706682"/>
                </a:moveTo>
                <a:lnTo>
                  <a:pt x="2686853" y="4025174"/>
                </a:lnTo>
                <a:lnTo>
                  <a:pt x="2621194" y="4025174"/>
                </a:lnTo>
                <a:close/>
                <a:moveTo>
                  <a:pt x="6067537" y="3529576"/>
                </a:moveTo>
                <a:cubicBezTo>
                  <a:pt x="6092838" y="3529576"/>
                  <a:pt x="6105488" y="3540242"/>
                  <a:pt x="6105488" y="3561574"/>
                </a:cubicBezTo>
                <a:lnTo>
                  <a:pt x="6105488" y="4288600"/>
                </a:lnTo>
                <a:cubicBezTo>
                  <a:pt x="6105488" y="4309932"/>
                  <a:pt x="6092838" y="4320598"/>
                  <a:pt x="6067537" y="4320598"/>
                </a:cubicBezTo>
                <a:cubicBezTo>
                  <a:pt x="6041244" y="4320598"/>
                  <a:pt x="6028098" y="4309932"/>
                  <a:pt x="6028098" y="4288600"/>
                </a:cubicBezTo>
                <a:lnTo>
                  <a:pt x="6028098" y="3561574"/>
                </a:lnTo>
                <a:cubicBezTo>
                  <a:pt x="6028098" y="3540242"/>
                  <a:pt x="6041244" y="3529576"/>
                  <a:pt x="6067537" y="3529576"/>
                </a:cubicBezTo>
                <a:close/>
                <a:moveTo>
                  <a:pt x="6382904" y="3392655"/>
                </a:moveTo>
                <a:lnTo>
                  <a:pt x="6382904" y="4459752"/>
                </a:lnTo>
                <a:lnTo>
                  <a:pt x="6578612" y="4459752"/>
                </a:lnTo>
                <a:lnTo>
                  <a:pt x="6578612" y="3891229"/>
                </a:lnTo>
                <a:lnTo>
                  <a:pt x="6737859" y="4459752"/>
                </a:lnTo>
                <a:lnTo>
                  <a:pt x="6978960" y="4459752"/>
                </a:lnTo>
                <a:lnTo>
                  <a:pt x="6978960" y="3392655"/>
                </a:lnTo>
                <a:lnTo>
                  <a:pt x="6783252" y="3392655"/>
                </a:lnTo>
                <a:lnTo>
                  <a:pt x="6783252" y="3879322"/>
                </a:lnTo>
                <a:lnTo>
                  <a:pt x="6649306" y="3392655"/>
                </a:lnTo>
                <a:close/>
                <a:moveTo>
                  <a:pt x="5521933" y="3392655"/>
                </a:moveTo>
                <a:lnTo>
                  <a:pt x="5521933" y="4459752"/>
                </a:lnTo>
                <a:lnTo>
                  <a:pt x="5756338" y="4459752"/>
                </a:lnTo>
                <a:lnTo>
                  <a:pt x="5756338" y="3392655"/>
                </a:lnTo>
                <a:close/>
                <a:moveTo>
                  <a:pt x="4984812" y="3392655"/>
                </a:moveTo>
                <a:lnTo>
                  <a:pt x="4984812" y="3531809"/>
                </a:lnTo>
                <a:lnTo>
                  <a:pt x="5115781" y="3531809"/>
                </a:lnTo>
                <a:lnTo>
                  <a:pt x="5115781" y="4459752"/>
                </a:lnTo>
                <a:lnTo>
                  <a:pt x="5350186" y="4459752"/>
                </a:lnTo>
                <a:lnTo>
                  <a:pt x="5350186" y="3531809"/>
                </a:lnTo>
                <a:lnTo>
                  <a:pt x="5481154" y="3531809"/>
                </a:lnTo>
                <a:lnTo>
                  <a:pt x="5481154" y="3392655"/>
                </a:lnTo>
                <a:close/>
                <a:moveTo>
                  <a:pt x="4485924" y="3392655"/>
                </a:moveTo>
                <a:lnTo>
                  <a:pt x="4310621" y="4459752"/>
                </a:lnTo>
                <a:lnTo>
                  <a:pt x="4542886" y="4459752"/>
                </a:lnTo>
                <a:lnTo>
                  <a:pt x="4582918" y="4173258"/>
                </a:lnTo>
                <a:lnTo>
                  <a:pt x="4686936" y="4173258"/>
                </a:lnTo>
                <a:lnTo>
                  <a:pt x="4726503" y="4459752"/>
                </a:lnTo>
                <a:lnTo>
                  <a:pt x="4958768" y="4459752"/>
                </a:lnTo>
                <a:lnTo>
                  <a:pt x="4783139" y="3392655"/>
                </a:lnTo>
                <a:close/>
                <a:moveTo>
                  <a:pt x="3767994" y="3392655"/>
                </a:moveTo>
                <a:lnTo>
                  <a:pt x="3767994" y="3531809"/>
                </a:lnTo>
                <a:lnTo>
                  <a:pt x="4011293" y="3531809"/>
                </a:lnTo>
                <a:lnTo>
                  <a:pt x="3752367" y="4324318"/>
                </a:lnTo>
                <a:lnTo>
                  <a:pt x="3752367" y="4459752"/>
                </a:lnTo>
                <a:lnTo>
                  <a:pt x="4281451" y="4459752"/>
                </a:lnTo>
                <a:lnTo>
                  <a:pt x="4281451" y="4322830"/>
                </a:lnTo>
                <a:lnTo>
                  <a:pt x="4006433" y="4322830"/>
                </a:lnTo>
                <a:lnTo>
                  <a:pt x="4263592" y="3533297"/>
                </a:lnTo>
                <a:lnTo>
                  <a:pt x="4263592" y="3392655"/>
                </a:lnTo>
                <a:close/>
                <a:moveTo>
                  <a:pt x="3483583" y="3392655"/>
                </a:moveTo>
                <a:lnTo>
                  <a:pt x="3483583" y="4459752"/>
                </a:lnTo>
                <a:lnTo>
                  <a:pt x="3717988" y="4459752"/>
                </a:lnTo>
                <a:lnTo>
                  <a:pt x="3717988" y="3392655"/>
                </a:lnTo>
                <a:close/>
                <a:moveTo>
                  <a:pt x="3013287" y="3392655"/>
                </a:moveTo>
                <a:lnTo>
                  <a:pt x="3013287" y="4459752"/>
                </a:lnTo>
                <a:lnTo>
                  <a:pt x="3453074" y="4459752"/>
                </a:lnTo>
                <a:lnTo>
                  <a:pt x="3453074" y="4322830"/>
                </a:lnTo>
                <a:lnTo>
                  <a:pt x="3247691" y="4322830"/>
                </a:lnTo>
                <a:lnTo>
                  <a:pt x="3247691" y="3392655"/>
                </a:lnTo>
                <a:close/>
                <a:moveTo>
                  <a:pt x="2504725" y="3392655"/>
                </a:moveTo>
                <a:lnTo>
                  <a:pt x="2329421" y="4459752"/>
                </a:lnTo>
                <a:lnTo>
                  <a:pt x="2561686" y="4459752"/>
                </a:lnTo>
                <a:lnTo>
                  <a:pt x="2601719" y="4173258"/>
                </a:lnTo>
                <a:lnTo>
                  <a:pt x="2705736" y="4173258"/>
                </a:lnTo>
                <a:lnTo>
                  <a:pt x="2745303" y="4459752"/>
                </a:lnTo>
                <a:lnTo>
                  <a:pt x="2977568" y="4459752"/>
                </a:lnTo>
                <a:lnTo>
                  <a:pt x="2801939" y="3392655"/>
                </a:lnTo>
                <a:close/>
                <a:moveTo>
                  <a:pt x="1742741" y="3392655"/>
                </a:moveTo>
                <a:lnTo>
                  <a:pt x="1742741" y="4277438"/>
                </a:lnTo>
                <a:cubicBezTo>
                  <a:pt x="1742741" y="4344906"/>
                  <a:pt x="1769902" y="4393772"/>
                  <a:pt x="1824224" y="4424033"/>
                </a:cubicBezTo>
                <a:cubicBezTo>
                  <a:pt x="1878547" y="4454295"/>
                  <a:pt x="1942667" y="4469426"/>
                  <a:pt x="2016585" y="4469426"/>
                </a:cubicBezTo>
                <a:cubicBezTo>
                  <a:pt x="2096456" y="4469426"/>
                  <a:pt x="2161940" y="4452559"/>
                  <a:pt x="2213038" y="4418824"/>
                </a:cubicBezTo>
                <a:cubicBezTo>
                  <a:pt x="2264135" y="4385090"/>
                  <a:pt x="2289684" y="4337465"/>
                  <a:pt x="2289684" y="4275949"/>
                </a:cubicBezTo>
                <a:lnTo>
                  <a:pt x="2289684" y="3392655"/>
                </a:lnTo>
                <a:lnTo>
                  <a:pt x="2055280" y="3392655"/>
                </a:lnTo>
                <a:lnTo>
                  <a:pt x="2055280" y="4288600"/>
                </a:lnTo>
                <a:cubicBezTo>
                  <a:pt x="2055280" y="4309932"/>
                  <a:pt x="2042382" y="4320598"/>
                  <a:pt x="2016585" y="4320598"/>
                </a:cubicBezTo>
                <a:cubicBezTo>
                  <a:pt x="1990292" y="4320598"/>
                  <a:pt x="1977145" y="4309932"/>
                  <a:pt x="1977145" y="4288600"/>
                </a:cubicBezTo>
                <a:lnTo>
                  <a:pt x="1977145" y="3392655"/>
                </a:lnTo>
                <a:close/>
                <a:moveTo>
                  <a:pt x="883258" y="3392655"/>
                </a:moveTo>
                <a:lnTo>
                  <a:pt x="883258" y="4459752"/>
                </a:lnTo>
                <a:lnTo>
                  <a:pt x="1117663" y="4459752"/>
                </a:lnTo>
                <a:lnTo>
                  <a:pt x="1117663" y="3392655"/>
                </a:lnTo>
                <a:close/>
                <a:moveTo>
                  <a:pt x="237493" y="3392655"/>
                </a:moveTo>
                <a:lnTo>
                  <a:pt x="381543" y="4459752"/>
                </a:lnTo>
                <a:lnTo>
                  <a:pt x="712871" y="4459752"/>
                </a:lnTo>
                <a:lnTo>
                  <a:pt x="856618" y="3392655"/>
                </a:lnTo>
                <a:lnTo>
                  <a:pt x="627609" y="3392655"/>
                </a:lnTo>
                <a:lnTo>
                  <a:pt x="547056" y="4138283"/>
                </a:lnTo>
                <a:lnTo>
                  <a:pt x="465747" y="3392655"/>
                </a:lnTo>
                <a:close/>
                <a:moveTo>
                  <a:pt x="6068653" y="3382981"/>
                </a:moveTo>
                <a:cubicBezTo>
                  <a:pt x="5889315" y="3382981"/>
                  <a:pt x="5799646" y="3452186"/>
                  <a:pt x="5799646" y="3590596"/>
                </a:cubicBezTo>
                <a:lnTo>
                  <a:pt x="5799646" y="4277438"/>
                </a:lnTo>
                <a:cubicBezTo>
                  <a:pt x="5799646" y="4405430"/>
                  <a:pt x="5888820" y="4469426"/>
                  <a:pt x="6067165" y="4469426"/>
                </a:cubicBezTo>
                <a:cubicBezTo>
                  <a:pt x="6146431" y="4469426"/>
                  <a:pt x="6210710" y="4452683"/>
                  <a:pt x="6260002" y="4419196"/>
                </a:cubicBezTo>
                <a:cubicBezTo>
                  <a:pt x="6309293" y="4385710"/>
                  <a:pt x="6333939" y="4337961"/>
                  <a:pt x="6333939" y="4275949"/>
                </a:cubicBezTo>
                <a:lnTo>
                  <a:pt x="6333939" y="3589107"/>
                </a:lnTo>
                <a:cubicBezTo>
                  <a:pt x="6333939" y="3451690"/>
                  <a:pt x="6245510" y="3382981"/>
                  <a:pt x="6068653" y="3382981"/>
                </a:cubicBezTo>
                <a:close/>
                <a:moveTo>
                  <a:pt x="1433723" y="3382981"/>
                </a:moveTo>
                <a:cubicBezTo>
                  <a:pt x="1252881" y="3382981"/>
                  <a:pt x="1162460" y="3452186"/>
                  <a:pt x="1162460" y="3590596"/>
                </a:cubicBezTo>
                <a:lnTo>
                  <a:pt x="1162460" y="3710402"/>
                </a:lnTo>
                <a:cubicBezTo>
                  <a:pt x="1162460" y="3750090"/>
                  <a:pt x="1174614" y="3786553"/>
                  <a:pt x="1198923" y="3819791"/>
                </a:cubicBezTo>
                <a:cubicBezTo>
                  <a:pt x="1223231" y="3853029"/>
                  <a:pt x="1285243" y="3918018"/>
                  <a:pt x="1384958" y="4014756"/>
                </a:cubicBezTo>
                <a:cubicBezTo>
                  <a:pt x="1436552" y="4066846"/>
                  <a:pt x="1462349" y="4112238"/>
                  <a:pt x="1462349" y="4150934"/>
                </a:cubicBezTo>
                <a:lnTo>
                  <a:pt x="1462349" y="4277438"/>
                </a:lnTo>
                <a:cubicBezTo>
                  <a:pt x="1462349" y="4301746"/>
                  <a:pt x="1448090" y="4313900"/>
                  <a:pt x="1419572" y="4313900"/>
                </a:cubicBezTo>
                <a:cubicBezTo>
                  <a:pt x="1390047" y="4313900"/>
                  <a:pt x="1375284" y="4301746"/>
                  <a:pt x="1375284" y="4277438"/>
                </a:cubicBezTo>
                <a:lnTo>
                  <a:pt x="1375284" y="4032615"/>
                </a:lnTo>
                <a:lnTo>
                  <a:pt x="1162460" y="4032615"/>
                </a:lnTo>
                <a:lnTo>
                  <a:pt x="1162460" y="4275949"/>
                </a:lnTo>
                <a:cubicBezTo>
                  <a:pt x="1162460" y="4404934"/>
                  <a:pt x="1249893" y="4469426"/>
                  <a:pt x="1424758" y="4469426"/>
                </a:cubicBezTo>
                <a:cubicBezTo>
                  <a:pt x="1606088" y="4469426"/>
                  <a:pt x="1696753" y="4398485"/>
                  <a:pt x="1696753" y="4256602"/>
                </a:cubicBezTo>
                <a:lnTo>
                  <a:pt x="1696753" y="4120424"/>
                </a:lnTo>
                <a:cubicBezTo>
                  <a:pt x="1696753" y="4073295"/>
                  <a:pt x="1683451" y="4031127"/>
                  <a:pt x="1656849" y="3993920"/>
                </a:cubicBezTo>
                <a:cubicBezTo>
                  <a:pt x="1630245" y="3956713"/>
                  <a:pt x="1567959" y="3891229"/>
                  <a:pt x="1469988" y="3797467"/>
                </a:cubicBezTo>
                <a:cubicBezTo>
                  <a:pt x="1417278" y="3744881"/>
                  <a:pt x="1390923" y="3698744"/>
                  <a:pt x="1390923" y="3659057"/>
                </a:cubicBezTo>
                <a:lnTo>
                  <a:pt x="1386446" y="3589852"/>
                </a:lnTo>
                <a:cubicBezTo>
                  <a:pt x="1386446" y="3548676"/>
                  <a:pt x="1400357" y="3528088"/>
                  <a:pt x="1428176" y="3528088"/>
                </a:cubicBezTo>
                <a:cubicBezTo>
                  <a:pt x="1451950" y="3528088"/>
                  <a:pt x="1463837" y="3538754"/>
                  <a:pt x="1463837" y="3560086"/>
                </a:cubicBezTo>
                <a:lnTo>
                  <a:pt x="1463837" y="3756539"/>
                </a:lnTo>
                <a:lnTo>
                  <a:pt x="1676661" y="3756539"/>
                </a:lnTo>
                <a:lnTo>
                  <a:pt x="1676661" y="3571992"/>
                </a:lnTo>
                <a:cubicBezTo>
                  <a:pt x="1676661" y="3445985"/>
                  <a:pt x="1595682" y="3382981"/>
                  <a:pt x="1433723" y="3382981"/>
                </a:cubicBezTo>
                <a:close/>
                <a:moveTo>
                  <a:pt x="4102708" y="1563855"/>
                </a:moveTo>
                <a:lnTo>
                  <a:pt x="4102708" y="2630953"/>
                </a:lnTo>
                <a:lnTo>
                  <a:pt x="4337112" y="2630953"/>
                </a:lnTo>
                <a:lnTo>
                  <a:pt x="4337112" y="1563855"/>
                </a:lnTo>
                <a:close/>
                <a:moveTo>
                  <a:pt x="3630179" y="1563855"/>
                </a:moveTo>
                <a:lnTo>
                  <a:pt x="3630179" y="2630953"/>
                </a:lnTo>
                <a:lnTo>
                  <a:pt x="3864583" y="2630953"/>
                </a:lnTo>
                <a:lnTo>
                  <a:pt x="3864583" y="2118984"/>
                </a:lnTo>
                <a:lnTo>
                  <a:pt x="4047642" y="2118984"/>
                </a:lnTo>
                <a:lnTo>
                  <a:pt x="4047642" y="1989503"/>
                </a:lnTo>
                <a:lnTo>
                  <a:pt x="3864583" y="1989503"/>
                </a:lnTo>
                <a:lnTo>
                  <a:pt x="3864583" y="1700777"/>
                </a:lnTo>
                <a:lnTo>
                  <a:pt x="4069222" y="1700777"/>
                </a:lnTo>
                <a:lnTo>
                  <a:pt x="4069222" y="1563855"/>
                </a:lnTo>
                <a:close/>
                <a:moveTo>
                  <a:pt x="3350233" y="1563855"/>
                </a:moveTo>
                <a:lnTo>
                  <a:pt x="3350233" y="2630953"/>
                </a:lnTo>
                <a:lnTo>
                  <a:pt x="3584638" y="2630953"/>
                </a:lnTo>
                <a:lnTo>
                  <a:pt x="3584638" y="1563855"/>
                </a:lnTo>
                <a:close/>
                <a:moveTo>
                  <a:pt x="2813113" y="1563855"/>
                </a:moveTo>
                <a:lnTo>
                  <a:pt x="2813113" y="1703009"/>
                </a:lnTo>
                <a:lnTo>
                  <a:pt x="2944081" y="1703009"/>
                </a:lnTo>
                <a:lnTo>
                  <a:pt x="2944081" y="2630953"/>
                </a:lnTo>
                <a:lnTo>
                  <a:pt x="3178486" y="2630953"/>
                </a:lnTo>
                <a:lnTo>
                  <a:pt x="3178486" y="1703009"/>
                </a:lnTo>
                <a:lnTo>
                  <a:pt x="3309454" y="1703009"/>
                </a:lnTo>
                <a:lnTo>
                  <a:pt x="3309454" y="1563855"/>
                </a:lnTo>
                <a:close/>
                <a:moveTo>
                  <a:pt x="2172854" y="1563855"/>
                </a:moveTo>
                <a:lnTo>
                  <a:pt x="2172854" y="2630953"/>
                </a:lnTo>
                <a:lnTo>
                  <a:pt x="2368563" y="2630953"/>
                </a:lnTo>
                <a:lnTo>
                  <a:pt x="2368563" y="2062429"/>
                </a:lnTo>
                <a:lnTo>
                  <a:pt x="2527809" y="2630953"/>
                </a:lnTo>
                <a:lnTo>
                  <a:pt x="2768911" y="2630953"/>
                </a:lnTo>
                <a:lnTo>
                  <a:pt x="2768911" y="1563855"/>
                </a:lnTo>
                <a:lnTo>
                  <a:pt x="2573202" y="1563855"/>
                </a:lnTo>
                <a:lnTo>
                  <a:pt x="2573202" y="2050523"/>
                </a:lnTo>
                <a:lnTo>
                  <a:pt x="2439257" y="1563855"/>
                </a:lnTo>
                <a:close/>
                <a:moveTo>
                  <a:pt x="1677554" y="1563855"/>
                </a:moveTo>
                <a:lnTo>
                  <a:pt x="1677554" y="2630953"/>
                </a:lnTo>
                <a:lnTo>
                  <a:pt x="2135945" y="2630953"/>
                </a:lnTo>
                <a:lnTo>
                  <a:pt x="2135945" y="2494031"/>
                </a:lnTo>
                <a:lnTo>
                  <a:pt x="1911958" y="2494031"/>
                </a:lnTo>
                <a:lnTo>
                  <a:pt x="1911958" y="2118984"/>
                </a:lnTo>
                <a:lnTo>
                  <a:pt x="2111388" y="2118984"/>
                </a:lnTo>
                <a:lnTo>
                  <a:pt x="2111388" y="1989503"/>
                </a:lnTo>
                <a:lnTo>
                  <a:pt x="1911958" y="1989503"/>
                </a:lnTo>
                <a:lnTo>
                  <a:pt x="1911958" y="1700777"/>
                </a:lnTo>
                <a:lnTo>
                  <a:pt x="2132968" y="1700777"/>
                </a:lnTo>
                <a:lnTo>
                  <a:pt x="2132968" y="1563855"/>
                </a:lnTo>
                <a:close/>
                <a:moveTo>
                  <a:pt x="1397608" y="1563855"/>
                </a:moveTo>
                <a:lnTo>
                  <a:pt x="1397608" y="2630953"/>
                </a:lnTo>
                <a:lnTo>
                  <a:pt x="1632013" y="2630953"/>
                </a:lnTo>
                <a:lnTo>
                  <a:pt x="1632013" y="1563855"/>
                </a:lnTo>
                <a:close/>
                <a:moveTo>
                  <a:pt x="4652777" y="1554181"/>
                </a:moveTo>
                <a:cubicBezTo>
                  <a:pt x="4472199" y="1554181"/>
                  <a:pt x="4381910" y="1623386"/>
                  <a:pt x="4381910" y="1761796"/>
                </a:cubicBezTo>
                <a:lnTo>
                  <a:pt x="4381910" y="2448638"/>
                </a:lnTo>
                <a:cubicBezTo>
                  <a:pt x="4381910" y="2576630"/>
                  <a:pt x="4472199" y="2640627"/>
                  <a:pt x="4652777" y="2640627"/>
                </a:cubicBezTo>
                <a:cubicBezTo>
                  <a:pt x="4715285" y="2640627"/>
                  <a:pt x="4771344" y="2625371"/>
                  <a:pt x="4820953" y="2594862"/>
                </a:cubicBezTo>
                <a:cubicBezTo>
                  <a:pt x="4870562" y="2564352"/>
                  <a:pt x="4895367" y="2523796"/>
                  <a:pt x="4895367" y="2473194"/>
                </a:cubicBezTo>
                <a:lnTo>
                  <a:pt x="4895367" y="2202328"/>
                </a:lnTo>
                <a:lnTo>
                  <a:pt x="4682542" y="2202328"/>
                </a:lnTo>
                <a:lnTo>
                  <a:pt x="4682542" y="2465753"/>
                </a:lnTo>
                <a:cubicBezTo>
                  <a:pt x="4682542" y="2483117"/>
                  <a:pt x="4671756" y="2491798"/>
                  <a:pt x="4650184" y="2491798"/>
                </a:cubicBezTo>
                <a:cubicBezTo>
                  <a:pt x="4627604" y="2491798"/>
                  <a:pt x="4616314" y="2483117"/>
                  <a:pt x="4616314" y="2465753"/>
                </a:cubicBezTo>
                <a:lnTo>
                  <a:pt x="4616314" y="1725333"/>
                </a:lnTo>
                <a:cubicBezTo>
                  <a:pt x="4616314" y="1707970"/>
                  <a:pt x="4627604" y="1699288"/>
                  <a:pt x="4650184" y="1699288"/>
                </a:cubicBezTo>
                <a:cubicBezTo>
                  <a:pt x="4671756" y="1699288"/>
                  <a:pt x="4682542" y="1707970"/>
                  <a:pt x="4682542" y="1725333"/>
                </a:cubicBezTo>
                <a:lnTo>
                  <a:pt x="4682542" y="1936669"/>
                </a:lnTo>
                <a:lnTo>
                  <a:pt x="4895367" y="1936669"/>
                </a:lnTo>
                <a:lnTo>
                  <a:pt x="4895367" y="1743193"/>
                </a:lnTo>
                <a:cubicBezTo>
                  <a:pt x="4895367" y="1617185"/>
                  <a:pt x="4814504" y="1554181"/>
                  <a:pt x="4652777" y="1554181"/>
                </a:cubicBezTo>
                <a:close/>
                <a:moveTo>
                  <a:pt x="1109477" y="1554181"/>
                </a:moveTo>
                <a:cubicBezTo>
                  <a:pt x="928899" y="1554181"/>
                  <a:pt x="838610" y="1623386"/>
                  <a:pt x="838610" y="1761796"/>
                </a:cubicBezTo>
                <a:lnTo>
                  <a:pt x="838610" y="2448638"/>
                </a:lnTo>
                <a:cubicBezTo>
                  <a:pt x="838610" y="2576630"/>
                  <a:pt x="928899" y="2640627"/>
                  <a:pt x="1109477" y="2640627"/>
                </a:cubicBezTo>
                <a:cubicBezTo>
                  <a:pt x="1171985" y="2640627"/>
                  <a:pt x="1228044" y="2625371"/>
                  <a:pt x="1277653" y="2594862"/>
                </a:cubicBezTo>
                <a:cubicBezTo>
                  <a:pt x="1327262" y="2564352"/>
                  <a:pt x="1352067" y="2523796"/>
                  <a:pt x="1352067" y="2473194"/>
                </a:cubicBezTo>
                <a:lnTo>
                  <a:pt x="1352067" y="2202328"/>
                </a:lnTo>
                <a:lnTo>
                  <a:pt x="1139243" y="2202328"/>
                </a:lnTo>
                <a:lnTo>
                  <a:pt x="1139243" y="2465753"/>
                </a:lnTo>
                <a:cubicBezTo>
                  <a:pt x="1139243" y="2483117"/>
                  <a:pt x="1128457" y="2491798"/>
                  <a:pt x="1106884" y="2491798"/>
                </a:cubicBezTo>
                <a:cubicBezTo>
                  <a:pt x="1084304" y="2491798"/>
                  <a:pt x="1073014" y="2483117"/>
                  <a:pt x="1073014" y="2465753"/>
                </a:cubicBezTo>
                <a:lnTo>
                  <a:pt x="1073014" y="1725333"/>
                </a:lnTo>
                <a:cubicBezTo>
                  <a:pt x="1073014" y="1707970"/>
                  <a:pt x="1084304" y="1699288"/>
                  <a:pt x="1106884" y="1699288"/>
                </a:cubicBezTo>
                <a:cubicBezTo>
                  <a:pt x="1128457" y="1699288"/>
                  <a:pt x="1139243" y="1707970"/>
                  <a:pt x="1139243" y="1725333"/>
                </a:cubicBezTo>
                <a:lnTo>
                  <a:pt x="1139243" y="1936669"/>
                </a:lnTo>
                <a:lnTo>
                  <a:pt x="1352067" y="1936669"/>
                </a:lnTo>
                <a:lnTo>
                  <a:pt x="1352067" y="1743193"/>
                </a:lnTo>
                <a:cubicBezTo>
                  <a:pt x="1352067" y="1617185"/>
                  <a:pt x="1271204" y="1554181"/>
                  <a:pt x="1109477" y="1554181"/>
                </a:cubicBezTo>
                <a:close/>
                <a:moveTo>
                  <a:pt x="528848" y="1554181"/>
                </a:moveTo>
                <a:cubicBezTo>
                  <a:pt x="348006" y="1554181"/>
                  <a:pt x="257585" y="1623386"/>
                  <a:pt x="257585" y="1761796"/>
                </a:cubicBezTo>
                <a:lnTo>
                  <a:pt x="257585" y="1881603"/>
                </a:lnTo>
                <a:cubicBezTo>
                  <a:pt x="257585" y="1921290"/>
                  <a:pt x="269739" y="1957753"/>
                  <a:pt x="294048" y="1990991"/>
                </a:cubicBezTo>
                <a:cubicBezTo>
                  <a:pt x="318357" y="2024230"/>
                  <a:pt x="380368" y="2089218"/>
                  <a:pt x="480083" y="2185956"/>
                </a:cubicBezTo>
                <a:cubicBezTo>
                  <a:pt x="531677" y="2238046"/>
                  <a:pt x="557474" y="2283439"/>
                  <a:pt x="557474" y="2322134"/>
                </a:cubicBezTo>
                <a:lnTo>
                  <a:pt x="557474" y="2448638"/>
                </a:lnTo>
                <a:cubicBezTo>
                  <a:pt x="557474" y="2472946"/>
                  <a:pt x="543215" y="2485101"/>
                  <a:pt x="514697" y="2485101"/>
                </a:cubicBezTo>
                <a:cubicBezTo>
                  <a:pt x="485172" y="2485101"/>
                  <a:pt x="470409" y="2472946"/>
                  <a:pt x="470409" y="2448638"/>
                </a:cubicBezTo>
                <a:lnTo>
                  <a:pt x="470409" y="2203816"/>
                </a:lnTo>
                <a:lnTo>
                  <a:pt x="257585" y="2203816"/>
                </a:lnTo>
                <a:lnTo>
                  <a:pt x="257585" y="2447149"/>
                </a:lnTo>
                <a:cubicBezTo>
                  <a:pt x="257585" y="2576134"/>
                  <a:pt x="345018" y="2640627"/>
                  <a:pt x="519883" y="2640627"/>
                </a:cubicBezTo>
                <a:cubicBezTo>
                  <a:pt x="701213" y="2640627"/>
                  <a:pt x="791878" y="2569685"/>
                  <a:pt x="791878" y="2427802"/>
                </a:cubicBezTo>
                <a:lnTo>
                  <a:pt x="791878" y="2291624"/>
                </a:lnTo>
                <a:cubicBezTo>
                  <a:pt x="791878" y="2244495"/>
                  <a:pt x="778577" y="2202328"/>
                  <a:pt x="751974" y="2165120"/>
                </a:cubicBezTo>
                <a:cubicBezTo>
                  <a:pt x="725370" y="2127913"/>
                  <a:pt x="663084" y="2062429"/>
                  <a:pt x="565113" y="1968667"/>
                </a:cubicBezTo>
                <a:cubicBezTo>
                  <a:pt x="512403" y="1916081"/>
                  <a:pt x="486048" y="1869945"/>
                  <a:pt x="486048" y="1830257"/>
                </a:cubicBezTo>
                <a:lnTo>
                  <a:pt x="481571" y="1761052"/>
                </a:lnTo>
                <a:cubicBezTo>
                  <a:pt x="481571" y="1719876"/>
                  <a:pt x="495481" y="1699288"/>
                  <a:pt x="523301" y="1699288"/>
                </a:cubicBezTo>
                <a:cubicBezTo>
                  <a:pt x="547075" y="1699288"/>
                  <a:pt x="558962" y="1709954"/>
                  <a:pt x="558962" y="1731286"/>
                </a:cubicBezTo>
                <a:lnTo>
                  <a:pt x="558962" y="1927740"/>
                </a:lnTo>
                <a:lnTo>
                  <a:pt x="771786" y="1927740"/>
                </a:lnTo>
                <a:lnTo>
                  <a:pt x="771786" y="1743193"/>
                </a:lnTo>
                <a:cubicBezTo>
                  <a:pt x="771786" y="1617185"/>
                  <a:pt x="690807" y="1554181"/>
                  <a:pt x="528848" y="1554181"/>
                </a:cubicBezTo>
                <a:close/>
                <a:moveTo>
                  <a:pt x="600973" y="1045607"/>
                </a:moveTo>
                <a:lnTo>
                  <a:pt x="600973" y="1138778"/>
                </a:lnTo>
                <a:cubicBezTo>
                  <a:pt x="600973" y="1149789"/>
                  <a:pt x="596091" y="1155294"/>
                  <a:pt x="586328" y="1155294"/>
                </a:cubicBezTo>
                <a:cubicBezTo>
                  <a:pt x="575733" y="1155294"/>
                  <a:pt x="570436" y="1149789"/>
                  <a:pt x="570436" y="1138778"/>
                </a:cubicBezTo>
                <a:lnTo>
                  <a:pt x="570436" y="1073029"/>
                </a:lnTo>
                <a:cubicBezTo>
                  <a:pt x="570436" y="1059734"/>
                  <a:pt x="580615" y="1050593"/>
                  <a:pt x="600973" y="1045607"/>
                </a:cubicBezTo>
                <a:close/>
                <a:moveTo>
                  <a:pt x="854814" y="842127"/>
                </a:moveTo>
                <a:cubicBezTo>
                  <a:pt x="830093" y="842127"/>
                  <a:pt x="811812" y="847008"/>
                  <a:pt x="799971" y="856772"/>
                </a:cubicBezTo>
                <a:lnTo>
                  <a:pt x="799971" y="844619"/>
                </a:lnTo>
                <a:lnTo>
                  <a:pt x="711162" y="844619"/>
                </a:lnTo>
                <a:lnTo>
                  <a:pt x="711162" y="1206398"/>
                </a:lnTo>
                <a:lnTo>
                  <a:pt x="799971" y="1206398"/>
                </a:lnTo>
                <a:lnTo>
                  <a:pt x="799971" y="915355"/>
                </a:lnTo>
                <a:cubicBezTo>
                  <a:pt x="799971" y="904760"/>
                  <a:pt x="805060" y="899463"/>
                  <a:pt x="815239" y="899463"/>
                </a:cubicBezTo>
                <a:cubicBezTo>
                  <a:pt x="825419" y="899463"/>
                  <a:pt x="830508" y="904968"/>
                  <a:pt x="830508" y="915978"/>
                </a:cubicBezTo>
                <a:lnTo>
                  <a:pt x="830508" y="994503"/>
                </a:lnTo>
                <a:lnTo>
                  <a:pt x="919317" y="994503"/>
                </a:lnTo>
                <a:lnTo>
                  <a:pt x="919317" y="893542"/>
                </a:lnTo>
                <a:cubicBezTo>
                  <a:pt x="919317" y="878169"/>
                  <a:pt x="912981" y="865757"/>
                  <a:pt x="900309" y="856305"/>
                </a:cubicBezTo>
                <a:cubicBezTo>
                  <a:pt x="887636" y="846853"/>
                  <a:pt x="872472" y="842127"/>
                  <a:pt x="854814" y="842127"/>
                </a:cubicBezTo>
                <a:close/>
                <a:moveTo>
                  <a:pt x="590690" y="842127"/>
                </a:moveTo>
                <a:cubicBezTo>
                  <a:pt x="520059" y="842127"/>
                  <a:pt x="484743" y="866536"/>
                  <a:pt x="484743" y="915355"/>
                </a:cubicBezTo>
                <a:lnTo>
                  <a:pt x="484743" y="987648"/>
                </a:lnTo>
                <a:lnTo>
                  <a:pt x="570436" y="987648"/>
                </a:lnTo>
                <a:cubicBezTo>
                  <a:pt x="570436" y="982454"/>
                  <a:pt x="570020" y="974768"/>
                  <a:pt x="569189" y="964589"/>
                </a:cubicBezTo>
                <a:cubicBezTo>
                  <a:pt x="568566" y="954410"/>
                  <a:pt x="568254" y="946723"/>
                  <a:pt x="568254" y="941530"/>
                </a:cubicBezTo>
                <a:cubicBezTo>
                  <a:pt x="568254" y="912654"/>
                  <a:pt x="574071" y="898216"/>
                  <a:pt x="585705" y="898216"/>
                </a:cubicBezTo>
                <a:cubicBezTo>
                  <a:pt x="595884" y="898216"/>
                  <a:pt x="600973" y="904137"/>
                  <a:pt x="600973" y="915978"/>
                </a:cubicBezTo>
                <a:lnTo>
                  <a:pt x="600973" y="969575"/>
                </a:lnTo>
                <a:cubicBezTo>
                  <a:pt x="600973" y="975807"/>
                  <a:pt x="590690" y="984116"/>
                  <a:pt x="570124" y="994503"/>
                </a:cubicBezTo>
                <a:cubicBezTo>
                  <a:pt x="534601" y="1012577"/>
                  <a:pt x="510970" y="1027638"/>
                  <a:pt x="499233" y="1039687"/>
                </a:cubicBezTo>
                <a:cubicBezTo>
                  <a:pt x="487496" y="1051735"/>
                  <a:pt x="481627" y="1065862"/>
                  <a:pt x="481627" y="1082065"/>
                </a:cubicBezTo>
                <a:lnTo>
                  <a:pt x="481627" y="1154670"/>
                </a:lnTo>
                <a:cubicBezTo>
                  <a:pt x="481627" y="1192479"/>
                  <a:pt x="505829" y="1211383"/>
                  <a:pt x="554232" y="1211383"/>
                </a:cubicBezTo>
                <a:cubicBezTo>
                  <a:pt x="585601" y="1211383"/>
                  <a:pt x="604609" y="1205047"/>
                  <a:pt x="611256" y="1192375"/>
                </a:cubicBezTo>
                <a:lnTo>
                  <a:pt x="611256" y="1206398"/>
                </a:lnTo>
                <a:lnTo>
                  <a:pt x="689782" y="1206398"/>
                </a:lnTo>
                <a:lnTo>
                  <a:pt x="689782" y="918471"/>
                </a:lnTo>
                <a:cubicBezTo>
                  <a:pt x="689782" y="867575"/>
                  <a:pt x="656751" y="842127"/>
                  <a:pt x="590690" y="842127"/>
                </a:cubicBezTo>
                <a:close/>
                <a:moveTo>
                  <a:pt x="338854" y="823430"/>
                </a:moveTo>
                <a:cubicBezTo>
                  <a:pt x="360667" y="823430"/>
                  <a:pt x="371573" y="831324"/>
                  <a:pt x="371573" y="847112"/>
                </a:cubicBezTo>
                <a:lnTo>
                  <a:pt x="371573" y="954306"/>
                </a:lnTo>
                <a:cubicBezTo>
                  <a:pt x="371573" y="970094"/>
                  <a:pt x="360667" y="977988"/>
                  <a:pt x="338854" y="977988"/>
                </a:cubicBezTo>
                <a:close/>
                <a:moveTo>
                  <a:pt x="973416" y="771703"/>
                </a:moveTo>
                <a:lnTo>
                  <a:pt x="973416" y="844619"/>
                </a:lnTo>
                <a:lnTo>
                  <a:pt x="933841" y="844619"/>
                </a:lnTo>
                <a:lnTo>
                  <a:pt x="933841" y="898216"/>
                </a:lnTo>
                <a:lnTo>
                  <a:pt x="973416" y="898216"/>
                </a:lnTo>
                <a:lnTo>
                  <a:pt x="973416" y="1118835"/>
                </a:lnTo>
                <a:cubicBezTo>
                  <a:pt x="973416" y="1153113"/>
                  <a:pt x="977363" y="1176275"/>
                  <a:pt x="985257" y="1188324"/>
                </a:cubicBezTo>
                <a:cubicBezTo>
                  <a:pt x="993151" y="1200373"/>
                  <a:pt x="1017145" y="1206398"/>
                  <a:pt x="1057239" y="1206398"/>
                </a:cubicBezTo>
                <a:lnTo>
                  <a:pt x="1113328" y="1206398"/>
                </a:lnTo>
                <a:lnTo>
                  <a:pt x="1113328" y="1145010"/>
                </a:lnTo>
                <a:cubicBezTo>
                  <a:pt x="1091931" y="1145010"/>
                  <a:pt x="1078064" y="1143193"/>
                  <a:pt x="1071728" y="1139557"/>
                </a:cubicBezTo>
                <a:cubicBezTo>
                  <a:pt x="1065392" y="1135922"/>
                  <a:pt x="1062224" y="1128807"/>
                  <a:pt x="1062224" y="1118212"/>
                </a:cubicBezTo>
                <a:lnTo>
                  <a:pt x="1062224" y="898216"/>
                </a:lnTo>
                <a:lnTo>
                  <a:pt x="1110212" y="898216"/>
                </a:lnTo>
                <a:lnTo>
                  <a:pt x="1110212" y="844619"/>
                </a:lnTo>
                <a:lnTo>
                  <a:pt x="1062224" y="844619"/>
                </a:lnTo>
                <a:lnTo>
                  <a:pt x="1062224" y="771703"/>
                </a:lnTo>
                <a:close/>
                <a:moveTo>
                  <a:pt x="1234590" y="759550"/>
                </a:moveTo>
                <a:lnTo>
                  <a:pt x="1294911" y="1206398"/>
                </a:lnTo>
                <a:lnTo>
                  <a:pt x="1433655" y="1206398"/>
                </a:lnTo>
                <a:lnTo>
                  <a:pt x="1493849" y="759550"/>
                </a:lnTo>
                <a:lnTo>
                  <a:pt x="1397951" y="759550"/>
                </a:lnTo>
                <a:lnTo>
                  <a:pt x="1364220" y="1071783"/>
                </a:lnTo>
                <a:lnTo>
                  <a:pt x="1330172" y="759550"/>
                </a:lnTo>
                <a:close/>
                <a:moveTo>
                  <a:pt x="243191" y="759550"/>
                </a:moveTo>
                <a:lnTo>
                  <a:pt x="243191" y="1206398"/>
                </a:lnTo>
                <a:lnTo>
                  <a:pt x="338854" y="1206398"/>
                </a:lnTo>
                <a:lnTo>
                  <a:pt x="338854" y="1041868"/>
                </a:lnTo>
                <a:cubicBezTo>
                  <a:pt x="392036" y="1042699"/>
                  <a:pt x="426728" y="1037038"/>
                  <a:pt x="442932" y="1024885"/>
                </a:cubicBezTo>
                <a:cubicBezTo>
                  <a:pt x="459136" y="1012733"/>
                  <a:pt x="467237" y="992010"/>
                  <a:pt x="467237" y="962719"/>
                </a:cubicBezTo>
                <a:lnTo>
                  <a:pt x="467237" y="838699"/>
                </a:lnTo>
                <a:cubicBezTo>
                  <a:pt x="467237" y="806707"/>
                  <a:pt x="457318" y="785518"/>
                  <a:pt x="437479" y="775131"/>
                </a:cubicBezTo>
                <a:cubicBezTo>
                  <a:pt x="417640" y="764744"/>
                  <a:pt x="387258" y="759550"/>
                  <a:pt x="346333" y="759550"/>
                </a:cubicBezTo>
                <a:close/>
                <a:moveTo>
                  <a:pt x="0" y="0"/>
                </a:moveTo>
                <a:lnTo>
                  <a:pt x="7243762" y="0"/>
                </a:lnTo>
                <a:lnTo>
                  <a:pt x="7243762" y="6858000"/>
                </a:lnTo>
                <a:lnTo>
                  <a:pt x="0" y="6858000"/>
                </a:lnTo>
                <a:close/>
              </a:path>
            </a:pathLst>
          </a:cu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r"/>
            <a:endParaRPr lang="en-GB"/>
          </a:p>
        </p:txBody>
      </p:sp>
    </p:spTree>
    <p:extLst>
      <p:ext uri="{BB962C8B-B14F-4D97-AF65-F5344CB8AC3E}">
        <p14:creationId xmlns:p14="http://schemas.microsoft.com/office/powerpoint/2010/main" val="2514070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08FC3E2-A099-98E9-01FB-A20F9BF1262B}"/>
              </a:ext>
            </a:extLst>
          </p:cNvPr>
          <p:cNvPicPr>
            <a:picLocks noChangeAspect="1"/>
          </p:cNvPicPr>
          <p:nvPr/>
        </p:nvPicPr>
        <p:blipFill>
          <a:blip r:embed="rId2">
            <a:extLst>
              <a:ext uri="{28A0092B-C50C-407E-A947-70E740481C1C}">
                <a14:useLocalDpi xmlns:a14="http://schemas.microsoft.com/office/drawing/2010/main" val="0"/>
              </a:ext>
            </a:extLst>
          </a:blip>
          <a:srcRect l="45817" r="45817"/>
          <a:stretch/>
        </p:blipFill>
        <p:spPr>
          <a:xfrm>
            <a:off x="724833" y="950572"/>
            <a:ext cx="758526" cy="5100320"/>
          </a:xfrm>
          <a:prstGeom prst="roundRect">
            <a:avLst>
              <a:gd name="adj" fmla="val 50000"/>
            </a:avLst>
          </a:prstGeom>
        </p:spPr>
      </p:pic>
      <p:pic>
        <p:nvPicPr>
          <p:cNvPr id="30" name="Picture 29">
            <a:extLst>
              <a:ext uri="{FF2B5EF4-FFF2-40B4-BE49-F238E27FC236}">
                <a16:creationId xmlns:a16="http://schemas.microsoft.com/office/drawing/2014/main" id="{B9178048-181C-58FE-E416-E4B2463AC953}"/>
              </a:ext>
            </a:extLst>
          </p:cNvPr>
          <p:cNvPicPr>
            <a:picLocks noChangeAspect="1"/>
          </p:cNvPicPr>
          <p:nvPr/>
        </p:nvPicPr>
        <p:blipFill>
          <a:blip r:embed="rId3">
            <a:extLst>
              <a:ext uri="{28A0092B-C50C-407E-A947-70E740481C1C}">
                <a14:useLocalDpi xmlns:a14="http://schemas.microsoft.com/office/drawing/2010/main" val="0"/>
              </a:ext>
            </a:extLst>
          </a:blip>
          <a:srcRect l="10336" r="10336"/>
          <a:stretch/>
        </p:blipFill>
        <p:spPr>
          <a:xfrm>
            <a:off x="1973895" y="902617"/>
            <a:ext cx="8244210" cy="5196229"/>
          </a:xfrm>
          <a:prstGeom prst="roundRect">
            <a:avLst>
              <a:gd name="adj" fmla="val 4882"/>
            </a:avLst>
          </a:prstGeom>
        </p:spPr>
      </p:pic>
      <p:sp>
        <p:nvSpPr>
          <p:cNvPr id="2" name="TextBox 1">
            <a:extLst>
              <a:ext uri="{FF2B5EF4-FFF2-40B4-BE49-F238E27FC236}">
                <a16:creationId xmlns:a16="http://schemas.microsoft.com/office/drawing/2014/main" id="{446E2FA2-AD8E-5B11-E788-1F39A14001E0}"/>
              </a:ext>
            </a:extLst>
          </p:cNvPr>
          <p:cNvSpPr txBox="1"/>
          <p:nvPr/>
        </p:nvSpPr>
        <p:spPr>
          <a:xfrm>
            <a:off x="3205480" y="241182"/>
            <a:ext cx="7320280" cy="477054"/>
          </a:xfrm>
          <a:prstGeom prst="rect">
            <a:avLst/>
          </a:prstGeom>
          <a:noFill/>
        </p:spPr>
        <p:txBody>
          <a:bodyPr wrap="square" rtlCol="0">
            <a:spAutoFit/>
          </a:bodyPr>
          <a:lstStyle/>
          <a:p>
            <a:r>
              <a:rPr lang="vi-VN" sz="2500" b="1">
                <a:effectLst/>
                <a:latin typeface="Playfair Display" panose="00000500000000000000" pitchFamily="2" charset="0"/>
                <a:ea typeface="SimSun" panose="02010600030101010101" pitchFamily="2" charset="-122"/>
                <a:cs typeface="Times New Roman" panose="02020603050405020304" pitchFamily="18" charset="0"/>
              </a:rPr>
              <a:t>Những lợi ích mà GUI mang đến là gì ?</a:t>
            </a:r>
            <a:endParaRPr lang="en-GB" sz="25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B158CE25-8E0D-256C-EC0C-4E9395D4B699}"/>
              </a:ext>
            </a:extLst>
          </p:cNvPr>
          <p:cNvSpPr txBox="1"/>
          <p:nvPr/>
        </p:nvSpPr>
        <p:spPr>
          <a:xfrm>
            <a:off x="2854960" y="6331466"/>
            <a:ext cx="5994400" cy="369332"/>
          </a:xfrm>
          <a:prstGeom prst="rect">
            <a:avLst/>
          </a:prstGeom>
          <a:noFill/>
        </p:spPr>
        <p:txBody>
          <a:bodyPr wrap="square" rtlCol="0">
            <a:spAutoFit/>
          </a:bodyPr>
          <a:lstStyle/>
          <a:p>
            <a:pPr algn="ctr"/>
            <a:r>
              <a:rPr lang="en-US" sz="1600">
                <a:effectLst/>
                <a:latin typeface="Playfair Display" panose="00000500000000000000" pitchFamily="2" charset="0"/>
                <a:ea typeface="SimSun" panose="02010600030101010101" pitchFamily="2" charset="-122"/>
                <a:cs typeface="Times New Roman" panose="02020603050405020304" pitchFamily="18" charset="0"/>
              </a:rPr>
              <a:t>Giao diện windows </a:t>
            </a:r>
            <a:r>
              <a:rPr lang="en-US">
                <a:latin typeface="Playfair Display" panose="00000500000000000000" pitchFamily="2" charset="0"/>
                <a:ea typeface="SimSun" panose="02010600030101010101" pitchFamily="2" charset="-122"/>
                <a:cs typeface="Times New Roman" panose="02020603050405020304" pitchFamily="18" charset="0"/>
              </a:rPr>
              <a:t>11 vs</a:t>
            </a:r>
            <a:r>
              <a:rPr lang="vi-VN" sz="1800">
                <a:effectLst/>
                <a:latin typeface="Playfair Display" panose="00000500000000000000" pitchFamily="2" charset="0"/>
                <a:ea typeface="SimSun" panose="02010600030101010101" pitchFamily="2" charset="-122"/>
                <a:cs typeface="Times New Roman" panose="02020603050405020304" pitchFamily="18" charset="0"/>
              </a:rPr>
              <a:t> </a:t>
            </a:r>
            <a:r>
              <a:rPr lang="en-US">
                <a:latin typeface="Playfair Display" panose="00000500000000000000" pitchFamily="2" charset="0"/>
                <a:ea typeface="SimSun" panose="02010600030101010101" pitchFamily="2" charset="-122"/>
                <a:cs typeface="Times New Roman" panose="02020603050405020304" pitchFamily="18" charset="0"/>
              </a:rPr>
              <a:t>windows xp</a:t>
            </a:r>
            <a:endParaRPr lang="en-GB" sz="1600">
              <a:effectLst/>
              <a:latin typeface="Playfair Display" panose="00000500000000000000" pitchFamily="2" charset="0"/>
              <a:ea typeface="SimSu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82E51205-A3BE-E90D-A08A-1212CE28A7EC}"/>
              </a:ext>
            </a:extLst>
          </p:cNvPr>
          <p:cNvPicPr>
            <a:picLocks noChangeAspect="1"/>
          </p:cNvPicPr>
          <p:nvPr/>
        </p:nvPicPr>
        <p:blipFill>
          <a:blip r:embed="rId4">
            <a:extLst>
              <a:ext uri="{28A0092B-C50C-407E-A947-70E740481C1C}">
                <a14:useLocalDpi xmlns:a14="http://schemas.microsoft.com/office/drawing/2010/main" val="0"/>
              </a:ext>
            </a:extLst>
          </a:blip>
          <a:srcRect l="42573" r="42573"/>
          <a:stretch/>
        </p:blipFill>
        <p:spPr>
          <a:xfrm>
            <a:off x="10694377" y="902618"/>
            <a:ext cx="772790" cy="5196228"/>
          </a:xfrm>
          <a:prstGeom prst="roundRect">
            <a:avLst>
              <a:gd name="adj" fmla="val 50000"/>
            </a:avLst>
          </a:prstGeom>
        </p:spPr>
      </p:pic>
    </p:spTree>
    <p:extLst>
      <p:ext uri="{BB962C8B-B14F-4D97-AF65-F5344CB8AC3E}">
        <p14:creationId xmlns:p14="http://schemas.microsoft.com/office/powerpoint/2010/main" val="2503440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08FC3E2-A099-98E9-01FB-A20F9BF1262B}"/>
              </a:ext>
            </a:extLst>
          </p:cNvPr>
          <p:cNvPicPr>
            <a:picLocks noChangeAspect="1"/>
          </p:cNvPicPr>
          <p:nvPr/>
        </p:nvPicPr>
        <p:blipFill>
          <a:blip r:embed="rId2">
            <a:extLst>
              <a:ext uri="{28A0092B-C50C-407E-A947-70E740481C1C}">
                <a14:useLocalDpi xmlns:a14="http://schemas.microsoft.com/office/drawing/2010/main" val="0"/>
              </a:ext>
            </a:extLst>
          </a:blip>
          <a:srcRect l="45817" r="45817"/>
          <a:stretch/>
        </p:blipFill>
        <p:spPr>
          <a:xfrm>
            <a:off x="436880" y="878840"/>
            <a:ext cx="758526" cy="5100320"/>
          </a:xfrm>
          <a:prstGeom prst="roundRect">
            <a:avLst>
              <a:gd name="adj" fmla="val 50000"/>
            </a:avLst>
          </a:prstGeom>
        </p:spPr>
      </p:pic>
      <p:pic>
        <p:nvPicPr>
          <p:cNvPr id="30" name="Picture 29">
            <a:extLst>
              <a:ext uri="{FF2B5EF4-FFF2-40B4-BE49-F238E27FC236}">
                <a16:creationId xmlns:a16="http://schemas.microsoft.com/office/drawing/2014/main" id="{B9178048-181C-58FE-E416-E4B2463AC953}"/>
              </a:ext>
            </a:extLst>
          </p:cNvPr>
          <p:cNvPicPr>
            <a:picLocks noChangeAspect="1"/>
          </p:cNvPicPr>
          <p:nvPr/>
        </p:nvPicPr>
        <p:blipFill>
          <a:blip r:embed="rId3">
            <a:extLst>
              <a:ext uri="{28A0092B-C50C-407E-A947-70E740481C1C}">
                <a14:useLocalDpi xmlns:a14="http://schemas.microsoft.com/office/drawing/2010/main" val="0"/>
              </a:ext>
            </a:extLst>
          </a:blip>
          <a:srcRect t="20367" b="20367"/>
          <a:stretch/>
        </p:blipFill>
        <p:spPr>
          <a:xfrm>
            <a:off x="2976880" y="878840"/>
            <a:ext cx="8778240" cy="5196229"/>
          </a:xfrm>
          <a:prstGeom prst="roundRect">
            <a:avLst>
              <a:gd name="adj" fmla="val 4882"/>
            </a:avLst>
          </a:prstGeom>
        </p:spPr>
      </p:pic>
      <p:pic>
        <p:nvPicPr>
          <p:cNvPr id="4" name="Picture 3">
            <a:extLst>
              <a:ext uri="{FF2B5EF4-FFF2-40B4-BE49-F238E27FC236}">
                <a16:creationId xmlns:a16="http://schemas.microsoft.com/office/drawing/2014/main" id="{EC60A449-1862-E668-29CA-509A86156C26}"/>
              </a:ext>
            </a:extLst>
          </p:cNvPr>
          <p:cNvPicPr>
            <a:picLocks noChangeAspect="1"/>
          </p:cNvPicPr>
          <p:nvPr/>
        </p:nvPicPr>
        <p:blipFill>
          <a:blip r:embed="rId4">
            <a:extLst>
              <a:ext uri="{28A0092B-C50C-407E-A947-70E740481C1C}">
                <a14:useLocalDpi xmlns:a14="http://schemas.microsoft.com/office/drawing/2010/main" val="0"/>
              </a:ext>
            </a:extLst>
          </a:blip>
          <a:srcRect l="46282" r="46282"/>
          <a:stretch/>
        </p:blipFill>
        <p:spPr>
          <a:xfrm>
            <a:off x="1631657" y="878840"/>
            <a:ext cx="772790" cy="5196228"/>
          </a:xfrm>
          <a:prstGeom prst="roundRect">
            <a:avLst>
              <a:gd name="adj" fmla="val 50000"/>
            </a:avLst>
          </a:prstGeom>
        </p:spPr>
      </p:pic>
      <p:sp>
        <p:nvSpPr>
          <p:cNvPr id="6" name="TextBox 5">
            <a:extLst>
              <a:ext uri="{FF2B5EF4-FFF2-40B4-BE49-F238E27FC236}">
                <a16:creationId xmlns:a16="http://schemas.microsoft.com/office/drawing/2014/main" id="{E784ADBC-0815-BD16-AFAE-95110A929A69}"/>
              </a:ext>
            </a:extLst>
          </p:cNvPr>
          <p:cNvSpPr txBox="1"/>
          <p:nvPr/>
        </p:nvSpPr>
        <p:spPr>
          <a:xfrm>
            <a:off x="3449320" y="2524177"/>
            <a:ext cx="6177280" cy="1323439"/>
          </a:xfrm>
          <a:prstGeom prst="rect">
            <a:avLst/>
          </a:prstGeom>
          <a:noFill/>
        </p:spPr>
        <p:txBody>
          <a:bodyPr wrap="square" rtlCol="0">
            <a:spAutoFit/>
          </a:bodyPr>
          <a:lstStyle/>
          <a:p>
            <a:r>
              <a:rPr lang="vi-VN" sz="4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Bạn rút được gì từ hai hình trên ?</a:t>
            </a:r>
            <a:endParaRPr lang="en-GB" sz="4000" b="1">
              <a:solidFill>
                <a:schemeClr val="bg1"/>
              </a:solidFill>
              <a:latin typeface="Playfair Display" panose="00000500000000000000" pitchFamily="2" charset="0"/>
            </a:endParaRPr>
          </a:p>
        </p:txBody>
      </p:sp>
      <p:sp>
        <p:nvSpPr>
          <p:cNvPr id="3" name="Rectangle: Rounded Corners 2">
            <a:extLst>
              <a:ext uri="{FF2B5EF4-FFF2-40B4-BE49-F238E27FC236}">
                <a16:creationId xmlns:a16="http://schemas.microsoft.com/office/drawing/2014/main" id="{AC2A381F-1F3F-0577-DAAF-D64DC5C446BB}"/>
              </a:ext>
            </a:extLst>
          </p:cNvPr>
          <p:cNvSpPr/>
          <p:nvPr/>
        </p:nvSpPr>
        <p:spPr>
          <a:xfrm rot="2348944">
            <a:off x="14321319" y="-6980268"/>
            <a:ext cx="2243722" cy="7596592"/>
          </a:xfrm>
          <a:prstGeom prst="roundRect">
            <a:avLst>
              <a:gd name="adj" fmla="val 50000"/>
            </a:avLst>
          </a:prstGeom>
          <a:solidFill>
            <a:srgbClr val="4386B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292D5ABA-BA1E-5D0A-C197-26E23AF20A5D}"/>
              </a:ext>
            </a:extLst>
          </p:cNvPr>
          <p:cNvSpPr/>
          <p:nvPr/>
        </p:nvSpPr>
        <p:spPr>
          <a:xfrm rot="2348944">
            <a:off x="16094317" y="-3304826"/>
            <a:ext cx="414603" cy="4565220"/>
          </a:xfrm>
          <a:prstGeom prst="roundRect">
            <a:avLst>
              <a:gd name="adj" fmla="val 50000"/>
            </a:avLst>
          </a:prstGeom>
          <a:solidFill>
            <a:srgbClr val="4386B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3D105F90-FF81-BF78-6EF8-C595C13D1971}"/>
              </a:ext>
            </a:extLst>
          </p:cNvPr>
          <p:cNvSpPr/>
          <p:nvPr/>
        </p:nvSpPr>
        <p:spPr>
          <a:xfrm rot="2348944">
            <a:off x="13579664" y="-5093193"/>
            <a:ext cx="753734" cy="1837760"/>
          </a:xfrm>
          <a:prstGeom prst="roundRect">
            <a:avLst>
              <a:gd name="adj" fmla="val 50000"/>
            </a:avLst>
          </a:prstGeom>
          <a:solidFill>
            <a:srgbClr val="4386B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E0EBFA0A-7A09-3DBB-6D15-F78F9D647AD8}"/>
              </a:ext>
            </a:extLst>
          </p:cNvPr>
          <p:cNvSpPr/>
          <p:nvPr/>
        </p:nvSpPr>
        <p:spPr>
          <a:xfrm rot="2348944">
            <a:off x="-5073935" y="6046905"/>
            <a:ext cx="2243722" cy="7596592"/>
          </a:xfrm>
          <a:prstGeom prst="roundRect">
            <a:avLst>
              <a:gd name="adj" fmla="val 50000"/>
            </a:avLst>
          </a:prstGeom>
          <a:solidFill>
            <a:srgbClr val="4386B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6378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blue and white logo&#10;&#10;Description automatically generated">
            <a:extLst>
              <a:ext uri="{FF2B5EF4-FFF2-40B4-BE49-F238E27FC236}">
                <a16:creationId xmlns:a16="http://schemas.microsoft.com/office/drawing/2014/main" id="{59109A34-6477-273B-214E-EC9EB8F49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73" y="1179112"/>
            <a:ext cx="10424159" cy="4674847"/>
          </a:xfrm>
          <a:prstGeom prst="rect">
            <a:avLst/>
          </a:prstGeom>
        </p:spPr>
      </p:pic>
      <p:sp>
        <p:nvSpPr>
          <p:cNvPr id="38" name="TextBox 37">
            <a:extLst>
              <a:ext uri="{FF2B5EF4-FFF2-40B4-BE49-F238E27FC236}">
                <a16:creationId xmlns:a16="http://schemas.microsoft.com/office/drawing/2014/main" id="{B8E05E88-F0C9-BB5A-6E45-1BBAAB7A2EE0}"/>
              </a:ext>
            </a:extLst>
          </p:cNvPr>
          <p:cNvSpPr txBox="1"/>
          <p:nvPr/>
        </p:nvSpPr>
        <p:spPr>
          <a:xfrm>
            <a:off x="335280" y="456716"/>
            <a:ext cx="6644640" cy="707886"/>
          </a:xfrm>
          <a:prstGeom prst="rect">
            <a:avLst/>
          </a:prstGeom>
          <a:noFill/>
        </p:spPr>
        <p:txBody>
          <a:bodyPr wrap="square" rtlCol="0">
            <a:spAutoFit/>
          </a:bodyPr>
          <a:lstStyle/>
          <a:p>
            <a:r>
              <a:rPr lang="en-US" sz="4000" b="1">
                <a:latin typeface="Playfair Display" panose="00000500000000000000" pitchFamily="2" charset="0"/>
              </a:rPr>
              <a:t>1.2 </a:t>
            </a:r>
            <a:r>
              <a:rPr lang="en-US" sz="3500" b="1">
                <a:latin typeface="Playfair Display" panose="00000500000000000000" pitchFamily="2" charset="0"/>
              </a:rPr>
              <a:t>Giới thiệu OpenGL</a:t>
            </a:r>
            <a:endParaRPr lang="en-GB" sz="3500" b="1">
              <a:latin typeface="Playfair Display" panose="00000500000000000000" pitchFamily="2" charset="0"/>
            </a:endParaRPr>
          </a:p>
        </p:txBody>
      </p:sp>
      <p:sp>
        <p:nvSpPr>
          <p:cNvPr id="46" name="Rectangle: Rounded Corners 45">
            <a:extLst>
              <a:ext uri="{FF2B5EF4-FFF2-40B4-BE49-F238E27FC236}">
                <a16:creationId xmlns:a16="http://schemas.microsoft.com/office/drawing/2014/main" id="{518E79D3-356A-E6AA-D3E1-6A972B4A4B36}"/>
              </a:ext>
            </a:extLst>
          </p:cNvPr>
          <p:cNvSpPr/>
          <p:nvPr/>
        </p:nvSpPr>
        <p:spPr>
          <a:xfrm rot="2348944">
            <a:off x="1573125" y="-1840323"/>
            <a:ext cx="2228053" cy="9491325"/>
          </a:xfrm>
          <a:prstGeom prst="roundRect">
            <a:avLst>
              <a:gd name="adj" fmla="val 50000"/>
            </a:avLst>
          </a:prstGeom>
          <a:solidFill>
            <a:srgbClr val="4386B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16DBDC25-9F97-CAAA-6ED8-205AE78C3E06}"/>
              </a:ext>
            </a:extLst>
          </p:cNvPr>
          <p:cNvSpPr/>
          <p:nvPr/>
        </p:nvSpPr>
        <p:spPr>
          <a:xfrm>
            <a:off x="5351976" y="21344"/>
            <a:ext cx="6813948" cy="6821416"/>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CD59E74-AB68-D2FE-61A6-F8496DC8ED68}"/>
              </a:ext>
            </a:extLst>
          </p:cNvPr>
          <p:cNvSpPr txBox="1"/>
          <p:nvPr/>
        </p:nvSpPr>
        <p:spPr>
          <a:xfrm>
            <a:off x="5547360" y="1161504"/>
            <a:ext cx="6644640" cy="477054"/>
          </a:xfrm>
          <a:prstGeom prst="rect">
            <a:avLst/>
          </a:prstGeom>
          <a:noFill/>
        </p:spPr>
        <p:txBody>
          <a:bodyPr wrap="square" rtlCol="0">
            <a:spAutoFit/>
          </a:bodyPr>
          <a:lstStyle/>
          <a:p>
            <a:r>
              <a:rPr lang="en-US" sz="2500" b="1">
                <a:latin typeface="Playfair Display" panose="00000500000000000000" pitchFamily="2" charset="0"/>
              </a:rPr>
              <a:t>OpenGL là gì ?</a:t>
            </a:r>
            <a:endParaRPr lang="en-GB" sz="2500" b="1">
              <a:latin typeface="Playfair Display" panose="00000500000000000000" pitchFamily="2" charset="0"/>
            </a:endParaRPr>
          </a:p>
        </p:txBody>
      </p:sp>
      <p:sp>
        <p:nvSpPr>
          <p:cNvPr id="52" name="TextBox 51">
            <a:extLst>
              <a:ext uri="{FF2B5EF4-FFF2-40B4-BE49-F238E27FC236}">
                <a16:creationId xmlns:a16="http://schemas.microsoft.com/office/drawing/2014/main" id="{76465373-86E2-F1EA-45A8-17FF50AA5E17}"/>
              </a:ext>
            </a:extLst>
          </p:cNvPr>
          <p:cNvSpPr txBox="1"/>
          <p:nvPr/>
        </p:nvSpPr>
        <p:spPr>
          <a:xfrm>
            <a:off x="5534322" y="1971475"/>
            <a:ext cx="6644640" cy="2246769"/>
          </a:xfrm>
          <a:prstGeom prst="rect">
            <a:avLst/>
          </a:prstGeom>
          <a:noFill/>
        </p:spPr>
        <p:txBody>
          <a:bodyPr wrap="square" rtlCol="0">
            <a:spAutoFit/>
          </a:bodyPr>
          <a:lstStyle/>
          <a:p>
            <a:r>
              <a:rPr lang="vi-VN" sz="2000" b="1">
                <a:effectLst/>
                <a:latin typeface="Playfair Display" panose="00000500000000000000" pitchFamily="2" charset="0"/>
                <a:ea typeface="SimSun" panose="02010600030101010101" pitchFamily="2" charset="-122"/>
                <a:cs typeface="Times New Roman" panose="02020603050405020304" pitchFamily="18" charset="0"/>
              </a:rPr>
              <a:t>Các loại giấy phép: </a:t>
            </a:r>
            <a:endParaRPr lang="en-US" sz="2000" b="1">
              <a:effectLst/>
              <a:latin typeface="Playfair Display" panose="00000500000000000000" pitchFamily="2" charset="0"/>
              <a:ea typeface="SimSun" panose="02010600030101010101" pitchFamily="2" charset="-122"/>
              <a:cs typeface="Times New Roman" panose="02020603050405020304" pitchFamily="18" charset="0"/>
            </a:endParaRPr>
          </a:p>
          <a:p>
            <a:pPr marL="342900" indent="-342900">
              <a:buFont typeface="Arial" panose="020B0604020202020204" pitchFamily="34" charset="0"/>
              <a:buChar char="•"/>
            </a:pPr>
            <a:r>
              <a:rPr lang="vi-VN" sz="2000">
                <a:effectLst/>
                <a:latin typeface="Playfair Display" panose="00000500000000000000" pitchFamily="2" charset="0"/>
                <a:ea typeface="SimSun" panose="02010600030101010101" pitchFamily="2" charset="-122"/>
                <a:cs typeface="Times New Roman" panose="02020603050405020304" pitchFamily="18" charset="0"/>
              </a:rPr>
              <a:t>Giấy phép nguồn mở để sử dụng Triển khai mẫu (SI</a:t>
            </a:r>
            <a:r>
              <a:rPr lang="en-US" sz="2000">
                <a:effectLst/>
                <a:latin typeface="Playfair Display" panose="00000500000000000000" pitchFamily="2" charset="0"/>
                <a:ea typeface="SimSun" panose="02010600030101010101" pitchFamily="2" charset="-122"/>
                <a:cs typeface="Times New Roman" panose="02020603050405020304" pitchFamily="18" charset="0"/>
              </a:rPr>
              <a:t>)</a:t>
            </a:r>
          </a:p>
          <a:p>
            <a:pPr marL="342900" indent="-342900">
              <a:buFont typeface="Arial" panose="020B0604020202020204" pitchFamily="34" charset="0"/>
              <a:buChar char="•"/>
            </a:pPr>
            <a:r>
              <a:rPr lang="vi-VN" sz="2000">
                <a:effectLst/>
                <a:latin typeface="Playfair Display" panose="00000500000000000000" pitchFamily="2" charset="0"/>
                <a:ea typeface="SimSun" panose="02010600030101010101" pitchFamily="2" charset="-122"/>
                <a:cs typeface="Times New Roman" panose="02020603050405020304" pitchFamily="18" charset="0"/>
              </a:rPr>
              <a:t>Giấy phép nhãn hiệu dành cho những người được cấp phép mới muốn sử dụng nhãn hiệu và logo OpenGL và yêu cầu tuân thủ.</a:t>
            </a:r>
            <a:endParaRPr lang="en-GB" sz="2000">
              <a:effectLst/>
              <a:latin typeface="Playfair Display" panose="00000500000000000000" pitchFamily="2" charset="0"/>
              <a:ea typeface="SimSun" panose="02010600030101010101" pitchFamily="2" charset="-122"/>
              <a:cs typeface="Times New Roman" panose="02020603050405020304" pitchFamily="18" charset="0"/>
            </a:endParaRPr>
          </a:p>
          <a:p>
            <a:endParaRPr lang="en-US" sz="2000">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sz="20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53" name="TextBox 52">
            <a:extLst>
              <a:ext uri="{FF2B5EF4-FFF2-40B4-BE49-F238E27FC236}">
                <a16:creationId xmlns:a16="http://schemas.microsoft.com/office/drawing/2014/main" id="{16258F57-68CA-4F70-1BD1-AB3B6EE981C8}"/>
              </a:ext>
            </a:extLst>
          </p:cNvPr>
          <p:cNvSpPr txBox="1"/>
          <p:nvPr/>
        </p:nvSpPr>
        <p:spPr>
          <a:xfrm>
            <a:off x="5547360" y="3818572"/>
            <a:ext cx="6644640" cy="646331"/>
          </a:xfrm>
          <a:prstGeom prst="rect">
            <a:avLst/>
          </a:prstGeom>
          <a:noFill/>
        </p:spPr>
        <p:txBody>
          <a:bodyPr wrap="square" rtlCol="0">
            <a:spAutoFit/>
          </a:bodyPr>
          <a:lstStyle/>
          <a:p>
            <a:r>
              <a:rPr lang="vi-VN" sz="1800" b="1">
                <a:effectLst/>
                <a:latin typeface="Playfair Display" panose="00000500000000000000" pitchFamily="2" charset="0"/>
                <a:ea typeface="SimSun" panose="02010600030101010101" pitchFamily="2" charset="-122"/>
                <a:cs typeface="Times New Roman" panose="02020603050405020304" pitchFamily="18" charset="0"/>
              </a:rPr>
              <a:t>Phát hành:</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r>
              <a:rPr lang="vi-VN" sz="1800">
                <a:effectLst/>
                <a:latin typeface="Playfair Display" panose="00000500000000000000" pitchFamily="2" charset="0"/>
                <a:ea typeface="SimSun" panose="02010600030101010101" pitchFamily="2" charset="-122"/>
                <a:cs typeface="Times New Roman" panose="02020603050405020304" pitchFamily="18" charset="0"/>
              </a:rPr>
              <a:t> Ngày 30 tháng 6 năm 1992 ( 31 năm</a:t>
            </a:r>
            <a:r>
              <a:rPr lang="en-US" sz="1800">
                <a:effectLst/>
                <a:latin typeface="Playfair Display" panose="00000500000000000000" pitchFamily="2" charset="0"/>
                <a:ea typeface="SimSun" panose="02010600030101010101" pitchFamily="2" charset="-122"/>
                <a:cs typeface="Times New Roman" panose="02020603050405020304" pitchFamily="18" charset="0"/>
              </a:rPr>
              <a:t> trước)</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54" name="TextBox 53">
            <a:extLst>
              <a:ext uri="{FF2B5EF4-FFF2-40B4-BE49-F238E27FC236}">
                <a16:creationId xmlns:a16="http://schemas.microsoft.com/office/drawing/2014/main" id="{2DA88FE2-01C8-1DB2-BB0C-F480183B8DA5}"/>
              </a:ext>
            </a:extLst>
          </p:cNvPr>
          <p:cNvSpPr txBox="1"/>
          <p:nvPr/>
        </p:nvSpPr>
        <p:spPr>
          <a:xfrm>
            <a:off x="5547360" y="5248355"/>
            <a:ext cx="6644640" cy="369332"/>
          </a:xfrm>
          <a:prstGeom prst="rect">
            <a:avLst/>
          </a:prstGeom>
          <a:noFill/>
        </p:spPr>
        <p:txBody>
          <a:bodyPr wrap="square" rtlCol="0">
            <a:spAutoFit/>
          </a:bodyPr>
          <a:lstStyle/>
          <a:p>
            <a:r>
              <a:rPr lang="vi-VN" sz="1800" b="1">
                <a:effectLst/>
                <a:latin typeface="Playfair Display" panose="00000500000000000000" pitchFamily="2" charset="0"/>
                <a:ea typeface="SimSun" panose="02010600030101010101" pitchFamily="2" charset="-122"/>
                <a:cs typeface="Times New Roman" panose="02020603050405020304" pitchFamily="18" charset="0"/>
              </a:rPr>
              <a:t>Các nhà phát triển: </a:t>
            </a:r>
            <a:r>
              <a:rPr lang="vi-VN" sz="1800">
                <a:effectLst/>
                <a:latin typeface="Playfair Display" panose="00000500000000000000" pitchFamily="2" charset="0"/>
                <a:ea typeface="SimSun" panose="02010600030101010101" pitchFamily="2" charset="-122"/>
                <a:cs typeface="Times New Roman" panose="02020603050405020304" pitchFamily="18" charset="0"/>
              </a:rPr>
              <a:t>Nhóm Khronos</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55" name="TextBox 54">
            <a:extLst>
              <a:ext uri="{FF2B5EF4-FFF2-40B4-BE49-F238E27FC236}">
                <a16:creationId xmlns:a16="http://schemas.microsoft.com/office/drawing/2014/main" id="{CAAD051C-B681-2C87-A55F-96D2A49759A8}"/>
              </a:ext>
            </a:extLst>
          </p:cNvPr>
          <p:cNvSpPr txBox="1"/>
          <p:nvPr/>
        </p:nvSpPr>
        <p:spPr>
          <a:xfrm>
            <a:off x="5547360" y="4672650"/>
            <a:ext cx="6644640" cy="369332"/>
          </a:xfrm>
          <a:prstGeom prst="rect">
            <a:avLst/>
          </a:prstGeom>
          <a:noFill/>
        </p:spPr>
        <p:txBody>
          <a:bodyPr wrap="square" rtlCol="0">
            <a:spAutoFit/>
          </a:bodyPr>
          <a:lstStyle/>
          <a:p>
            <a:r>
              <a:rPr lang="en-US" sz="1800" b="1">
                <a:effectLst/>
                <a:latin typeface="Playfair Display" panose="00000500000000000000" pitchFamily="2" charset="0"/>
                <a:ea typeface="SimSun" panose="02010600030101010101" pitchFamily="2" charset="-122"/>
                <a:cs typeface="Times New Roman" panose="02020603050405020304" pitchFamily="18" charset="0"/>
              </a:rPr>
              <a:t>Ngôn ngữ</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a:t>
            </a:r>
            <a:r>
              <a:rPr lang="en-US" b="1">
                <a:latin typeface="Playfair Display" panose="00000500000000000000" pitchFamily="2" charset="0"/>
                <a:ea typeface="SimSun" panose="02010600030101010101" pitchFamily="2" charset="-122"/>
                <a:cs typeface="Times New Roman" panose="02020603050405020304" pitchFamily="18" charset="0"/>
              </a:rPr>
              <a:t> </a:t>
            </a:r>
            <a:r>
              <a:rPr lang="vi-VN" sz="1800">
                <a:effectLst/>
                <a:latin typeface="Playfair Display" panose="00000500000000000000" pitchFamily="2" charset="0"/>
                <a:ea typeface="SimSun" panose="02010600030101010101" pitchFamily="2" charset="-122"/>
                <a:cs typeface="Times New Roman" panose="02020603050405020304" pitchFamily="18" charset="0"/>
              </a:rPr>
              <a:t>C</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43" name="Rectangle: Rounded Corners 42">
            <a:extLst>
              <a:ext uri="{FF2B5EF4-FFF2-40B4-BE49-F238E27FC236}">
                <a16:creationId xmlns:a16="http://schemas.microsoft.com/office/drawing/2014/main" id="{E11DD108-1206-0AC7-A296-69EEF83FA7AE}"/>
              </a:ext>
            </a:extLst>
          </p:cNvPr>
          <p:cNvSpPr/>
          <p:nvPr/>
        </p:nvSpPr>
        <p:spPr>
          <a:xfrm rot="2348944">
            <a:off x="10298138" y="-4330691"/>
            <a:ext cx="2243722" cy="7596592"/>
          </a:xfrm>
          <a:prstGeom prst="roundRect">
            <a:avLst>
              <a:gd name="adj" fmla="val 50000"/>
            </a:avLst>
          </a:prstGeom>
          <a:solidFill>
            <a:srgbClr val="4386B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Rounded Corners 44">
            <a:extLst>
              <a:ext uri="{FF2B5EF4-FFF2-40B4-BE49-F238E27FC236}">
                <a16:creationId xmlns:a16="http://schemas.microsoft.com/office/drawing/2014/main" id="{7D04AB22-E4A7-1BCA-59A0-89857DCA122E}"/>
              </a:ext>
            </a:extLst>
          </p:cNvPr>
          <p:cNvSpPr/>
          <p:nvPr/>
        </p:nvSpPr>
        <p:spPr>
          <a:xfrm rot="2348944">
            <a:off x="7868178" y="-435895"/>
            <a:ext cx="753734" cy="1837760"/>
          </a:xfrm>
          <a:prstGeom prst="roundRect">
            <a:avLst>
              <a:gd name="adj" fmla="val 50000"/>
            </a:avLst>
          </a:prstGeom>
          <a:solidFill>
            <a:srgbClr val="4386B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3D725BDA-FC78-D57F-0015-F93E297E7CF4}"/>
              </a:ext>
            </a:extLst>
          </p:cNvPr>
          <p:cNvSpPr/>
          <p:nvPr/>
        </p:nvSpPr>
        <p:spPr>
          <a:xfrm rot="2348944">
            <a:off x="10687784" y="1080662"/>
            <a:ext cx="414603" cy="4565220"/>
          </a:xfrm>
          <a:prstGeom prst="roundRect">
            <a:avLst>
              <a:gd name="adj" fmla="val 50000"/>
            </a:avLst>
          </a:prstGeom>
          <a:solidFill>
            <a:srgbClr val="4386B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6348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FF83FFA-F1A4-A2DE-F92E-72B34A016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285998" y="1165770"/>
            <a:ext cx="7620000" cy="4526459"/>
          </a:xfrm>
          <a:prstGeom prst="rect">
            <a:avLst/>
          </a:prstGeom>
          <a:solidFill>
            <a:schemeClr val="bg1"/>
          </a:solidFill>
        </p:spPr>
      </p:pic>
      <p:pic>
        <p:nvPicPr>
          <p:cNvPr id="7" name="Picture 6" descr="A screenshot of a computer&#10;&#10;Description automatically generated">
            <a:extLst>
              <a:ext uri="{FF2B5EF4-FFF2-40B4-BE49-F238E27FC236}">
                <a16:creationId xmlns:a16="http://schemas.microsoft.com/office/drawing/2014/main" id="{E972DAC4-ACEA-08F2-0228-25789EB6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334" y="1851402"/>
            <a:ext cx="8939329" cy="5074920"/>
          </a:xfrm>
          <a:prstGeom prst="rect">
            <a:avLst/>
          </a:prstGeom>
        </p:spPr>
      </p:pic>
      <p:pic>
        <p:nvPicPr>
          <p:cNvPr id="9" name="Picture 8" descr="A computer screen with a colorful image of a person&#10;&#10;Description automatically generated">
            <a:extLst>
              <a:ext uri="{FF2B5EF4-FFF2-40B4-BE49-F238E27FC236}">
                <a16:creationId xmlns:a16="http://schemas.microsoft.com/office/drawing/2014/main" id="{CAE7D38D-A6A4-451D-2838-14FFF623F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334" y="7233093"/>
            <a:ext cx="8939329" cy="5074920"/>
          </a:xfrm>
          <a:prstGeom prst="rect">
            <a:avLst/>
          </a:prstGeom>
        </p:spPr>
      </p:pic>
      <p:sp>
        <p:nvSpPr>
          <p:cNvPr id="13" name="TextBox 12">
            <a:extLst>
              <a:ext uri="{FF2B5EF4-FFF2-40B4-BE49-F238E27FC236}">
                <a16:creationId xmlns:a16="http://schemas.microsoft.com/office/drawing/2014/main" id="{F4765EFD-6DA4-A479-7707-6586FAE9D549}"/>
              </a:ext>
            </a:extLst>
          </p:cNvPr>
          <p:cNvSpPr txBox="1"/>
          <p:nvPr/>
        </p:nvSpPr>
        <p:spPr>
          <a:xfrm>
            <a:off x="4170785" y="379684"/>
            <a:ext cx="4501661" cy="553998"/>
          </a:xfrm>
          <a:prstGeom prst="rect">
            <a:avLst/>
          </a:prstGeom>
          <a:noFill/>
        </p:spPr>
        <p:txBody>
          <a:bodyPr wrap="square" rtlCol="0">
            <a:spAutoFit/>
          </a:bodyPr>
          <a:lstStyle/>
          <a:p>
            <a:r>
              <a:rPr lang="en-US" sz="3000" b="1">
                <a:solidFill>
                  <a:schemeClr val="bg1"/>
                </a:solidFill>
                <a:latin typeface="Playfair Display" panose="00000500000000000000" pitchFamily="2" charset="0"/>
              </a:rPr>
              <a:t>Minh họa OpenGL 1</a:t>
            </a:r>
            <a:endParaRPr lang="en-GB" sz="3000" b="1">
              <a:solidFill>
                <a:schemeClr val="bg1"/>
              </a:solidFill>
              <a:latin typeface="Playfair Display" panose="00000500000000000000" pitchFamily="2" charset="0"/>
            </a:endParaRPr>
          </a:p>
        </p:txBody>
      </p:sp>
    </p:spTree>
    <p:extLst>
      <p:ext uri="{BB962C8B-B14F-4D97-AF65-F5344CB8AC3E}">
        <p14:creationId xmlns:p14="http://schemas.microsoft.com/office/powerpoint/2010/main" val="243330413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FF83FFA-F1A4-A2DE-F92E-72B34A016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285998" y="1266036"/>
            <a:ext cx="7620000" cy="4325928"/>
          </a:xfrm>
          <a:prstGeom prst="rect">
            <a:avLst/>
          </a:prstGeom>
          <a:solidFill>
            <a:schemeClr val="bg1"/>
          </a:solidFill>
        </p:spPr>
      </p:pic>
      <p:pic>
        <p:nvPicPr>
          <p:cNvPr id="7" name="Picture 6">
            <a:extLst>
              <a:ext uri="{FF2B5EF4-FFF2-40B4-BE49-F238E27FC236}">
                <a16:creationId xmlns:a16="http://schemas.microsoft.com/office/drawing/2014/main" id="{E972DAC4-ACEA-08F2-0228-25789EB6D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6334" y="1851402"/>
            <a:ext cx="8939328" cy="5074920"/>
          </a:xfrm>
          <a:prstGeom prst="rect">
            <a:avLst/>
          </a:prstGeom>
        </p:spPr>
      </p:pic>
      <p:sp>
        <p:nvSpPr>
          <p:cNvPr id="3" name="TextBox 2">
            <a:extLst>
              <a:ext uri="{FF2B5EF4-FFF2-40B4-BE49-F238E27FC236}">
                <a16:creationId xmlns:a16="http://schemas.microsoft.com/office/drawing/2014/main" id="{EFC4E157-B91C-F34B-0544-CEEA33126C59}"/>
              </a:ext>
            </a:extLst>
          </p:cNvPr>
          <p:cNvSpPr txBox="1"/>
          <p:nvPr/>
        </p:nvSpPr>
        <p:spPr>
          <a:xfrm>
            <a:off x="4135225" y="419355"/>
            <a:ext cx="4501661" cy="553998"/>
          </a:xfrm>
          <a:prstGeom prst="rect">
            <a:avLst/>
          </a:prstGeom>
          <a:noFill/>
        </p:spPr>
        <p:txBody>
          <a:bodyPr wrap="square" rtlCol="0">
            <a:spAutoFit/>
          </a:bodyPr>
          <a:lstStyle/>
          <a:p>
            <a:r>
              <a:rPr lang="en-US" sz="3000" b="1">
                <a:solidFill>
                  <a:schemeClr val="bg1"/>
                </a:solidFill>
                <a:latin typeface="Playfair Display" panose="00000500000000000000" pitchFamily="2" charset="0"/>
              </a:rPr>
              <a:t>Minh họa OpenGL 2</a:t>
            </a:r>
            <a:endParaRPr lang="en-GB" sz="3000" b="1">
              <a:solidFill>
                <a:schemeClr val="bg1"/>
              </a:solidFill>
              <a:latin typeface="Playfair Display" panose="00000500000000000000" pitchFamily="2" charset="0"/>
            </a:endParaRPr>
          </a:p>
        </p:txBody>
      </p:sp>
      <p:pic>
        <p:nvPicPr>
          <p:cNvPr id="4" name="Picture 2">
            <a:extLst>
              <a:ext uri="{FF2B5EF4-FFF2-40B4-BE49-F238E27FC236}">
                <a16:creationId xmlns:a16="http://schemas.microsoft.com/office/drawing/2014/main" id="{91952B08-7FEF-9EA4-CC60-A69816636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392" y="7368553"/>
            <a:ext cx="8939328" cy="5074920"/>
          </a:xfrm>
          <a:prstGeom prst="rect">
            <a:avLst/>
          </a:prstGeom>
          <a:solidFill>
            <a:schemeClr val="bg1"/>
          </a:solidFill>
        </p:spPr>
      </p:pic>
    </p:spTree>
    <p:extLst>
      <p:ext uri="{BB962C8B-B14F-4D97-AF65-F5344CB8AC3E}">
        <p14:creationId xmlns:p14="http://schemas.microsoft.com/office/powerpoint/2010/main" val="143660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computer screen with a colorful image of a person&#10;&#10;Description automatically generated">
            <a:extLst>
              <a:ext uri="{FF2B5EF4-FFF2-40B4-BE49-F238E27FC236}">
                <a16:creationId xmlns:a16="http://schemas.microsoft.com/office/drawing/2014/main" id="{B3E6DA1D-B7DC-49FA-0F69-2372B4169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571" y="1272528"/>
            <a:ext cx="7181835" cy="4308006"/>
          </a:xfrm>
          <a:prstGeom prst="rect">
            <a:avLst/>
          </a:prstGeom>
        </p:spPr>
      </p:pic>
      <p:pic>
        <p:nvPicPr>
          <p:cNvPr id="6" name="Picture 2">
            <a:extLst>
              <a:ext uri="{FF2B5EF4-FFF2-40B4-BE49-F238E27FC236}">
                <a16:creationId xmlns:a16="http://schemas.microsoft.com/office/drawing/2014/main" id="{130EF368-118B-3809-0D6C-FD75A5B0E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674" y="1783080"/>
            <a:ext cx="8939328" cy="5074920"/>
          </a:xfrm>
          <a:prstGeom prst="rect">
            <a:avLst/>
          </a:prstGeom>
          <a:solidFill>
            <a:schemeClr val="bg1"/>
          </a:solidFill>
        </p:spPr>
      </p:pic>
      <p:pic>
        <p:nvPicPr>
          <p:cNvPr id="8" name="Picture 7">
            <a:extLst>
              <a:ext uri="{FF2B5EF4-FFF2-40B4-BE49-F238E27FC236}">
                <a16:creationId xmlns:a16="http://schemas.microsoft.com/office/drawing/2014/main" id="{4BE187A9-0DB3-EA2B-92DA-C382BF5618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6674" y="7199142"/>
            <a:ext cx="8939329" cy="5074919"/>
          </a:xfrm>
          <a:prstGeom prst="rect">
            <a:avLst/>
          </a:prstGeom>
        </p:spPr>
      </p:pic>
      <p:sp>
        <p:nvSpPr>
          <p:cNvPr id="9" name="TextBox 8">
            <a:extLst>
              <a:ext uri="{FF2B5EF4-FFF2-40B4-BE49-F238E27FC236}">
                <a16:creationId xmlns:a16="http://schemas.microsoft.com/office/drawing/2014/main" id="{F975F248-29BF-0B25-BD8D-134EAF29DEC5}"/>
              </a:ext>
            </a:extLst>
          </p:cNvPr>
          <p:cNvSpPr txBox="1"/>
          <p:nvPr/>
        </p:nvSpPr>
        <p:spPr>
          <a:xfrm>
            <a:off x="3672841" y="377388"/>
            <a:ext cx="5745479" cy="553998"/>
          </a:xfrm>
          <a:prstGeom prst="rect">
            <a:avLst/>
          </a:prstGeom>
          <a:noFill/>
        </p:spPr>
        <p:txBody>
          <a:bodyPr wrap="square" rtlCol="0">
            <a:spAutoFit/>
          </a:bodyPr>
          <a:lstStyle/>
          <a:p>
            <a:r>
              <a:rPr lang="vi-VN" sz="3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Cách OpenGL Hỗ Trợ Đồ Họa</a:t>
            </a:r>
            <a:endParaRPr lang="en-GB" sz="3000" b="1">
              <a:solidFill>
                <a:schemeClr val="bg1"/>
              </a:solidFill>
              <a:latin typeface="Playfair Display" panose="00000500000000000000" pitchFamily="2" charset="0"/>
            </a:endParaRPr>
          </a:p>
        </p:txBody>
      </p:sp>
    </p:spTree>
    <p:extLst>
      <p:ext uri="{BB962C8B-B14F-4D97-AF65-F5344CB8AC3E}">
        <p14:creationId xmlns:p14="http://schemas.microsoft.com/office/powerpoint/2010/main" val="351709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82314EC-16A9-F2C1-A3E6-11F98A727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674" y="1172308"/>
            <a:ext cx="7620000" cy="5376744"/>
          </a:xfrm>
          <a:prstGeom prst="rect">
            <a:avLst/>
          </a:prstGeom>
          <a:solidFill>
            <a:schemeClr val="bg1"/>
          </a:solidFill>
        </p:spPr>
      </p:pic>
      <p:pic>
        <p:nvPicPr>
          <p:cNvPr id="4" name="Picture 3">
            <a:extLst>
              <a:ext uri="{FF2B5EF4-FFF2-40B4-BE49-F238E27FC236}">
                <a16:creationId xmlns:a16="http://schemas.microsoft.com/office/drawing/2014/main" id="{A76B2AE3-1562-15AA-E273-514524C050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6391" y="1783081"/>
            <a:ext cx="8939329" cy="5074919"/>
          </a:xfrm>
          <a:prstGeom prst="rect">
            <a:avLst/>
          </a:prstGeom>
        </p:spPr>
      </p:pic>
      <p:sp>
        <p:nvSpPr>
          <p:cNvPr id="8" name="TextBox 7">
            <a:extLst>
              <a:ext uri="{FF2B5EF4-FFF2-40B4-BE49-F238E27FC236}">
                <a16:creationId xmlns:a16="http://schemas.microsoft.com/office/drawing/2014/main" id="{B9B1E335-8421-AC6E-2175-256D3CBBFA8F}"/>
              </a:ext>
            </a:extLst>
          </p:cNvPr>
          <p:cNvSpPr txBox="1"/>
          <p:nvPr/>
        </p:nvSpPr>
        <p:spPr>
          <a:xfrm>
            <a:off x="3615395" y="312924"/>
            <a:ext cx="6736079" cy="553998"/>
          </a:xfrm>
          <a:prstGeom prst="rect">
            <a:avLst/>
          </a:prstGeom>
          <a:noFill/>
        </p:spPr>
        <p:txBody>
          <a:bodyPr wrap="square" rtlCol="0">
            <a:spAutoFit/>
          </a:bodyPr>
          <a:lstStyle/>
          <a:p>
            <a:r>
              <a:rPr lang="vi-VN" sz="3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Quy trình đường ống đồ họa</a:t>
            </a:r>
            <a:endParaRPr lang="en-GB" sz="3000" b="1">
              <a:solidFill>
                <a:schemeClr val="bg1"/>
              </a:solidFill>
              <a:latin typeface="Playfair Display" panose="00000500000000000000" pitchFamily="2" charset="0"/>
            </a:endParaRPr>
          </a:p>
        </p:txBody>
      </p:sp>
    </p:spTree>
    <p:extLst>
      <p:ext uri="{BB962C8B-B14F-4D97-AF65-F5344CB8AC3E}">
        <p14:creationId xmlns:p14="http://schemas.microsoft.com/office/powerpoint/2010/main" val="2462327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E11DD108-1206-0AC7-A296-69EEF83FA7AE}"/>
              </a:ext>
            </a:extLst>
          </p:cNvPr>
          <p:cNvSpPr/>
          <p:nvPr/>
        </p:nvSpPr>
        <p:spPr>
          <a:xfrm rot="2348944">
            <a:off x="2131203" y="-1256940"/>
            <a:ext cx="2243722" cy="7596592"/>
          </a:xfrm>
          <a:prstGeom prst="roundRect">
            <a:avLst>
              <a:gd name="adj" fmla="val 50000"/>
            </a:avLst>
          </a:prstGeom>
          <a:solidFill>
            <a:srgbClr val="D0EAD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item image #1">
            <a:extLst>
              <a:ext uri="{FF2B5EF4-FFF2-40B4-BE49-F238E27FC236}">
                <a16:creationId xmlns:a16="http://schemas.microsoft.com/office/drawing/2014/main" id="{EE9EE783-D13B-3749-67B7-32DF4AD85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6" y="1411512"/>
            <a:ext cx="10001250" cy="4600575"/>
          </a:xfrm>
          <a:prstGeom prst="rect">
            <a:avLst/>
          </a:prstGeom>
          <a:solidFill>
            <a:schemeClr val="bg1">
              <a:alpha val="0"/>
            </a:schemeClr>
          </a:solidFill>
        </p:spPr>
      </p:pic>
      <p:sp>
        <p:nvSpPr>
          <p:cNvPr id="38" name="TextBox 37">
            <a:extLst>
              <a:ext uri="{FF2B5EF4-FFF2-40B4-BE49-F238E27FC236}">
                <a16:creationId xmlns:a16="http://schemas.microsoft.com/office/drawing/2014/main" id="{B8E05E88-F0C9-BB5A-6E45-1BBAAB7A2EE0}"/>
              </a:ext>
            </a:extLst>
          </p:cNvPr>
          <p:cNvSpPr txBox="1"/>
          <p:nvPr/>
        </p:nvSpPr>
        <p:spPr>
          <a:xfrm>
            <a:off x="168049" y="318938"/>
            <a:ext cx="6644640" cy="707886"/>
          </a:xfrm>
          <a:prstGeom prst="rect">
            <a:avLst/>
          </a:prstGeom>
          <a:noFill/>
        </p:spPr>
        <p:txBody>
          <a:bodyPr wrap="square" rtlCol="0">
            <a:spAutoFit/>
          </a:bodyPr>
          <a:lstStyle/>
          <a:p>
            <a:r>
              <a:rPr lang="en-US" sz="4000" b="1">
                <a:effectLst/>
                <a:latin typeface="Playfair Display" panose="00000500000000000000" pitchFamily="2" charset="0"/>
                <a:ea typeface="SimSun" panose="02010600030101010101" pitchFamily="2" charset="-122"/>
                <a:cs typeface="Times New Roman" panose="02020603050405020304" pitchFamily="18" charset="0"/>
              </a:rPr>
              <a:t>1.3 </a:t>
            </a:r>
            <a:r>
              <a:rPr lang="vi-VN" sz="4000" b="1">
                <a:effectLst/>
                <a:latin typeface="Playfair Display" panose="00000500000000000000" pitchFamily="2" charset="0"/>
                <a:ea typeface="SimSun" panose="02010600030101010101" pitchFamily="2" charset="-122"/>
                <a:cs typeface="Times New Roman" panose="02020603050405020304" pitchFamily="18" charset="0"/>
              </a:rPr>
              <a:t>Giới Thiệu về OGRE</a:t>
            </a:r>
            <a:endParaRPr lang="en-GB" sz="4000" b="1">
              <a:latin typeface="Playfair Display" panose="00000500000000000000" pitchFamily="2" charset="0"/>
            </a:endParaRPr>
          </a:p>
        </p:txBody>
      </p:sp>
      <p:sp>
        <p:nvSpPr>
          <p:cNvPr id="2" name="Rectangle 1">
            <a:extLst>
              <a:ext uri="{FF2B5EF4-FFF2-40B4-BE49-F238E27FC236}">
                <a16:creationId xmlns:a16="http://schemas.microsoft.com/office/drawing/2014/main" id="{BF8E879E-890C-1B05-F997-389B5AC3E993}"/>
              </a:ext>
            </a:extLst>
          </p:cNvPr>
          <p:cNvSpPr/>
          <p:nvPr/>
        </p:nvSpPr>
        <p:spPr>
          <a:xfrm>
            <a:off x="6602017" y="0"/>
            <a:ext cx="5589983" cy="684435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21D6BF59-057F-B887-D3F9-B5C40D5AE9CD}"/>
              </a:ext>
            </a:extLst>
          </p:cNvPr>
          <p:cNvSpPr txBox="1"/>
          <p:nvPr/>
        </p:nvSpPr>
        <p:spPr>
          <a:xfrm>
            <a:off x="6751874" y="1722909"/>
            <a:ext cx="6644640" cy="1569660"/>
          </a:xfrm>
          <a:prstGeom prst="rect">
            <a:avLst/>
          </a:prstGeom>
          <a:noFill/>
        </p:spPr>
        <p:txBody>
          <a:bodyPr wrap="square" rtlCol="0">
            <a:spAutoFit/>
          </a:bodyPr>
          <a:lstStyle/>
          <a:p>
            <a:r>
              <a:rPr lang="vi-VN" sz="2000" b="1">
                <a:effectLst/>
                <a:latin typeface="Playfair Display" panose="00000500000000000000" pitchFamily="2" charset="0"/>
                <a:ea typeface="SimSun" panose="02010600030101010101" pitchFamily="2" charset="-122"/>
                <a:cs typeface="Times New Roman" panose="02020603050405020304" pitchFamily="18" charset="0"/>
              </a:rPr>
              <a:t>Các loại giấy phép: </a:t>
            </a:r>
            <a:endParaRPr lang="en-US" sz="20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vi-VN">
                <a:latin typeface="Playfair Display" panose="00000500000000000000" pitchFamily="2" charset="0"/>
              </a:rPr>
              <a:t>Giấy phép MIT</a:t>
            </a:r>
            <a:endParaRPr lang="en-US">
              <a:latin typeface="Playfair Display" panose="00000500000000000000" pitchFamily="2" charset="0"/>
            </a:endParaRPr>
          </a:p>
          <a:p>
            <a:pPr marL="285750" indent="-285750">
              <a:buFont typeface="Arial" panose="020B0604020202020204" pitchFamily="34" charset="0"/>
              <a:buChar char="•"/>
            </a:pPr>
            <a:endParaRPr lang="en-GB">
              <a:latin typeface="Playfair Display" panose="00000500000000000000" pitchFamily="2" charset="0"/>
            </a:endParaRPr>
          </a:p>
          <a:p>
            <a:endParaRPr lang="en-US" sz="2000">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sz="20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41" name="TextBox 40">
            <a:extLst>
              <a:ext uri="{FF2B5EF4-FFF2-40B4-BE49-F238E27FC236}">
                <a16:creationId xmlns:a16="http://schemas.microsoft.com/office/drawing/2014/main" id="{FF052823-04CB-753F-6AFD-7FE16C4BAD4D}"/>
              </a:ext>
            </a:extLst>
          </p:cNvPr>
          <p:cNvSpPr txBox="1"/>
          <p:nvPr/>
        </p:nvSpPr>
        <p:spPr>
          <a:xfrm>
            <a:off x="6731763" y="2646238"/>
            <a:ext cx="6644640" cy="646331"/>
          </a:xfrm>
          <a:prstGeom prst="rect">
            <a:avLst/>
          </a:prstGeom>
          <a:noFill/>
        </p:spPr>
        <p:txBody>
          <a:bodyPr wrap="square" rtlCol="0">
            <a:spAutoFit/>
          </a:bodyPr>
          <a:lstStyle/>
          <a:p>
            <a:r>
              <a:rPr lang="vi-VN" sz="1800" b="1">
                <a:effectLst/>
                <a:latin typeface="Playfair Display" panose="00000500000000000000" pitchFamily="2" charset="0"/>
                <a:ea typeface="SimSun" panose="02010600030101010101" pitchFamily="2" charset="-122"/>
                <a:cs typeface="Times New Roman" panose="02020603050405020304" pitchFamily="18" charset="0"/>
              </a:rPr>
              <a:t>Phát hành:</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r>
              <a:rPr lang="en-US">
                <a:latin typeface="Playfair Display" panose="00000500000000000000" pitchFamily="2" charset="0"/>
                <a:ea typeface="SimSun" panose="02010600030101010101" pitchFamily="2" charset="-122"/>
                <a:cs typeface="Times New Roman" panose="02020603050405020304" pitchFamily="18" charset="0"/>
              </a:rPr>
              <a:t>T</a:t>
            </a:r>
            <a:r>
              <a:rPr lang="vi-VN" sz="1800">
                <a:effectLst/>
                <a:latin typeface="Playfair Display" panose="00000500000000000000" pitchFamily="2" charset="0"/>
                <a:ea typeface="SimSun" panose="02010600030101010101" pitchFamily="2" charset="-122"/>
                <a:cs typeface="Times New Roman" panose="02020603050405020304" pitchFamily="18" charset="0"/>
              </a:rPr>
              <a:t>háng </a:t>
            </a:r>
            <a:r>
              <a:rPr lang="en-US">
                <a:latin typeface="Playfair Display" panose="00000500000000000000" pitchFamily="2" charset="0"/>
                <a:ea typeface="SimSun" panose="02010600030101010101" pitchFamily="2" charset="-122"/>
                <a:cs typeface="Times New Roman" panose="02020603050405020304" pitchFamily="18" charset="0"/>
              </a:rPr>
              <a:t>2</a:t>
            </a:r>
            <a:r>
              <a:rPr lang="vi-VN" sz="1800">
                <a:effectLst/>
                <a:latin typeface="Playfair Display" panose="00000500000000000000" pitchFamily="2" charset="0"/>
                <a:ea typeface="SimSun" panose="02010600030101010101" pitchFamily="2" charset="-122"/>
                <a:cs typeface="Times New Roman" panose="02020603050405020304" pitchFamily="18" charset="0"/>
              </a:rPr>
              <a:t> năm </a:t>
            </a:r>
            <a:r>
              <a:rPr lang="en-US">
                <a:latin typeface="Playfair Display" panose="00000500000000000000" pitchFamily="2" charset="0"/>
                <a:ea typeface="SimSun" panose="02010600030101010101" pitchFamily="2" charset="-122"/>
                <a:cs typeface="Times New Roman" panose="02020603050405020304" pitchFamily="18" charset="0"/>
              </a:rPr>
              <a:t>2005</a:t>
            </a:r>
            <a:r>
              <a:rPr lang="vi-VN" sz="1800">
                <a:effectLst/>
                <a:latin typeface="Playfair Display" panose="00000500000000000000" pitchFamily="2" charset="0"/>
                <a:ea typeface="SimSun" panose="02010600030101010101" pitchFamily="2" charset="-122"/>
                <a:cs typeface="Times New Roman" panose="02020603050405020304" pitchFamily="18" charset="0"/>
              </a:rPr>
              <a:t> ( </a:t>
            </a:r>
            <a:r>
              <a:rPr lang="en-US">
                <a:latin typeface="Playfair Display" panose="00000500000000000000" pitchFamily="2" charset="0"/>
                <a:ea typeface="SimSun" panose="02010600030101010101" pitchFamily="2" charset="-122"/>
                <a:cs typeface="Times New Roman" panose="02020603050405020304" pitchFamily="18" charset="0"/>
              </a:rPr>
              <a:t>18</a:t>
            </a:r>
            <a:r>
              <a:rPr lang="vi-VN" sz="1800">
                <a:effectLst/>
                <a:latin typeface="Playfair Display" panose="00000500000000000000" pitchFamily="2" charset="0"/>
                <a:ea typeface="SimSun" panose="02010600030101010101" pitchFamily="2" charset="-122"/>
                <a:cs typeface="Times New Roman" panose="02020603050405020304" pitchFamily="18" charset="0"/>
              </a:rPr>
              <a:t> năm trước</a:t>
            </a:r>
            <a:r>
              <a:rPr lang="en-US" sz="1800">
                <a:effectLst/>
                <a:latin typeface="Playfair Display" panose="00000500000000000000" pitchFamily="2" charset="0"/>
                <a:ea typeface="SimSun" panose="02010600030101010101" pitchFamily="2" charset="-122"/>
                <a:cs typeface="Times New Roman" panose="02020603050405020304" pitchFamily="18" charset="0"/>
              </a:rPr>
              <a:t>)</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42" name="TextBox 41">
            <a:extLst>
              <a:ext uri="{FF2B5EF4-FFF2-40B4-BE49-F238E27FC236}">
                <a16:creationId xmlns:a16="http://schemas.microsoft.com/office/drawing/2014/main" id="{3EC839A9-3EC8-6A82-5FA3-637958417DED}"/>
              </a:ext>
            </a:extLst>
          </p:cNvPr>
          <p:cNvSpPr txBox="1"/>
          <p:nvPr/>
        </p:nvSpPr>
        <p:spPr>
          <a:xfrm>
            <a:off x="6731763" y="4454425"/>
            <a:ext cx="6644640" cy="646331"/>
          </a:xfrm>
          <a:prstGeom prst="rect">
            <a:avLst/>
          </a:prstGeom>
          <a:noFill/>
        </p:spPr>
        <p:txBody>
          <a:bodyPr wrap="square" rtlCol="0">
            <a:spAutoFit/>
          </a:bodyPr>
          <a:lstStyle/>
          <a:p>
            <a:r>
              <a:rPr lang="vi-VN" sz="1800" b="1">
                <a:effectLst/>
                <a:latin typeface="Playfair Display" panose="00000500000000000000" pitchFamily="2" charset="0"/>
                <a:ea typeface="SimSun" panose="02010600030101010101" pitchFamily="2" charset="-122"/>
                <a:cs typeface="Times New Roman" panose="02020603050405020304" pitchFamily="18" charset="0"/>
              </a:rPr>
              <a:t>Các nhà phát triển: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r>
              <a:rPr lang="vi-VN" sz="1800">
                <a:effectLst/>
                <a:latin typeface="Playfair Display" panose="00000500000000000000" pitchFamily="2" charset="0"/>
                <a:ea typeface="SimSun" panose="02010600030101010101" pitchFamily="2" charset="-122"/>
                <a:cs typeface="Times New Roman" panose="02020603050405020304" pitchFamily="18" charset="0"/>
              </a:rPr>
              <a:t>Nhóm Khronos</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E5C76DB7-3286-F68B-B5D6-36D7A2ABD77E}"/>
              </a:ext>
            </a:extLst>
          </p:cNvPr>
          <p:cNvSpPr txBox="1"/>
          <p:nvPr/>
        </p:nvSpPr>
        <p:spPr>
          <a:xfrm>
            <a:off x="6751874" y="3563140"/>
            <a:ext cx="6644640" cy="369332"/>
          </a:xfrm>
          <a:prstGeom prst="rect">
            <a:avLst/>
          </a:prstGeom>
          <a:noFill/>
        </p:spPr>
        <p:txBody>
          <a:bodyPr wrap="square" rtlCol="0">
            <a:spAutoFit/>
          </a:bodyPr>
          <a:lstStyle/>
          <a:p>
            <a:r>
              <a:rPr lang="en-US" sz="1800" b="1">
                <a:effectLst/>
                <a:latin typeface="Playfair Display" panose="00000500000000000000" pitchFamily="2" charset="0"/>
                <a:ea typeface="SimSun" panose="02010600030101010101" pitchFamily="2" charset="-122"/>
                <a:cs typeface="Times New Roman" panose="02020603050405020304" pitchFamily="18" charset="0"/>
              </a:rPr>
              <a:t>Ngôn ngữ</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a:t>
            </a:r>
            <a:r>
              <a:rPr lang="en-US" b="1">
                <a:latin typeface="Playfair Display" panose="00000500000000000000" pitchFamily="2" charset="0"/>
                <a:ea typeface="SimSun" panose="02010600030101010101" pitchFamily="2" charset="-122"/>
                <a:cs typeface="Times New Roman" panose="02020603050405020304" pitchFamily="18" charset="0"/>
              </a:rPr>
              <a:t> </a:t>
            </a:r>
            <a:r>
              <a:rPr lang="vi-VN" sz="1800">
                <a:effectLst/>
                <a:latin typeface="Playfair Display" panose="00000500000000000000" pitchFamily="2" charset="0"/>
                <a:ea typeface="SimSun" panose="02010600030101010101" pitchFamily="2" charset="-122"/>
                <a:cs typeface="Times New Roman" panose="02020603050405020304" pitchFamily="18" charset="0"/>
              </a:rPr>
              <a:t>C</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4" name="Rectangle: Rounded Corners 3">
            <a:extLst>
              <a:ext uri="{FF2B5EF4-FFF2-40B4-BE49-F238E27FC236}">
                <a16:creationId xmlns:a16="http://schemas.microsoft.com/office/drawing/2014/main" id="{1CEF5D92-0C25-547E-F518-589A63874ADE}"/>
              </a:ext>
            </a:extLst>
          </p:cNvPr>
          <p:cNvSpPr/>
          <p:nvPr/>
        </p:nvSpPr>
        <p:spPr>
          <a:xfrm rot="2348944">
            <a:off x="10298138" y="-4330691"/>
            <a:ext cx="2243722" cy="7596592"/>
          </a:xfrm>
          <a:prstGeom prst="roundRect">
            <a:avLst>
              <a:gd name="adj" fmla="val 50000"/>
            </a:avLst>
          </a:prstGeom>
          <a:solidFill>
            <a:srgbClr val="ADC2A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7E78AB4B-2878-2111-174B-5E0D742DF377}"/>
              </a:ext>
            </a:extLst>
          </p:cNvPr>
          <p:cNvSpPr/>
          <p:nvPr/>
        </p:nvSpPr>
        <p:spPr>
          <a:xfrm rot="2348944">
            <a:off x="7868178" y="-435895"/>
            <a:ext cx="753734" cy="1837760"/>
          </a:xfrm>
          <a:prstGeom prst="roundRect">
            <a:avLst>
              <a:gd name="adj" fmla="val 50000"/>
            </a:avLst>
          </a:prstGeom>
          <a:solidFill>
            <a:srgbClr val="ADC2A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75D12D9F-79DE-9D4E-523D-777E0B6A74B1}"/>
              </a:ext>
            </a:extLst>
          </p:cNvPr>
          <p:cNvSpPr/>
          <p:nvPr/>
        </p:nvSpPr>
        <p:spPr>
          <a:xfrm rot="2348944">
            <a:off x="10687784" y="1080662"/>
            <a:ext cx="414603" cy="4565220"/>
          </a:xfrm>
          <a:prstGeom prst="roundRect">
            <a:avLst>
              <a:gd name="adj" fmla="val 50000"/>
            </a:avLst>
          </a:prstGeom>
          <a:solidFill>
            <a:srgbClr val="ADC2A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813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FF83FFA-F1A4-A2DE-F92E-72B34A016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474831" y="1165770"/>
            <a:ext cx="7242334" cy="4526459"/>
          </a:xfrm>
          <a:prstGeom prst="rect">
            <a:avLst/>
          </a:prstGeom>
          <a:solidFill>
            <a:schemeClr val="bg1"/>
          </a:solidFill>
        </p:spPr>
      </p:pic>
      <p:pic>
        <p:nvPicPr>
          <p:cNvPr id="7" name="Picture 6">
            <a:extLst>
              <a:ext uri="{FF2B5EF4-FFF2-40B4-BE49-F238E27FC236}">
                <a16:creationId xmlns:a16="http://schemas.microsoft.com/office/drawing/2014/main" id="{E972DAC4-ACEA-08F2-0228-25789EB6D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6598" y="1601602"/>
            <a:ext cx="8938800" cy="5256398"/>
          </a:xfrm>
          <a:prstGeom prst="rect">
            <a:avLst/>
          </a:prstGeom>
        </p:spPr>
      </p:pic>
      <p:pic>
        <p:nvPicPr>
          <p:cNvPr id="9" name="Picture 8">
            <a:extLst>
              <a:ext uri="{FF2B5EF4-FFF2-40B4-BE49-F238E27FC236}">
                <a16:creationId xmlns:a16="http://schemas.microsoft.com/office/drawing/2014/main" id="{CAE7D38D-A6A4-451D-2838-14FFF623F9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26598" y="7293832"/>
            <a:ext cx="8938800" cy="6692870"/>
          </a:xfrm>
          <a:prstGeom prst="rect">
            <a:avLst/>
          </a:prstGeom>
        </p:spPr>
      </p:pic>
      <p:sp>
        <p:nvSpPr>
          <p:cNvPr id="13" name="TextBox 12">
            <a:extLst>
              <a:ext uri="{FF2B5EF4-FFF2-40B4-BE49-F238E27FC236}">
                <a16:creationId xmlns:a16="http://schemas.microsoft.com/office/drawing/2014/main" id="{F4765EFD-6DA4-A479-7707-6586FAE9D549}"/>
              </a:ext>
            </a:extLst>
          </p:cNvPr>
          <p:cNvSpPr txBox="1"/>
          <p:nvPr/>
        </p:nvSpPr>
        <p:spPr>
          <a:xfrm>
            <a:off x="3916681" y="393856"/>
            <a:ext cx="4998719" cy="553998"/>
          </a:xfrm>
          <a:prstGeom prst="rect">
            <a:avLst/>
          </a:prstGeom>
          <a:noFill/>
        </p:spPr>
        <p:txBody>
          <a:bodyPr wrap="square" rtlCol="0">
            <a:spAutoFit/>
          </a:bodyPr>
          <a:lstStyle/>
          <a:p>
            <a:r>
              <a:rPr lang="en-US" sz="3000" b="1">
                <a:solidFill>
                  <a:schemeClr val="bg1"/>
                </a:solidFill>
                <a:latin typeface="Playfair Display" panose="00000500000000000000" pitchFamily="2" charset="0"/>
              </a:rPr>
              <a:t>Giao diện game từ OGRE</a:t>
            </a:r>
            <a:endParaRPr lang="en-GB" sz="3000" b="1">
              <a:solidFill>
                <a:schemeClr val="bg1"/>
              </a:solidFill>
              <a:latin typeface="Playfair Display" panose="00000500000000000000" pitchFamily="2" charset="0"/>
            </a:endParaRPr>
          </a:p>
        </p:txBody>
      </p:sp>
    </p:spTree>
    <p:extLst>
      <p:ext uri="{BB962C8B-B14F-4D97-AF65-F5344CB8AC3E}">
        <p14:creationId xmlns:p14="http://schemas.microsoft.com/office/powerpoint/2010/main" val="146014256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FF83FFA-F1A4-A2DE-F92E-72B34A016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918946" y="1347921"/>
            <a:ext cx="6354104" cy="4525200"/>
          </a:xfrm>
          <a:prstGeom prst="rect">
            <a:avLst/>
          </a:prstGeom>
          <a:solidFill>
            <a:schemeClr val="bg1"/>
          </a:solidFill>
        </p:spPr>
      </p:pic>
      <p:pic>
        <p:nvPicPr>
          <p:cNvPr id="7" name="Picture 6">
            <a:extLst>
              <a:ext uri="{FF2B5EF4-FFF2-40B4-BE49-F238E27FC236}">
                <a16:creationId xmlns:a16="http://schemas.microsoft.com/office/drawing/2014/main" id="{E972DAC4-ACEA-08F2-0228-25789EB6D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8092" y="1602000"/>
            <a:ext cx="9067148" cy="5256000"/>
          </a:xfrm>
          <a:prstGeom prst="rect">
            <a:avLst/>
          </a:prstGeom>
        </p:spPr>
      </p:pic>
      <p:pic>
        <p:nvPicPr>
          <p:cNvPr id="4" name="Picture 2">
            <a:extLst>
              <a:ext uri="{FF2B5EF4-FFF2-40B4-BE49-F238E27FC236}">
                <a16:creationId xmlns:a16="http://schemas.microsoft.com/office/drawing/2014/main" id="{91952B08-7FEF-9EA4-CC60-A69816636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758092" y="7231683"/>
            <a:ext cx="9067148" cy="6855842"/>
          </a:xfrm>
          <a:prstGeom prst="rect">
            <a:avLst/>
          </a:prstGeom>
          <a:solidFill>
            <a:schemeClr val="bg1"/>
          </a:solidFill>
        </p:spPr>
      </p:pic>
      <p:sp>
        <p:nvSpPr>
          <p:cNvPr id="5" name="TextBox 4">
            <a:extLst>
              <a:ext uri="{FF2B5EF4-FFF2-40B4-BE49-F238E27FC236}">
                <a16:creationId xmlns:a16="http://schemas.microsoft.com/office/drawing/2014/main" id="{24D5A560-9A4B-5D27-CD75-1088FFB3002F}"/>
              </a:ext>
            </a:extLst>
          </p:cNvPr>
          <p:cNvSpPr txBox="1"/>
          <p:nvPr/>
        </p:nvSpPr>
        <p:spPr>
          <a:xfrm>
            <a:off x="3916681" y="393856"/>
            <a:ext cx="4998719" cy="553998"/>
          </a:xfrm>
          <a:prstGeom prst="rect">
            <a:avLst/>
          </a:prstGeom>
          <a:noFill/>
        </p:spPr>
        <p:txBody>
          <a:bodyPr wrap="square" rtlCol="0">
            <a:spAutoFit/>
          </a:bodyPr>
          <a:lstStyle/>
          <a:p>
            <a:r>
              <a:rPr lang="en-US" sz="3000" b="1">
                <a:solidFill>
                  <a:schemeClr val="bg1"/>
                </a:solidFill>
                <a:latin typeface="Playfair Display" panose="00000500000000000000" pitchFamily="2" charset="0"/>
              </a:rPr>
              <a:t>Giao diện game từ OGRE</a:t>
            </a:r>
            <a:endParaRPr lang="en-GB" sz="3000" b="1">
              <a:solidFill>
                <a:schemeClr val="bg1"/>
              </a:solidFill>
              <a:latin typeface="Playfair Display" panose="00000500000000000000" pitchFamily="2" charset="0"/>
            </a:endParaRPr>
          </a:p>
        </p:txBody>
      </p:sp>
    </p:spTree>
    <p:extLst>
      <p:ext uri="{BB962C8B-B14F-4D97-AF65-F5344CB8AC3E}">
        <p14:creationId xmlns:p14="http://schemas.microsoft.com/office/powerpoint/2010/main" val="1444664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67F05E6-2A29-9B7E-0359-641AF13A5D41}"/>
              </a:ext>
            </a:extLst>
          </p:cNvPr>
          <p:cNvSpPr/>
          <p:nvPr/>
        </p:nvSpPr>
        <p:spPr>
          <a:xfrm>
            <a:off x="6095999" y="247650"/>
            <a:ext cx="5319713" cy="1371600"/>
          </a:xfrm>
          <a:prstGeom prst="rect">
            <a:avLst/>
          </a:prstGeom>
          <a:solidFill>
            <a:srgbClr val="F6BB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803A175-341F-EF2A-8957-AC4779C6F83A}"/>
              </a:ext>
            </a:extLst>
          </p:cNvPr>
          <p:cNvSpPr/>
          <p:nvPr/>
        </p:nvSpPr>
        <p:spPr>
          <a:xfrm>
            <a:off x="6095999" y="1933576"/>
            <a:ext cx="5319713" cy="1371600"/>
          </a:xfrm>
          <a:prstGeom prst="rect">
            <a:avLst/>
          </a:prstGeom>
          <a:solidFill>
            <a:srgbClr val="EC2C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AC69218-E75C-FFFB-CF4F-255103B9F581}"/>
              </a:ext>
            </a:extLst>
          </p:cNvPr>
          <p:cNvSpPr/>
          <p:nvPr/>
        </p:nvSpPr>
        <p:spPr>
          <a:xfrm>
            <a:off x="6095999" y="3619502"/>
            <a:ext cx="5319713" cy="1371600"/>
          </a:xfrm>
          <a:prstGeom prst="rect">
            <a:avLst/>
          </a:prstGeom>
          <a:solidFill>
            <a:srgbClr val="F641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3B1E54E-F205-018C-4E82-F28CEEC802F2}"/>
              </a:ext>
            </a:extLst>
          </p:cNvPr>
          <p:cNvSpPr/>
          <p:nvPr/>
        </p:nvSpPr>
        <p:spPr>
          <a:xfrm>
            <a:off x="6095999" y="5267326"/>
            <a:ext cx="5319713" cy="1371600"/>
          </a:xfrm>
          <a:prstGeom prst="rect">
            <a:avLst/>
          </a:prstGeom>
          <a:solidFill>
            <a:srgbClr val="77F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ACD0792-5D0C-D007-3DF0-050D739DAAA6}"/>
              </a:ext>
            </a:extLst>
          </p:cNvPr>
          <p:cNvSpPr/>
          <p:nvPr/>
        </p:nvSpPr>
        <p:spPr>
          <a:xfrm>
            <a:off x="4667250" y="247650"/>
            <a:ext cx="1428750" cy="1371600"/>
          </a:xfrm>
          <a:prstGeom prst="rect">
            <a:avLst/>
          </a:prstGeom>
          <a:solidFill>
            <a:srgbClr val="F6BB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b="1">
                <a:latin typeface="Haettenschweiler" panose="020B0706040902060204" pitchFamily="34" charset="0"/>
              </a:rPr>
              <a:t>01</a:t>
            </a:r>
            <a:endParaRPr lang="en-GB" sz="5000" b="1">
              <a:latin typeface="Haettenschweiler" panose="020B0706040902060204" pitchFamily="34" charset="0"/>
            </a:endParaRPr>
          </a:p>
        </p:txBody>
      </p:sp>
      <p:sp>
        <p:nvSpPr>
          <p:cNvPr id="10" name="Rectangle 9">
            <a:extLst>
              <a:ext uri="{FF2B5EF4-FFF2-40B4-BE49-F238E27FC236}">
                <a16:creationId xmlns:a16="http://schemas.microsoft.com/office/drawing/2014/main" id="{253AEA53-1AF1-A276-57F1-D7BC09FA7DA9}"/>
              </a:ext>
            </a:extLst>
          </p:cNvPr>
          <p:cNvSpPr/>
          <p:nvPr/>
        </p:nvSpPr>
        <p:spPr>
          <a:xfrm>
            <a:off x="4667250" y="1933576"/>
            <a:ext cx="1428750" cy="1371600"/>
          </a:xfrm>
          <a:prstGeom prst="rect">
            <a:avLst/>
          </a:prstGeom>
          <a:solidFill>
            <a:srgbClr val="EC2C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b="1">
                <a:latin typeface="Haettenschweiler" panose="020B0706040902060204" pitchFamily="34" charset="0"/>
              </a:rPr>
              <a:t>02</a:t>
            </a:r>
            <a:endParaRPr lang="en-GB" sz="5000" b="1">
              <a:latin typeface="Haettenschweiler" panose="020B0706040902060204" pitchFamily="34" charset="0"/>
            </a:endParaRPr>
          </a:p>
        </p:txBody>
      </p:sp>
      <p:sp>
        <p:nvSpPr>
          <p:cNvPr id="11" name="Rectangle 10">
            <a:extLst>
              <a:ext uri="{FF2B5EF4-FFF2-40B4-BE49-F238E27FC236}">
                <a16:creationId xmlns:a16="http://schemas.microsoft.com/office/drawing/2014/main" id="{DE2B0008-5E8C-93E0-3231-8AC2D308BFD2}"/>
              </a:ext>
            </a:extLst>
          </p:cNvPr>
          <p:cNvSpPr/>
          <p:nvPr/>
        </p:nvSpPr>
        <p:spPr>
          <a:xfrm>
            <a:off x="4667250" y="3619502"/>
            <a:ext cx="1428750" cy="1371600"/>
          </a:xfrm>
          <a:prstGeom prst="rect">
            <a:avLst/>
          </a:prstGeom>
          <a:solidFill>
            <a:srgbClr val="F641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b="1">
                <a:latin typeface="Haettenschweiler" panose="020B0706040902060204" pitchFamily="34" charset="0"/>
              </a:rPr>
              <a:t>03</a:t>
            </a:r>
            <a:endParaRPr lang="en-GB" sz="5000" b="1">
              <a:latin typeface="Haettenschweiler" panose="020B0706040902060204" pitchFamily="34" charset="0"/>
            </a:endParaRPr>
          </a:p>
        </p:txBody>
      </p:sp>
      <p:sp>
        <p:nvSpPr>
          <p:cNvPr id="12" name="Rectangle 11">
            <a:extLst>
              <a:ext uri="{FF2B5EF4-FFF2-40B4-BE49-F238E27FC236}">
                <a16:creationId xmlns:a16="http://schemas.microsoft.com/office/drawing/2014/main" id="{FC82EB28-8FE7-C239-B9E5-43297DCD8933}"/>
              </a:ext>
            </a:extLst>
          </p:cNvPr>
          <p:cNvSpPr/>
          <p:nvPr/>
        </p:nvSpPr>
        <p:spPr>
          <a:xfrm>
            <a:off x="4667250" y="5267326"/>
            <a:ext cx="1428750" cy="1371600"/>
          </a:xfrm>
          <a:prstGeom prst="rect">
            <a:avLst/>
          </a:prstGeom>
          <a:solidFill>
            <a:srgbClr val="77F1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a:latin typeface="Haettenschweiler" panose="020B0706040902060204" pitchFamily="34" charset="0"/>
              </a:rPr>
              <a:t>04</a:t>
            </a:r>
            <a:endParaRPr lang="en-GB" sz="5000">
              <a:latin typeface="Haettenschweiler" panose="020B0706040902060204" pitchFamily="34" charset="0"/>
            </a:endParaRPr>
          </a:p>
        </p:txBody>
      </p:sp>
      <p:sp>
        <p:nvSpPr>
          <p:cNvPr id="19" name="TextBox 18">
            <a:extLst>
              <a:ext uri="{FF2B5EF4-FFF2-40B4-BE49-F238E27FC236}">
                <a16:creationId xmlns:a16="http://schemas.microsoft.com/office/drawing/2014/main" id="{6825B257-8F07-6D70-C28E-BCF3909417F5}"/>
              </a:ext>
            </a:extLst>
          </p:cNvPr>
          <p:cNvSpPr txBox="1"/>
          <p:nvPr/>
        </p:nvSpPr>
        <p:spPr>
          <a:xfrm>
            <a:off x="6396035" y="651687"/>
            <a:ext cx="5019677" cy="630942"/>
          </a:xfrm>
          <a:prstGeom prst="rect">
            <a:avLst/>
          </a:prstGeom>
          <a:noFill/>
          <a:ln>
            <a:noFill/>
          </a:ln>
        </p:spPr>
        <p:txBody>
          <a:bodyPr wrap="square" rtlCol="0">
            <a:spAutoFit/>
          </a:bodyPr>
          <a:lstStyle/>
          <a:p>
            <a:r>
              <a:rPr lang="en-US" sz="3500" b="1">
                <a:latin typeface="Playfair Display" panose="00000500000000000000" pitchFamily="2" charset="0"/>
                <a:ea typeface="Open Sans BOLD" panose="020B0806030504020204" pitchFamily="34" charset="0"/>
                <a:cs typeface="Open Sans BOLD" panose="020B0806030504020204" pitchFamily="34" charset="0"/>
              </a:rPr>
              <a:t>Bùi Phong phú</a:t>
            </a:r>
            <a:endParaRPr lang="en-GB" sz="3500" b="1">
              <a:latin typeface="Playfair Display" panose="00000500000000000000" pitchFamily="2" charset="0"/>
              <a:ea typeface="Open Sans BOLD" panose="020B0806030504020204" pitchFamily="34" charset="0"/>
              <a:cs typeface="Open Sans BOLD" panose="020B0806030504020204" pitchFamily="34" charset="0"/>
            </a:endParaRPr>
          </a:p>
        </p:txBody>
      </p:sp>
      <p:sp>
        <p:nvSpPr>
          <p:cNvPr id="20" name="TextBox 19">
            <a:extLst>
              <a:ext uri="{FF2B5EF4-FFF2-40B4-BE49-F238E27FC236}">
                <a16:creationId xmlns:a16="http://schemas.microsoft.com/office/drawing/2014/main" id="{3134478C-8FA6-70DB-6904-9A795B53F00A}"/>
              </a:ext>
            </a:extLst>
          </p:cNvPr>
          <p:cNvSpPr txBox="1"/>
          <p:nvPr/>
        </p:nvSpPr>
        <p:spPr>
          <a:xfrm>
            <a:off x="6396035" y="2331364"/>
            <a:ext cx="7348540" cy="630942"/>
          </a:xfrm>
          <a:prstGeom prst="rect">
            <a:avLst/>
          </a:prstGeom>
          <a:noFill/>
        </p:spPr>
        <p:txBody>
          <a:bodyPr wrap="square" rtlCol="0">
            <a:spAutoFit/>
          </a:bodyPr>
          <a:lstStyle/>
          <a:p>
            <a:r>
              <a:rPr lang="en-US" sz="3500" b="1">
                <a:latin typeface="Playfair Display" panose="00000500000000000000" pitchFamily="2" charset="0"/>
                <a:ea typeface="Open Sans BOLD" panose="020B0806030504020204" pitchFamily="34" charset="0"/>
                <a:cs typeface="Open Sans BOLD" panose="020B0806030504020204" pitchFamily="34" charset="0"/>
              </a:rPr>
              <a:t>Nguyễn Hòa Ninh Đan</a:t>
            </a:r>
            <a:endParaRPr lang="en-GB" sz="3500" b="1">
              <a:latin typeface="Playfair Display" panose="00000500000000000000" pitchFamily="2" charset="0"/>
              <a:ea typeface="Open Sans BOLD" panose="020B0806030504020204" pitchFamily="34" charset="0"/>
              <a:cs typeface="Open Sans BOLD" panose="020B0806030504020204" pitchFamily="34" charset="0"/>
            </a:endParaRPr>
          </a:p>
        </p:txBody>
      </p:sp>
      <p:sp>
        <p:nvSpPr>
          <p:cNvPr id="21" name="TextBox 20">
            <a:extLst>
              <a:ext uri="{FF2B5EF4-FFF2-40B4-BE49-F238E27FC236}">
                <a16:creationId xmlns:a16="http://schemas.microsoft.com/office/drawing/2014/main" id="{41956CBF-2AD0-EB4A-A1B1-9614800EB3FE}"/>
              </a:ext>
            </a:extLst>
          </p:cNvPr>
          <p:cNvSpPr txBox="1"/>
          <p:nvPr/>
        </p:nvSpPr>
        <p:spPr>
          <a:xfrm>
            <a:off x="6396034" y="3990097"/>
            <a:ext cx="5019677" cy="630942"/>
          </a:xfrm>
          <a:prstGeom prst="rect">
            <a:avLst/>
          </a:prstGeom>
          <a:noFill/>
          <a:ln>
            <a:noFill/>
          </a:ln>
        </p:spPr>
        <p:txBody>
          <a:bodyPr wrap="square" rtlCol="0">
            <a:spAutoFit/>
          </a:bodyPr>
          <a:lstStyle/>
          <a:p>
            <a:r>
              <a:rPr lang="en-US" sz="3500" b="1">
                <a:latin typeface="Playfair Display" panose="00000500000000000000" pitchFamily="2" charset="0"/>
                <a:ea typeface="Open Sans BOLD" panose="020B0806030504020204" pitchFamily="34" charset="0"/>
                <a:cs typeface="Open Sans BOLD" panose="020B0806030504020204" pitchFamily="34" charset="0"/>
              </a:rPr>
              <a:t>Mai Nhật Hào</a:t>
            </a:r>
            <a:endParaRPr lang="en-GB" sz="3500" b="1">
              <a:latin typeface="Playfair Display" panose="00000500000000000000" pitchFamily="2" charset="0"/>
              <a:ea typeface="Open Sans BOLD" panose="020B0806030504020204" pitchFamily="34" charset="0"/>
              <a:cs typeface="Open Sans BOLD" panose="020B0806030504020204" pitchFamily="34" charset="0"/>
            </a:endParaRPr>
          </a:p>
        </p:txBody>
      </p:sp>
      <p:sp>
        <p:nvSpPr>
          <p:cNvPr id="22" name="TextBox 21">
            <a:extLst>
              <a:ext uri="{FF2B5EF4-FFF2-40B4-BE49-F238E27FC236}">
                <a16:creationId xmlns:a16="http://schemas.microsoft.com/office/drawing/2014/main" id="{1E46D144-D2F5-A759-F654-17A992719B42}"/>
              </a:ext>
            </a:extLst>
          </p:cNvPr>
          <p:cNvSpPr txBox="1"/>
          <p:nvPr/>
        </p:nvSpPr>
        <p:spPr>
          <a:xfrm>
            <a:off x="6396034" y="5610359"/>
            <a:ext cx="6105529" cy="630942"/>
          </a:xfrm>
          <a:prstGeom prst="rect">
            <a:avLst/>
          </a:prstGeom>
          <a:noFill/>
        </p:spPr>
        <p:txBody>
          <a:bodyPr wrap="square" rtlCol="0">
            <a:spAutoFit/>
          </a:bodyPr>
          <a:lstStyle/>
          <a:p>
            <a:r>
              <a:rPr lang="en-US" sz="3500" b="1">
                <a:latin typeface="Playfair Display" panose="00000500000000000000" pitchFamily="2" charset="0"/>
                <a:ea typeface="Open Sans BOLD" panose="020B0806030504020204" pitchFamily="34" charset="0"/>
                <a:cs typeface="Open Sans BOLD" panose="020B0806030504020204" pitchFamily="34" charset="0"/>
              </a:rPr>
              <a:t>Ngô Thái Dương</a:t>
            </a:r>
            <a:endParaRPr lang="en-GB" sz="3500" b="1">
              <a:latin typeface="Playfair Display" panose="00000500000000000000" pitchFamily="2" charset="0"/>
              <a:ea typeface="Open Sans BOLD" panose="020B0806030504020204" pitchFamily="34" charset="0"/>
              <a:cs typeface="Open Sans BOLD" panose="020B0806030504020204" pitchFamily="34" charset="0"/>
            </a:endParaRPr>
          </a:p>
        </p:txBody>
      </p:sp>
      <p:sp>
        <p:nvSpPr>
          <p:cNvPr id="23" name="Rectangle 22">
            <a:extLst>
              <a:ext uri="{FF2B5EF4-FFF2-40B4-BE49-F238E27FC236}">
                <a16:creationId xmlns:a16="http://schemas.microsoft.com/office/drawing/2014/main" id="{C4775DC9-CD69-32B1-B1E7-6DAF492E9979}"/>
              </a:ext>
            </a:extLst>
          </p:cNvPr>
          <p:cNvSpPr/>
          <p:nvPr/>
        </p:nvSpPr>
        <p:spPr>
          <a:xfrm>
            <a:off x="0" y="0"/>
            <a:ext cx="46672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E4DED4E-0453-9DB0-BDD4-5F4257B826EF}"/>
              </a:ext>
            </a:extLst>
          </p:cNvPr>
          <p:cNvSpPr txBox="1"/>
          <p:nvPr/>
        </p:nvSpPr>
        <p:spPr>
          <a:xfrm>
            <a:off x="285746" y="2443402"/>
            <a:ext cx="4214811" cy="861774"/>
          </a:xfrm>
          <a:prstGeom prst="rect">
            <a:avLst/>
          </a:prstGeom>
          <a:noFill/>
        </p:spPr>
        <p:txBody>
          <a:bodyPr wrap="square" rtlCol="0">
            <a:spAutoFit/>
          </a:bodyPr>
          <a:lstStyle/>
          <a:p>
            <a:r>
              <a:rPr lang="en-US" sz="5000" b="1">
                <a:latin typeface="Playfair Display" panose="00000500000000000000" pitchFamily="2" charset="0"/>
                <a:ea typeface="Open Sans BOLD" panose="020B0806030504020204" pitchFamily="34" charset="0"/>
                <a:cs typeface="Open Sans BOLD" panose="020B0806030504020204" pitchFamily="34" charset="0"/>
              </a:rPr>
              <a:t>THÀNH VIÊN </a:t>
            </a:r>
            <a:endParaRPr lang="en-GB" sz="5000" b="1">
              <a:latin typeface="Playfair Display" panose="00000500000000000000" pitchFamily="2" charset="0"/>
              <a:ea typeface="Open Sans BOLD" panose="020B0806030504020204" pitchFamily="34" charset="0"/>
              <a:cs typeface="Open Sans BOLD" panose="020B0806030504020204" pitchFamily="34" charset="0"/>
            </a:endParaRPr>
          </a:p>
        </p:txBody>
      </p:sp>
      <p:sp>
        <p:nvSpPr>
          <p:cNvPr id="25" name="TextBox 24">
            <a:extLst>
              <a:ext uri="{FF2B5EF4-FFF2-40B4-BE49-F238E27FC236}">
                <a16:creationId xmlns:a16="http://schemas.microsoft.com/office/drawing/2014/main" id="{D4D0C962-CD75-32C9-6C7E-7181ACB756C1}"/>
              </a:ext>
            </a:extLst>
          </p:cNvPr>
          <p:cNvSpPr txBox="1"/>
          <p:nvPr/>
        </p:nvSpPr>
        <p:spPr>
          <a:xfrm>
            <a:off x="285746" y="3418682"/>
            <a:ext cx="3571875" cy="553998"/>
          </a:xfrm>
          <a:prstGeom prst="rect">
            <a:avLst/>
          </a:prstGeom>
          <a:noFill/>
        </p:spPr>
        <p:txBody>
          <a:bodyPr wrap="square" rtlCol="0">
            <a:spAutoFit/>
          </a:bodyPr>
          <a:lstStyle/>
          <a:p>
            <a:r>
              <a:rPr lang="en-US" sz="3000" b="1">
                <a:latin typeface="Playfair Display" panose="00000500000000000000" pitchFamily="2" charset="0"/>
                <a:ea typeface="Open Sans BOLD" panose="020B0806030504020204" pitchFamily="34" charset="0"/>
                <a:cs typeface="Open Sans BOLD" panose="020B0806030504020204" pitchFamily="34" charset="0"/>
              </a:rPr>
              <a:t>NHÓM 2</a:t>
            </a:r>
            <a:endParaRPr lang="en-GB" sz="3000" b="1">
              <a:latin typeface="Playfair Display" panose="00000500000000000000" pitchFamily="2" charset="0"/>
              <a:ea typeface="Open Sans BOLD" panose="020B0806030504020204" pitchFamily="34" charset="0"/>
              <a:cs typeface="Open Sans BOLD" panose="020B0806030504020204" pitchFamily="34" charset="0"/>
            </a:endParaRPr>
          </a:p>
        </p:txBody>
      </p:sp>
    </p:spTree>
    <p:extLst>
      <p:ext uri="{BB962C8B-B14F-4D97-AF65-F5344CB8AC3E}">
        <p14:creationId xmlns:p14="http://schemas.microsoft.com/office/powerpoint/2010/main" val="4002213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E6DA1D-B7DC-49FA-0F69-2372B41696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09170" y="1272528"/>
            <a:ext cx="7314336" cy="4672800"/>
          </a:xfrm>
          <a:prstGeom prst="rect">
            <a:avLst/>
          </a:prstGeom>
        </p:spPr>
      </p:pic>
      <p:pic>
        <p:nvPicPr>
          <p:cNvPr id="6" name="Picture 2">
            <a:extLst>
              <a:ext uri="{FF2B5EF4-FFF2-40B4-BE49-F238E27FC236}">
                <a16:creationId xmlns:a16="http://schemas.microsoft.com/office/drawing/2014/main" id="{130EF368-118B-3809-0D6C-FD75A5B0E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80803" y="1784809"/>
            <a:ext cx="8755200" cy="5074919"/>
          </a:xfrm>
          <a:prstGeom prst="rect">
            <a:avLst/>
          </a:prstGeom>
          <a:solidFill>
            <a:schemeClr val="bg1"/>
          </a:solidFill>
        </p:spPr>
      </p:pic>
      <p:pic>
        <p:nvPicPr>
          <p:cNvPr id="8" name="Picture 7">
            <a:extLst>
              <a:ext uri="{FF2B5EF4-FFF2-40B4-BE49-F238E27FC236}">
                <a16:creationId xmlns:a16="http://schemas.microsoft.com/office/drawing/2014/main" id="{4BE187A9-0DB3-EA2B-92DA-C382BF5618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80802" y="7199142"/>
            <a:ext cx="8755199" cy="5074919"/>
          </a:xfrm>
          <a:prstGeom prst="rect">
            <a:avLst/>
          </a:prstGeom>
        </p:spPr>
      </p:pic>
      <p:sp>
        <p:nvSpPr>
          <p:cNvPr id="9" name="TextBox 8">
            <a:extLst>
              <a:ext uri="{FF2B5EF4-FFF2-40B4-BE49-F238E27FC236}">
                <a16:creationId xmlns:a16="http://schemas.microsoft.com/office/drawing/2014/main" id="{F975F248-29BF-0B25-BD8D-134EAF29DEC5}"/>
              </a:ext>
            </a:extLst>
          </p:cNvPr>
          <p:cNvSpPr txBox="1"/>
          <p:nvPr/>
        </p:nvSpPr>
        <p:spPr>
          <a:xfrm>
            <a:off x="4632961" y="462390"/>
            <a:ext cx="5745479" cy="553998"/>
          </a:xfrm>
          <a:prstGeom prst="rect">
            <a:avLst/>
          </a:prstGeom>
          <a:noFill/>
        </p:spPr>
        <p:txBody>
          <a:bodyPr wrap="square" rtlCol="0">
            <a:spAutoFit/>
          </a:bodyPr>
          <a:lstStyle/>
          <a:p>
            <a:r>
              <a:rPr lang="en-US" sz="3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Kiến trúc OGNE</a:t>
            </a:r>
            <a:endParaRPr lang="en-GB" sz="3000" b="1">
              <a:solidFill>
                <a:schemeClr val="bg1"/>
              </a:solidFill>
              <a:latin typeface="Playfair Display" panose="00000500000000000000" pitchFamily="2" charset="0"/>
            </a:endParaRPr>
          </a:p>
        </p:txBody>
      </p:sp>
    </p:spTree>
    <p:extLst>
      <p:ext uri="{BB962C8B-B14F-4D97-AF65-F5344CB8AC3E}">
        <p14:creationId xmlns:p14="http://schemas.microsoft.com/office/powerpoint/2010/main" val="3920447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82314EC-16A9-F2C1-A3E6-11F98A727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707516" y="1172308"/>
            <a:ext cx="7244204" cy="4658400"/>
          </a:xfrm>
          <a:prstGeom prst="rect">
            <a:avLst/>
          </a:prstGeom>
          <a:solidFill>
            <a:schemeClr val="bg1"/>
          </a:solidFill>
        </p:spPr>
      </p:pic>
      <p:pic>
        <p:nvPicPr>
          <p:cNvPr id="4" name="Picture 3">
            <a:extLst>
              <a:ext uri="{FF2B5EF4-FFF2-40B4-BE49-F238E27FC236}">
                <a16:creationId xmlns:a16="http://schemas.microsoft.com/office/drawing/2014/main" id="{A76B2AE3-1562-15AA-E273-514524C050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6120" y="1783081"/>
            <a:ext cx="8119870" cy="5074919"/>
          </a:xfrm>
          <a:prstGeom prst="rect">
            <a:avLst/>
          </a:prstGeom>
        </p:spPr>
      </p:pic>
      <p:sp>
        <p:nvSpPr>
          <p:cNvPr id="8" name="TextBox 7">
            <a:extLst>
              <a:ext uri="{FF2B5EF4-FFF2-40B4-BE49-F238E27FC236}">
                <a16:creationId xmlns:a16="http://schemas.microsoft.com/office/drawing/2014/main" id="{B9B1E335-8421-AC6E-2175-256D3CBBFA8F}"/>
              </a:ext>
            </a:extLst>
          </p:cNvPr>
          <p:cNvSpPr txBox="1"/>
          <p:nvPr/>
        </p:nvSpPr>
        <p:spPr>
          <a:xfrm>
            <a:off x="2814265" y="473294"/>
            <a:ext cx="7464085" cy="553998"/>
          </a:xfrm>
          <a:prstGeom prst="rect">
            <a:avLst/>
          </a:prstGeom>
          <a:noFill/>
        </p:spPr>
        <p:txBody>
          <a:bodyPr wrap="square" rtlCol="0">
            <a:spAutoFit/>
          </a:bodyPr>
          <a:lstStyle/>
          <a:p>
            <a:r>
              <a:rPr lang="en-US" sz="3000" b="1">
                <a:solidFill>
                  <a:schemeClr val="bg1"/>
                </a:solidFill>
                <a:latin typeface="Playfair Display" panose="00000500000000000000" pitchFamily="2" charset="0"/>
                <a:ea typeface="SimSun" panose="02010600030101010101" pitchFamily="2" charset="-122"/>
                <a:cs typeface="Times New Roman" panose="02020603050405020304" pitchFamily="18" charset="0"/>
              </a:rPr>
              <a:t>Ưu nhược điểm và tính năng của OGNE</a:t>
            </a:r>
            <a:endParaRPr lang="en-GB" sz="3000" b="1">
              <a:solidFill>
                <a:schemeClr val="bg1"/>
              </a:solidFill>
              <a:latin typeface="Playfair Display" panose="00000500000000000000" pitchFamily="2" charset="0"/>
            </a:endParaRPr>
          </a:p>
        </p:txBody>
      </p:sp>
    </p:spTree>
    <p:extLst>
      <p:ext uri="{BB962C8B-B14F-4D97-AF65-F5344CB8AC3E}">
        <p14:creationId xmlns:p14="http://schemas.microsoft.com/office/powerpoint/2010/main" val="861633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4B4528-4716-01DF-1058-6B26E9A82808}"/>
              </a:ext>
            </a:extLst>
          </p:cNvPr>
          <p:cNvSpPr txBox="1"/>
          <p:nvPr/>
        </p:nvSpPr>
        <p:spPr>
          <a:xfrm>
            <a:off x="-1371600" y="4107090"/>
            <a:ext cx="13304520" cy="2246769"/>
          </a:xfrm>
          <a:prstGeom prst="rect">
            <a:avLst/>
          </a:prstGeom>
          <a:noFill/>
        </p:spPr>
        <p:txBody>
          <a:bodyPr wrap="square" rtlCol="0">
            <a:spAutoFit/>
          </a:bodyPr>
          <a:lstStyle/>
          <a:p>
            <a:pPr algn="r"/>
            <a:r>
              <a:rPr lang="en-US" sz="7000" b="1">
                <a:solidFill>
                  <a:srgbClr val="F0D19B"/>
                </a:solidFill>
                <a:latin typeface="Montserrat" panose="00000500000000000000" pitchFamily="2" charset="0"/>
              </a:rPr>
              <a:t>Công cụ và</a:t>
            </a:r>
          </a:p>
          <a:p>
            <a:pPr algn="r"/>
            <a:r>
              <a:rPr lang="en-US" sz="7000" b="1">
                <a:solidFill>
                  <a:srgbClr val="F0D19B"/>
                </a:solidFill>
                <a:latin typeface="Montserrat" panose="00000500000000000000" pitchFamily="2" charset="0"/>
              </a:rPr>
              <a:t>Ứng dụng trực quan hóa</a:t>
            </a:r>
            <a:endParaRPr lang="en-GB" sz="7000" b="1">
              <a:solidFill>
                <a:srgbClr val="F0D19B"/>
              </a:solidFill>
              <a:latin typeface="Montserrat" panose="00000500000000000000" pitchFamily="2" charset="0"/>
            </a:endParaRPr>
          </a:p>
        </p:txBody>
      </p:sp>
      <p:sp>
        <p:nvSpPr>
          <p:cNvPr id="7" name="TextBox 6">
            <a:extLst>
              <a:ext uri="{FF2B5EF4-FFF2-40B4-BE49-F238E27FC236}">
                <a16:creationId xmlns:a16="http://schemas.microsoft.com/office/drawing/2014/main" id="{BC46BA9A-42D0-2354-4D42-5F4AFD5D62DA}"/>
              </a:ext>
            </a:extLst>
          </p:cNvPr>
          <p:cNvSpPr txBox="1"/>
          <p:nvPr/>
        </p:nvSpPr>
        <p:spPr>
          <a:xfrm>
            <a:off x="6263640" y="-601891"/>
            <a:ext cx="7315200" cy="4708981"/>
          </a:xfrm>
          <a:prstGeom prst="rect">
            <a:avLst/>
          </a:prstGeom>
          <a:noFill/>
        </p:spPr>
        <p:txBody>
          <a:bodyPr wrap="square" rtlCol="0">
            <a:spAutoFit/>
          </a:bodyPr>
          <a:lstStyle/>
          <a:p>
            <a:r>
              <a:rPr lang="en-US" sz="30000" b="1">
                <a:solidFill>
                  <a:srgbClr val="F0D19B"/>
                </a:solidFill>
                <a:latin typeface="Montserrat" panose="00000500000000000000" pitchFamily="2" charset="0"/>
              </a:rPr>
              <a:t>02</a:t>
            </a:r>
            <a:endParaRPr lang="en-GB" sz="30000" b="1">
              <a:solidFill>
                <a:srgbClr val="F0D19B"/>
              </a:solidFill>
              <a:latin typeface="Montserrat" panose="00000500000000000000" pitchFamily="2" charset="0"/>
            </a:endParaRPr>
          </a:p>
        </p:txBody>
      </p:sp>
      <p:sp>
        <p:nvSpPr>
          <p:cNvPr id="9" name="Rectangle: Rounded Corners 8">
            <a:extLst>
              <a:ext uri="{FF2B5EF4-FFF2-40B4-BE49-F238E27FC236}">
                <a16:creationId xmlns:a16="http://schemas.microsoft.com/office/drawing/2014/main" id="{E2E56E4D-D03B-5DDE-E920-6455F1A94EFD}"/>
              </a:ext>
            </a:extLst>
          </p:cNvPr>
          <p:cNvSpPr/>
          <p:nvPr/>
        </p:nvSpPr>
        <p:spPr>
          <a:xfrm>
            <a:off x="4926330" y="-2406174"/>
            <a:ext cx="7175255" cy="2065459"/>
          </a:xfrm>
          <a:prstGeom prst="roundRect">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C8A10B60-2DAE-9101-F19A-CD27B0003332}"/>
              </a:ext>
            </a:extLst>
          </p:cNvPr>
          <p:cNvSpPr/>
          <p:nvPr/>
        </p:nvSpPr>
        <p:spPr>
          <a:xfrm>
            <a:off x="4926330" y="-2406175"/>
            <a:ext cx="7175255" cy="2065459"/>
          </a:xfrm>
          <a:prstGeom prst="roundRect">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F0C5FBA-446F-CE52-FED5-6354156C7D78}"/>
              </a:ext>
            </a:extLst>
          </p:cNvPr>
          <p:cNvSpPr/>
          <p:nvPr/>
        </p:nvSpPr>
        <p:spPr>
          <a:xfrm>
            <a:off x="4926330" y="-240617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74E18706-6389-8B6F-1BF8-4B6BF0D0E0A1}"/>
              </a:ext>
            </a:extLst>
          </p:cNvPr>
          <p:cNvSpPr/>
          <p:nvPr/>
        </p:nvSpPr>
        <p:spPr>
          <a:xfrm>
            <a:off x="5078730" y="-2253774"/>
            <a:ext cx="7175255" cy="2065459"/>
          </a:xfrm>
          <a:prstGeom prst="roundRect">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Hexagon 19">
            <a:extLst>
              <a:ext uri="{FF2B5EF4-FFF2-40B4-BE49-F238E27FC236}">
                <a16:creationId xmlns:a16="http://schemas.microsoft.com/office/drawing/2014/main" id="{CD19C498-930F-E065-31A2-A7CE1C0598A1}"/>
              </a:ext>
            </a:extLst>
          </p:cNvPr>
          <p:cNvSpPr/>
          <p:nvPr/>
        </p:nvSpPr>
        <p:spPr>
          <a:xfrm rot="3189287">
            <a:off x="11717576" y="6932991"/>
            <a:ext cx="2743199" cy="2414588"/>
          </a:xfrm>
          <a:prstGeom prst="hexagon">
            <a:avLst/>
          </a:prstGeom>
          <a:gradFill flip="none" rotWithShape="1">
            <a:gsLst>
              <a:gs pos="0">
                <a:srgbClr val="4BB6F5"/>
              </a:gs>
              <a:gs pos="68000">
                <a:srgbClr val="31675C"/>
              </a:gs>
              <a:gs pos="83000">
                <a:srgbClr val="31675C"/>
              </a:gs>
              <a:gs pos="100000">
                <a:srgbClr val="B4C20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E753AD4B-6D5F-23A5-FF3C-84F40C8E0850}"/>
              </a:ext>
            </a:extLst>
          </p:cNvPr>
          <p:cNvSpPr txBox="1"/>
          <p:nvPr/>
        </p:nvSpPr>
        <p:spPr>
          <a:xfrm>
            <a:off x="12365275" y="7378411"/>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2.1</a:t>
            </a:r>
            <a:endParaRPr lang="en-GB" sz="5000" b="1">
              <a:solidFill>
                <a:schemeClr val="bg1"/>
              </a:solidFill>
              <a:latin typeface="Montserrat" panose="00000500000000000000" pitchFamily="2" charset="0"/>
            </a:endParaRPr>
          </a:p>
        </p:txBody>
      </p:sp>
    </p:spTree>
    <p:extLst>
      <p:ext uri="{BB962C8B-B14F-4D97-AF65-F5344CB8AC3E}">
        <p14:creationId xmlns:p14="http://schemas.microsoft.com/office/powerpoint/2010/main" val="146870636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29A9EE23-782A-AAB6-416E-F861020EBA4F}"/>
              </a:ext>
            </a:extLst>
          </p:cNvPr>
          <p:cNvSpPr/>
          <p:nvPr/>
        </p:nvSpPr>
        <p:spPr>
          <a:xfrm>
            <a:off x="4829175" y="8206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F917F26-3E29-9E0A-7AB1-C2E6E5C96A1A}"/>
              </a:ext>
            </a:extLst>
          </p:cNvPr>
          <p:cNvSpPr txBox="1"/>
          <p:nvPr/>
        </p:nvSpPr>
        <p:spPr>
          <a:xfrm>
            <a:off x="7100888" y="820616"/>
            <a:ext cx="6588368" cy="1169551"/>
          </a:xfrm>
          <a:prstGeom prst="rect">
            <a:avLst/>
          </a:prstGeom>
          <a:noFill/>
        </p:spPr>
        <p:txBody>
          <a:bodyPr wrap="square" rtlCol="0">
            <a:spAutoFit/>
          </a:bodyPr>
          <a:lstStyle/>
          <a:p>
            <a:r>
              <a:rPr lang="en-US" sz="7000" b="1">
                <a:latin typeface="Montserrat" panose="00000500000000000000" pitchFamily="2" charset="0"/>
              </a:rPr>
              <a:t>GNUPLOT</a:t>
            </a:r>
            <a:endParaRPr lang="en-GB" sz="7000" b="1">
              <a:latin typeface="Montserrat" panose="00000500000000000000" pitchFamily="2" charset="0"/>
            </a:endParaRPr>
          </a:p>
        </p:txBody>
      </p:sp>
      <p:sp>
        <p:nvSpPr>
          <p:cNvPr id="73" name="Rectangle: Rounded Corners 72">
            <a:extLst>
              <a:ext uri="{FF2B5EF4-FFF2-40B4-BE49-F238E27FC236}">
                <a16:creationId xmlns:a16="http://schemas.microsoft.com/office/drawing/2014/main" id="{5569255B-2F89-6872-20EA-8801E1D2DA76}"/>
              </a:ext>
            </a:extLst>
          </p:cNvPr>
          <p:cNvSpPr/>
          <p:nvPr/>
        </p:nvSpPr>
        <p:spPr>
          <a:xfrm>
            <a:off x="4829175" y="820615"/>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3B72130-FB88-2A75-8A5D-A424647528BD}"/>
              </a:ext>
            </a:extLst>
          </p:cNvPr>
          <p:cNvSpPr/>
          <p:nvPr/>
        </p:nvSpPr>
        <p:spPr>
          <a:xfrm>
            <a:off x="4829175" y="82061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Rounded Corners 74">
            <a:extLst>
              <a:ext uri="{FF2B5EF4-FFF2-40B4-BE49-F238E27FC236}">
                <a16:creationId xmlns:a16="http://schemas.microsoft.com/office/drawing/2014/main" id="{D521E16C-E4EA-EDAE-0AF9-B17FFEC37C48}"/>
              </a:ext>
            </a:extLst>
          </p:cNvPr>
          <p:cNvSpPr/>
          <p:nvPr/>
        </p:nvSpPr>
        <p:spPr>
          <a:xfrm>
            <a:off x="4981575" y="9730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Hexagon 75">
            <a:extLst>
              <a:ext uri="{FF2B5EF4-FFF2-40B4-BE49-F238E27FC236}">
                <a16:creationId xmlns:a16="http://schemas.microsoft.com/office/drawing/2014/main" id="{9B530BDE-8970-5378-DECE-67DABCAAA2ED}"/>
              </a:ext>
            </a:extLst>
          </p:cNvPr>
          <p:cNvSpPr/>
          <p:nvPr/>
        </p:nvSpPr>
        <p:spPr>
          <a:xfrm rot="3189287">
            <a:off x="9912221" y="5008677"/>
            <a:ext cx="2743199" cy="2414588"/>
          </a:xfrm>
          <a:prstGeom prst="hexagon">
            <a:avLst/>
          </a:prstGeom>
          <a:gradFill flip="none" rotWithShape="1">
            <a:gsLst>
              <a:gs pos="0">
                <a:srgbClr val="4BB6F5"/>
              </a:gs>
              <a:gs pos="68000">
                <a:srgbClr val="31675C"/>
              </a:gs>
              <a:gs pos="83000">
                <a:srgbClr val="31675C"/>
              </a:gs>
              <a:gs pos="100000">
                <a:srgbClr val="B4C20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E5FC48D8-4A55-9573-B79A-4C63B3B6FF53}"/>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2.1</a:t>
            </a:r>
            <a:endParaRPr lang="en-GB" sz="5000" b="1">
              <a:solidFill>
                <a:schemeClr val="bg1"/>
              </a:solidFill>
              <a:latin typeface="Montserrat" panose="00000500000000000000" pitchFamily="2" charset="0"/>
            </a:endParaRPr>
          </a:p>
        </p:txBody>
      </p:sp>
      <p:sp>
        <p:nvSpPr>
          <p:cNvPr id="82" name="TextBox 81">
            <a:extLst>
              <a:ext uri="{FF2B5EF4-FFF2-40B4-BE49-F238E27FC236}">
                <a16:creationId xmlns:a16="http://schemas.microsoft.com/office/drawing/2014/main" id="{82297175-A76F-F7DC-4998-8CB915FB1B2E}"/>
              </a:ext>
            </a:extLst>
          </p:cNvPr>
          <p:cNvSpPr txBox="1"/>
          <p:nvPr/>
        </p:nvSpPr>
        <p:spPr>
          <a:xfrm>
            <a:off x="456248" y="2795795"/>
            <a:ext cx="6644640" cy="1569660"/>
          </a:xfrm>
          <a:prstGeom prst="rect">
            <a:avLst/>
          </a:prstGeom>
          <a:noFill/>
        </p:spPr>
        <p:txBody>
          <a:bodyPr wrap="square" rtlCol="0">
            <a:spAutoFit/>
          </a:bodyPr>
          <a:lstStyle/>
          <a:p>
            <a:r>
              <a:rPr lang="en-US" sz="2000" b="1">
                <a:latin typeface="Playfair Display" panose="00000500000000000000" pitchFamily="2" charset="0"/>
                <a:ea typeface="SimSun" panose="02010600030101010101" pitchFamily="2" charset="-122"/>
                <a:cs typeface="Times New Roman" panose="02020603050405020304" pitchFamily="18" charset="0"/>
              </a:rPr>
              <a:t>Sử dụng g</a:t>
            </a:r>
            <a:r>
              <a:rPr lang="vi-VN" sz="2000" b="1">
                <a:effectLst/>
                <a:latin typeface="Playfair Display" panose="00000500000000000000" pitchFamily="2" charset="0"/>
                <a:ea typeface="SimSun" panose="02010600030101010101" pitchFamily="2" charset="-122"/>
                <a:cs typeface="Times New Roman" panose="02020603050405020304" pitchFamily="18" charset="0"/>
              </a:rPr>
              <a:t>iấy phép: </a:t>
            </a:r>
            <a:endParaRPr lang="en-US" sz="20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vi-VN">
                <a:latin typeface="Playfair Display" panose="00000500000000000000" pitchFamily="2" charset="0"/>
              </a:rPr>
              <a:t>Giấy phép</a:t>
            </a:r>
            <a:r>
              <a:rPr lang="en-US">
                <a:latin typeface="Playfair Display" panose="00000500000000000000" pitchFamily="2" charset="0"/>
              </a:rPr>
              <a:t> </a:t>
            </a:r>
            <a:r>
              <a:rPr lang="en-GB">
                <a:latin typeface="Playfair Display" panose="00000500000000000000" pitchFamily="2" charset="0"/>
              </a:rPr>
              <a:t>Eclipse Public License</a:t>
            </a:r>
            <a:r>
              <a:rPr lang="en-US">
                <a:latin typeface="Playfair Display" panose="00000500000000000000" pitchFamily="2" charset="0"/>
              </a:rPr>
              <a:t> </a:t>
            </a:r>
            <a:r>
              <a:rPr lang="vi-VN">
                <a:latin typeface="Playfair Display" panose="00000500000000000000" pitchFamily="2" charset="0"/>
              </a:rPr>
              <a:t> </a:t>
            </a:r>
            <a:endParaRPr lang="en-US">
              <a:latin typeface="Playfair Display" panose="00000500000000000000" pitchFamily="2" charset="0"/>
            </a:endParaRPr>
          </a:p>
          <a:p>
            <a:pPr marL="285750" indent="-285750">
              <a:buFont typeface="Arial" panose="020B0604020202020204" pitchFamily="34" charset="0"/>
              <a:buChar char="•"/>
            </a:pPr>
            <a:endParaRPr lang="en-GB">
              <a:latin typeface="Playfair Display" panose="00000500000000000000" pitchFamily="2" charset="0"/>
            </a:endParaRPr>
          </a:p>
          <a:p>
            <a:endParaRPr lang="en-US" sz="2000">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sz="20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83" name="TextBox 82">
            <a:extLst>
              <a:ext uri="{FF2B5EF4-FFF2-40B4-BE49-F238E27FC236}">
                <a16:creationId xmlns:a16="http://schemas.microsoft.com/office/drawing/2014/main" id="{1B6F8DF8-323F-4A49-5B21-5F66FE665E7F}"/>
              </a:ext>
            </a:extLst>
          </p:cNvPr>
          <p:cNvSpPr txBox="1"/>
          <p:nvPr/>
        </p:nvSpPr>
        <p:spPr>
          <a:xfrm>
            <a:off x="436137" y="3710046"/>
            <a:ext cx="6644640" cy="646331"/>
          </a:xfrm>
          <a:prstGeom prst="rect">
            <a:avLst/>
          </a:prstGeom>
          <a:noFill/>
        </p:spPr>
        <p:txBody>
          <a:bodyPr wrap="square" rtlCol="0">
            <a:spAutoFit/>
          </a:bodyPr>
          <a:lstStyle/>
          <a:p>
            <a:r>
              <a:rPr lang="vi-VN" sz="1800" b="1">
                <a:effectLst/>
                <a:latin typeface="Playfair Display" panose="00000500000000000000" pitchFamily="2" charset="0"/>
                <a:ea typeface="SimSun" panose="02010600030101010101" pitchFamily="2" charset="-122"/>
                <a:cs typeface="Times New Roman" panose="02020603050405020304" pitchFamily="18" charset="0"/>
              </a:rPr>
              <a:t>Phát hành:</a:t>
            </a:r>
          </a:p>
          <a:p>
            <a:pPr marL="285750" indent="-285750">
              <a:buFont typeface="Arial" panose="020B0604020202020204" pitchFamily="34" charset="0"/>
              <a:buChar char="•"/>
            </a:pPr>
            <a:r>
              <a:rPr lang="en-US">
                <a:latin typeface="Playfair Display" panose="00000500000000000000" pitchFamily="2" charset="0"/>
                <a:ea typeface="SimSun" panose="02010600030101010101" pitchFamily="2" charset="-122"/>
                <a:cs typeface="Times New Roman" panose="02020603050405020304" pitchFamily="18" charset="0"/>
              </a:rPr>
              <a:t>Lần đầu vào</a:t>
            </a:r>
            <a:r>
              <a:rPr lang="vi-VN" sz="1800">
                <a:effectLst/>
                <a:latin typeface="Playfair Display" panose="00000500000000000000" pitchFamily="2" charset="0"/>
                <a:ea typeface="SimSun" panose="02010600030101010101" pitchFamily="2" charset="-122"/>
                <a:cs typeface="Times New Roman" panose="02020603050405020304" pitchFamily="18" charset="0"/>
              </a:rPr>
              <a:t> </a:t>
            </a:r>
            <a:r>
              <a:rPr lang="en-US">
                <a:latin typeface="Playfair Display" panose="00000500000000000000" pitchFamily="2" charset="0"/>
                <a:ea typeface="SimSun" panose="02010600030101010101" pitchFamily="2" charset="-122"/>
                <a:cs typeface="Times New Roman" panose="02020603050405020304" pitchFamily="18" charset="0"/>
              </a:rPr>
              <a:t>1986</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84" name="TextBox 83">
            <a:extLst>
              <a:ext uri="{FF2B5EF4-FFF2-40B4-BE49-F238E27FC236}">
                <a16:creationId xmlns:a16="http://schemas.microsoft.com/office/drawing/2014/main" id="{8BD4745D-EC9E-DEF9-E524-833D6C6677DA}"/>
              </a:ext>
            </a:extLst>
          </p:cNvPr>
          <p:cNvSpPr txBox="1"/>
          <p:nvPr/>
        </p:nvSpPr>
        <p:spPr>
          <a:xfrm>
            <a:off x="436137" y="4717746"/>
            <a:ext cx="6644640" cy="646331"/>
          </a:xfrm>
          <a:prstGeom prst="rect">
            <a:avLst/>
          </a:prstGeom>
          <a:noFill/>
        </p:spPr>
        <p:txBody>
          <a:bodyPr wrap="square" rtlCol="0">
            <a:spAutoFit/>
          </a:bodyPr>
          <a:lstStyle/>
          <a:p>
            <a:r>
              <a:rPr lang="en-US" sz="1800" b="1">
                <a:effectLst/>
                <a:latin typeface="Playfair Display" panose="00000500000000000000" pitchFamily="2" charset="0"/>
                <a:ea typeface="SimSun" panose="02010600030101010101" pitchFamily="2" charset="-122"/>
                <a:cs typeface="Times New Roman" panose="02020603050405020304" pitchFamily="18" charset="0"/>
              </a:rPr>
              <a:t>N</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hà phát triển: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Thomas Williams, Colin Kelley và nhiều người khác</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86" name="TextBox 85">
            <a:extLst>
              <a:ext uri="{FF2B5EF4-FFF2-40B4-BE49-F238E27FC236}">
                <a16:creationId xmlns:a16="http://schemas.microsoft.com/office/drawing/2014/main" id="{57A70B03-6B0C-BB38-8B67-E5E62C4C46F6}"/>
              </a:ext>
            </a:extLst>
          </p:cNvPr>
          <p:cNvSpPr txBox="1"/>
          <p:nvPr/>
        </p:nvSpPr>
        <p:spPr>
          <a:xfrm>
            <a:off x="5838093" y="3909714"/>
            <a:ext cx="6644640" cy="1323439"/>
          </a:xfrm>
          <a:prstGeom prst="rect">
            <a:avLst/>
          </a:prstGeom>
          <a:noFill/>
        </p:spPr>
        <p:txBody>
          <a:bodyPr wrap="square" rtlCol="0">
            <a:spAutoFit/>
          </a:bodyPr>
          <a:lstStyle/>
          <a:p>
            <a:r>
              <a:rPr lang="en-GB" sz="2000" b="1">
                <a:latin typeface="Playfair Display" panose="00000500000000000000" pitchFamily="2" charset="0"/>
              </a:rPr>
              <a:t>Gnuplot là phầm mền tạo ra các biểu đồ </a:t>
            </a:r>
          </a:p>
          <a:p>
            <a:r>
              <a:rPr lang="en-GB" sz="2000" b="1">
                <a:latin typeface="Playfair Display" panose="00000500000000000000" pitchFamily="2" charset="0"/>
              </a:rPr>
              <a:t>hai và ba chiều của dữ liệu và hàm toán học </a:t>
            </a:r>
          </a:p>
          <a:p>
            <a:endParaRPr lang="en-US" sz="2000" b="1">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sz="2000" b="1">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356A9E6D-0964-BC3A-D61D-A730C024ACC9}"/>
              </a:ext>
            </a:extLst>
          </p:cNvPr>
          <p:cNvSpPr txBox="1"/>
          <p:nvPr/>
        </p:nvSpPr>
        <p:spPr>
          <a:xfrm>
            <a:off x="456247" y="1990167"/>
            <a:ext cx="4525327" cy="477054"/>
          </a:xfrm>
          <a:prstGeom prst="rect">
            <a:avLst/>
          </a:prstGeom>
          <a:noFill/>
        </p:spPr>
        <p:txBody>
          <a:bodyPr wrap="square" rtlCol="0">
            <a:spAutoFit/>
          </a:bodyPr>
          <a:lstStyle/>
          <a:p>
            <a:r>
              <a:rPr lang="en-US" sz="2500" b="1">
                <a:solidFill>
                  <a:srgbClr val="A2D7E3"/>
                </a:solidFill>
                <a:latin typeface="Playfair Display" panose="00000500000000000000" pitchFamily="2" charset="0"/>
              </a:rPr>
              <a:t>CÔNG CỤ VẼ ĐỒ HỌA</a:t>
            </a:r>
            <a:endParaRPr lang="en-GB" sz="2500" b="1">
              <a:solidFill>
                <a:srgbClr val="A2D7E3"/>
              </a:solidFill>
              <a:latin typeface="Playfair Display" panose="00000500000000000000" pitchFamily="2" charset="0"/>
            </a:endParaRPr>
          </a:p>
        </p:txBody>
      </p:sp>
      <p:sp>
        <p:nvSpPr>
          <p:cNvPr id="2" name="TextBox 1">
            <a:extLst>
              <a:ext uri="{FF2B5EF4-FFF2-40B4-BE49-F238E27FC236}">
                <a16:creationId xmlns:a16="http://schemas.microsoft.com/office/drawing/2014/main" id="{E9922214-D73E-9362-0D12-074279535F12}"/>
              </a:ext>
            </a:extLst>
          </p:cNvPr>
          <p:cNvSpPr txBox="1"/>
          <p:nvPr/>
        </p:nvSpPr>
        <p:spPr>
          <a:xfrm>
            <a:off x="436137" y="5638671"/>
            <a:ext cx="6644640" cy="646331"/>
          </a:xfrm>
          <a:prstGeom prst="rect">
            <a:avLst/>
          </a:prstGeom>
          <a:noFill/>
        </p:spPr>
        <p:txBody>
          <a:bodyPr wrap="square" rtlCol="0">
            <a:spAutoFit/>
          </a:bodyPr>
          <a:lstStyle/>
          <a:p>
            <a:r>
              <a:rPr lang="en-US" sz="1800" b="1">
                <a:effectLst/>
                <a:latin typeface="Playfair Display" panose="00000500000000000000" pitchFamily="2" charset="0"/>
                <a:ea typeface="SimSun" panose="02010600030101010101" pitchFamily="2" charset="-122"/>
                <a:cs typeface="Times New Roman" panose="02020603050405020304" pitchFamily="18" charset="0"/>
              </a:rPr>
              <a:t>Link download</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https://sourceforge.net/projects/gnuplot/files/gnuplot/</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65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33151 0.0007 L -0.58151 0.0007 " pathEditMode="relative" rAng="0" ptsTypes="AA">
                                      <p:cBhvr>
                                        <p:cTn id="6" dur="2000" fill="hold"/>
                                        <p:tgtEl>
                                          <p:spTgt spid="71"/>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500"/>
                                        <p:tgtEl>
                                          <p:spTgt spid="82"/>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2" grpId="0"/>
      <p:bldP spid="83" grpId="0"/>
      <p:bldP spid="84" grpId="0"/>
      <p:bldP spid="86"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29A9EE23-782A-AAB6-416E-F861020EBA4F}"/>
              </a:ext>
            </a:extLst>
          </p:cNvPr>
          <p:cNvSpPr/>
          <p:nvPr/>
        </p:nvSpPr>
        <p:spPr>
          <a:xfrm>
            <a:off x="4829175" y="8206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F917F26-3E29-9E0A-7AB1-C2E6E5C96A1A}"/>
              </a:ext>
            </a:extLst>
          </p:cNvPr>
          <p:cNvSpPr txBox="1"/>
          <p:nvPr/>
        </p:nvSpPr>
        <p:spPr>
          <a:xfrm>
            <a:off x="7080777" y="757401"/>
            <a:ext cx="6588368" cy="1169551"/>
          </a:xfrm>
          <a:prstGeom prst="rect">
            <a:avLst/>
          </a:prstGeom>
          <a:noFill/>
        </p:spPr>
        <p:txBody>
          <a:bodyPr wrap="square" rtlCol="0">
            <a:spAutoFit/>
          </a:bodyPr>
          <a:lstStyle/>
          <a:p>
            <a:r>
              <a:rPr lang="en-US" sz="7000" b="1">
                <a:latin typeface="Montserrat" panose="00000500000000000000" pitchFamily="2" charset="0"/>
              </a:rPr>
              <a:t>Tính năng</a:t>
            </a:r>
            <a:endParaRPr lang="en-GB" sz="7000" b="1">
              <a:latin typeface="Montserrat" panose="00000500000000000000" pitchFamily="2" charset="0"/>
            </a:endParaRPr>
          </a:p>
        </p:txBody>
      </p:sp>
      <p:sp>
        <p:nvSpPr>
          <p:cNvPr id="73" name="Rectangle: Rounded Corners 72">
            <a:extLst>
              <a:ext uri="{FF2B5EF4-FFF2-40B4-BE49-F238E27FC236}">
                <a16:creationId xmlns:a16="http://schemas.microsoft.com/office/drawing/2014/main" id="{5569255B-2F89-6872-20EA-8801E1D2DA76}"/>
              </a:ext>
            </a:extLst>
          </p:cNvPr>
          <p:cNvSpPr/>
          <p:nvPr/>
        </p:nvSpPr>
        <p:spPr>
          <a:xfrm>
            <a:off x="4829175" y="820615"/>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3B72130-FB88-2A75-8A5D-A424647528BD}"/>
              </a:ext>
            </a:extLst>
          </p:cNvPr>
          <p:cNvSpPr/>
          <p:nvPr/>
        </p:nvSpPr>
        <p:spPr>
          <a:xfrm>
            <a:off x="4829175" y="82061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E5FC48D8-4A55-9573-B79A-4C63B3B6FF53}"/>
              </a:ext>
            </a:extLst>
          </p:cNvPr>
          <p:cNvSpPr txBox="1"/>
          <p:nvPr/>
        </p:nvSpPr>
        <p:spPr>
          <a:xfrm>
            <a:off x="10775705" y="5785084"/>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2.1</a:t>
            </a:r>
            <a:endParaRPr lang="en-GB" sz="5000" b="1">
              <a:solidFill>
                <a:schemeClr val="bg1"/>
              </a:solidFill>
              <a:latin typeface="Montserrat" panose="00000500000000000000" pitchFamily="2" charset="0"/>
            </a:endParaRPr>
          </a:p>
        </p:txBody>
      </p:sp>
      <p:sp>
        <p:nvSpPr>
          <p:cNvPr id="82" name="TextBox 81">
            <a:extLst>
              <a:ext uri="{FF2B5EF4-FFF2-40B4-BE49-F238E27FC236}">
                <a16:creationId xmlns:a16="http://schemas.microsoft.com/office/drawing/2014/main" id="{82297175-A76F-F7DC-4998-8CB915FB1B2E}"/>
              </a:ext>
            </a:extLst>
          </p:cNvPr>
          <p:cNvSpPr txBox="1"/>
          <p:nvPr/>
        </p:nvSpPr>
        <p:spPr>
          <a:xfrm>
            <a:off x="583569" y="2106722"/>
            <a:ext cx="3755497" cy="1969770"/>
          </a:xfrm>
          <a:prstGeom prst="rect">
            <a:avLst/>
          </a:prstGeom>
          <a:noFill/>
        </p:spPr>
        <p:txBody>
          <a:bodyPr wrap="square" rtlCol="0">
            <a:spAutoFit/>
          </a:bodyPr>
          <a:lstStyle/>
          <a:p>
            <a:r>
              <a:rPr lang="en-GB" b="1">
                <a:latin typeface="Playfair Display" panose="00000500000000000000" pitchFamily="2" charset="0"/>
              </a:rPr>
              <a:t>Các định dạng đầu ra: </a:t>
            </a:r>
          </a:p>
          <a:p>
            <a:r>
              <a:rPr lang="en-GB" sz="1600">
                <a:latin typeface="Playfair Display" panose="00000500000000000000" pitchFamily="2" charset="0"/>
              </a:rPr>
              <a:t>GNUplot có thể hiển thị trực tiếp trên cửa sổ X-window, nhưng cũng có thể tạo ra các tệp ảnh cứng ở nhiều định dạng như PNG, JPEG, SVG và EPS1.</a:t>
            </a:r>
          </a:p>
          <a:p>
            <a:endParaRPr lang="en-US" sz="2000">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sz="20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83" name="TextBox 82">
            <a:extLst>
              <a:ext uri="{FF2B5EF4-FFF2-40B4-BE49-F238E27FC236}">
                <a16:creationId xmlns:a16="http://schemas.microsoft.com/office/drawing/2014/main" id="{1B6F8DF8-323F-4A49-5B21-5F66FE665E7F}"/>
              </a:ext>
            </a:extLst>
          </p:cNvPr>
          <p:cNvSpPr txBox="1"/>
          <p:nvPr/>
        </p:nvSpPr>
        <p:spPr>
          <a:xfrm>
            <a:off x="4339066" y="3088050"/>
            <a:ext cx="4134374" cy="1107996"/>
          </a:xfrm>
          <a:prstGeom prst="rect">
            <a:avLst/>
          </a:prstGeom>
          <a:noFill/>
        </p:spPr>
        <p:txBody>
          <a:bodyPr wrap="square" rtlCol="0">
            <a:spAutoFit/>
          </a:bodyPr>
          <a:lstStyle/>
          <a:p>
            <a:r>
              <a:rPr lang="en-GB" b="1">
                <a:latin typeface="Playfair Display" panose="00000500000000000000" pitchFamily="2" charset="0"/>
              </a:rPr>
              <a:t>Các phần mềm toán học:</a:t>
            </a:r>
          </a:p>
          <a:p>
            <a:pPr marL="285750" indent="-285750">
              <a:buFont typeface="Arial" panose="020B0604020202020204" pitchFamily="34" charset="0"/>
              <a:buChar char="•"/>
            </a:pPr>
            <a:r>
              <a:rPr lang="en-GB" sz="1600">
                <a:latin typeface="Playfair Display" panose="00000500000000000000" pitchFamily="2" charset="0"/>
              </a:rPr>
              <a:t>Nhiều phần mềm toán học (như Octave, Maxima và SAGE) sử dụng GNUplot cho nhu cầu vẽ biểu đồ của chúng</a:t>
            </a:r>
            <a:endParaRPr lang="en-GB" sz="16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84" name="TextBox 83">
            <a:extLst>
              <a:ext uri="{FF2B5EF4-FFF2-40B4-BE49-F238E27FC236}">
                <a16:creationId xmlns:a16="http://schemas.microsoft.com/office/drawing/2014/main" id="{8BD4745D-EC9E-DEF9-E524-833D6C6677DA}"/>
              </a:ext>
            </a:extLst>
          </p:cNvPr>
          <p:cNvSpPr txBox="1"/>
          <p:nvPr/>
        </p:nvSpPr>
        <p:spPr>
          <a:xfrm>
            <a:off x="5532176" y="4746382"/>
            <a:ext cx="4134374" cy="1107996"/>
          </a:xfrm>
          <a:prstGeom prst="rect">
            <a:avLst/>
          </a:prstGeom>
          <a:noFill/>
        </p:spPr>
        <p:txBody>
          <a:bodyPr wrap="square" rtlCol="0">
            <a:spAutoFit/>
          </a:bodyPr>
          <a:lstStyle/>
          <a:p>
            <a:r>
              <a:rPr lang="en-GB" b="1">
                <a:latin typeface="Playfair Display" panose="00000500000000000000" pitchFamily="2" charset="0"/>
              </a:rPr>
              <a:t>Hệ thống trợ giúp</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sz="1600">
                <a:latin typeface="Playfair Display" panose="00000500000000000000" pitchFamily="2" charset="0"/>
              </a:rPr>
              <a:t>GNUplot có một hệ thống trợ giúp rộng lớn được tích hợp trong nó, có thể được truy cập bằng cách gõ </a:t>
            </a:r>
            <a:r>
              <a:rPr lang="en-GB" sz="1600" b="1">
                <a:latin typeface="Playfair Display" panose="00000500000000000000" pitchFamily="2" charset="0"/>
              </a:rPr>
              <a:t>gnuplot&gt; help</a:t>
            </a:r>
            <a:endParaRPr lang="en-GB" sz="1600" b="1">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2" name="TextBox 1">
            <a:extLst>
              <a:ext uri="{FF2B5EF4-FFF2-40B4-BE49-F238E27FC236}">
                <a16:creationId xmlns:a16="http://schemas.microsoft.com/office/drawing/2014/main" id="{E26B525D-2140-3646-DB59-F5939BAF0B3C}"/>
              </a:ext>
            </a:extLst>
          </p:cNvPr>
          <p:cNvSpPr txBox="1"/>
          <p:nvPr/>
        </p:nvSpPr>
        <p:spPr>
          <a:xfrm>
            <a:off x="514785" y="4123090"/>
            <a:ext cx="4314390" cy="2339102"/>
          </a:xfrm>
          <a:prstGeom prst="rect">
            <a:avLst/>
          </a:prstGeom>
          <a:noFill/>
        </p:spPr>
        <p:txBody>
          <a:bodyPr wrap="square" rtlCol="0">
            <a:spAutoFit/>
          </a:bodyPr>
          <a:lstStyle/>
          <a:p>
            <a:r>
              <a:rPr lang="en-GB" b="1">
                <a:latin typeface="Playfair Display" panose="00000500000000000000" pitchFamily="2" charset="0"/>
              </a:rPr>
              <a:t>Lệnh plot</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sz="1600">
                <a:latin typeface="Playfair Display" panose="00000500000000000000" pitchFamily="2" charset="0"/>
              </a:rPr>
              <a:t>Được sử dụng để vẽ nội dung của các tệp dữ liệu và hàm toán học.</a:t>
            </a:r>
          </a:p>
          <a:p>
            <a:pPr marL="285750" indent="-285750">
              <a:buFont typeface="Arial" panose="020B0604020202020204" pitchFamily="34" charset="0"/>
              <a:buChar char="•"/>
            </a:pPr>
            <a:r>
              <a:rPr lang="en-GB" sz="1600">
                <a:latin typeface="Playfair Display" panose="00000500000000000000" pitchFamily="2" charset="0"/>
              </a:rPr>
              <a:t> Định dạng đầu ra có thể được thay đổi bằng cách sử dụng lệnh set term.</a:t>
            </a:r>
          </a:p>
          <a:p>
            <a:pPr marL="285750" indent="-285750">
              <a:buFont typeface="Arial" panose="020B0604020202020204" pitchFamily="34" charset="0"/>
              <a:buChar char="•"/>
            </a:pPr>
            <a:r>
              <a:rPr lang="en-GB" sz="1600">
                <a:latin typeface="Playfair Display" panose="00000500000000000000" pitchFamily="2" charset="0"/>
              </a:rPr>
              <a:t> Một trong những đầu cuối như vậy là đầu cuối ASCII</a:t>
            </a:r>
          </a:p>
          <a:p>
            <a:pPr marL="285750" indent="-285750">
              <a:buFont typeface="Arial" panose="020B0604020202020204" pitchFamily="34" charset="0"/>
              <a:buChar char="•"/>
            </a:pPr>
            <a:r>
              <a:rPr lang="en-GB" sz="1600">
                <a:latin typeface="Playfair Display" panose="00000500000000000000" pitchFamily="2" charset="0"/>
              </a:rPr>
              <a:t>GNUplot cũng có thể vẽ các hình ảnh trong xfig</a:t>
            </a:r>
            <a:endParaRPr lang="en-GB" sz="16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4" name="Rectangle: Rounded Corners 3">
            <a:extLst>
              <a:ext uri="{FF2B5EF4-FFF2-40B4-BE49-F238E27FC236}">
                <a16:creationId xmlns:a16="http://schemas.microsoft.com/office/drawing/2014/main" id="{D45E4536-6414-AE65-F09D-AC263585A41D}"/>
              </a:ext>
            </a:extLst>
          </p:cNvPr>
          <p:cNvSpPr/>
          <p:nvPr/>
        </p:nvSpPr>
        <p:spPr>
          <a:xfrm>
            <a:off x="4981575" y="9730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2B1602C-AB09-43A8-71B1-414721AC13F3}"/>
              </a:ext>
            </a:extLst>
          </p:cNvPr>
          <p:cNvSpPr txBox="1"/>
          <p:nvPr/>
        </p:nvSpPr>
        <p:spPr>
          <a:xfrm>
            <a:off x="-4977177" y="1017606"/>
            <a:ext cx="6588368" cy="1169551"/>
          </a:xfrm>
          <a:prstGeom prst="rect">
            <a:avLst/>
          </a:prstGeom>
          <a:noFill/>
        </p:spPr>
        <p:txBody>
          <a:bodyPr wrap="square" rtlCol="0">
            <a:spAutoFit/>
          </a:bodyPr>
          <a:lstStyle/>
          <a:p>
            <a:r>
              <a:rPr lang="en-US" sz="7000" b="1">
                <a:latin typeface="Montserrat" panose="00000500000000000000" pitchFamily="2" charset="0"/>
              </a:rPr>
              <a:t>GNUPLOT</a:t>
            </a:r>
            <a:endParaRPr lang="en-GB" sz="7000" b="1">
              <a:latin typeface="Montserrat" panose="00000500000000000000" pitchFamily="2" charset="0"/>
            </a:endParaRPr>
          </a:p>
        </p:txBody>
      </p:sp>
      <p:sp>
        <p:nvSpPr>
          <p:cNvPr id="14" name="Hexagon 13">
            <a:extLst>
              <a:ext uri="{FF2B5EF4-FFF2-40B4-BE49-F238E27FC236}">
                <a16:creationId xmlns:a16="http://schemas.microsoft.com/office/drawing/2014/main" id="{BB0226F8-A8A4-85CA-C024-2A6EA6B7C921}"/>
              </a:ext>
            </a:extLst>
          </p:cNvPr>
          <p:cNvSpPr/>
          <p:nvPr/>
        </p:nvSpPr>
        <p:spPr>
          <a:xfrm rot="3189287">
            <a:off x="9912221" y="5008677"/>
            <a:ext cx="2743199" cy="2414588"/>
          </a:xfrm>
          <a:prstGeom prst="hexagon">
            <a:avLst/>
          </a:prstGeom>
          <a:gradFill flip="none" rotWithShape="1">
            <a:gsLst>
              <a:gs pos="0">
                <a:srgbClr val="4BB6F5"/>
              </a:gs>
              <a:gs pos="68000">
                <a:srgbClr val="31675C"/>
              </a:gs>
              <a:gs pos="83000">
                <a:srgbClr val="31675C"/>
              </a:gs>
              <a:gs pos="100000">
                <a:srgbClr val="B4C20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5A8E46E-4820-400F-FCA9-B70D6C8E75F5}"/>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2.1</a:t>
            </a:r>
            <a:endParaRPr lang="en-GB" sz="5000" b="1">
              <a:solidFill>
                <a:schemeClr val="bg1"/>
              </a:solidFill>
              <a:latin typeface="Montserrat" panose="00000500000000000000" pitchFamily="2" charset="0"/>
            </a:endParaRPr>
          </a:p>
        </p:txBody>
      </p:sp>
      <p:sp>
        <p:nvSpPr>
          <p:cNvPr id="17" name="TextBox 16">
            <a:extLst>
              <a:ext uri="{FF2B5EF4-FFF2-40B4-BE49-F238E27FC236}">
                <a16:creationId xmlns:a16="http://schemas.microsoft.com/office/drawing/2014/main" id="{BF5B1868-1716-30CC-7AB8-8CA3B16D82D4}"/>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2.2</a:t>
            </a:r>
            <a:endParaRPr lang="en-GB" sz="5000" b="1">
              <a:solidFill>
                <a:schemeClr val="bg1"/>
              </a:solidFill>
              <a:latin typeface="Montserrat" panose="00000500000000000000" pitchFamily="2" charset="0"/>
            </a:endParaRPr>
          </a:p>
        </p:txBody>
      </p:sp>
    </p:spTree>
    <p:extLst>
      <p:ext uri="{BB962C8B-B14F-4D97-AF65-F5344CB8AC3E}">
        <p14:creationId xmlns:p14="http://schemas.microsoft.com/office/powerpoint/2010/main" val="3766950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33151 0.0007 L -0.58151 0.0007 " pathEditMode="relative" rAng="0" ptsTypes="AA">
                                      <p:cBhvr>
                                        <p:cTn id="6" dur="2000" fill="hold"/>
                                        <p:tgtEl>
                                          <p:spTgt spid="71"/>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accel="50000" decel="50000" fill="hold" grpId="0" nodeType="withEffect">
                                  <p:stCondLst>
                                    <p:cond delay="0"/>
                                  </p:stCondLst>
                                  <p:childTnLst>
                                    <p:animMotion origin="layout" path="M -0.33151 0.0007 L -0.58151 0.0007 " pathEditMode="relative" rAng="0" ptsTypes="AA">
                                      <p:cBhvr>
                                        <p:cTn id="24" dur="2000" fill="hold"/>
                                        <p:tgtEl>
                                          <p:spTgt spid="5"/>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2" grpId="0"/>
      <p:bldP spid="83" grpId="0"/>
      <p:bldP spid="84" grpId="0"/>
      <p:bldP spid="2"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C96BA0-2551-5CE2-5AFA-09B35568778B}"/>
              </a:ext>
            </a:extLst>
          </p:cNvPr>
          <p:cNvSpPr txBox="1"/>
          <p:nvPr/>
        </p:nvSpPr>
        <p:spPr>
          <a:xfrm>
            <a:off x="735257" y="361114"/>
            <a:ext cx="11659331" cy="861774"/>
          </a:xfrm>
          <a:prstGeom prst="rect">
            <a:avLst/>
          </a:prstGeom>
          <a:noFill/>
        </p:spPr>
        <p:txBody>
          <a:bodyPr wrap="square" rtlCol="0">
            <a:spAutoFit/>
          </a:bodyPr>
          <a:lstStyle/>
          <a:p>
            <a:r>
              <a:rPr lang="en-US" sz="5000" b="1">
                <a:solidFill>
                  <a:srgbClr val="1296AF"/>
                </a:solidFill>
                <a:latin typeface="Montserrat" panose="00000500000000000000" pitchFamily="2" charset="0"/>
              </a:rPr>
              <a:t>Minh họa Gnuplot</a:t>
            </a:r>
            <a:endParaRPr lang="en-GB" sz="5000" b="1">
              <a:solidFill>
                <a:srgbClr val="1296AF"/>
              </a:solidFill>
              <a:latin typeface="Montserrat" panose="00000500000000000000" pitchFamily="2" charset="0"/>
            </a:endParaRPr>
          </a:p>
        </p:txBody>
      </p:sp>
      <p:sp>
        <p:nvSpPr>
          <p:cNvPr id="5" name="Rectangle 4">
            <a:extLst>
              <a:ext uri="{FF2B5EF4-FFF2-40B4-BE49-F238E27FC236}">
                <a16:creationId xmlns:a16="http://schemas.microsoft.com/office/drawing/2014/main" id="{0B440C3C-9459-2751-6BEA-8E48EC0B03A8}"/>
              </a:ext>
            </a:extLst>
          </p:cNvPr>
          <p:cNvSpPr/>
          <p:nvPr/>
        </p:nvSpPr>
        <p:spPr>
          <a:xfrm>
            <a:off x="1370560" y="1453366"/>
            <a:ext cx="8042031" cy="4689230"/>
          </a:xfrm>
          <a:prstGeom prst="rect">
            <a:avLst/>
          </a:prstGeom>
          <a:solidFill>
            <a:schemeClr val="bg1"/>
          </a:solidFill>
          <a:ln w="254000">
            <a:solidFill>
              <a:srgbClr val="1296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F0"/>
                </a:solidFill>
              </a:ln>
            </a:endParaRPr>
          </a:p>
        </p:txBody>
      </p:sp>
      <p:sp>
        <p:nvSpPr>
          <p:cNvPr id="8" name="Rectangle 7">
            <a:extLst>
              <a:ext uri="{FF2B5EF4-FFF2-40B4-BE49-F238E27FC236}">
                <a16:creationId xmlns:a16="http://schemas.microsoft.com/office/drawing/2014/main" id="{E4F9EC8C-7B98-DBC6-1D93-492A819CE01A}"/>
              </a:ext>
            </a:extLst>
          </p:cNvPr>
          <p:cNvSpPr/>
          <p:nvPr/>
        </p:nvSpPr>
        <p:spPr>
          <a:xfrm>
            <a:off x="1502481" y="1598791"/>
            <a:ext cx="7778187" cy="4398380"/>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A111511-B5DC-00D5-8FBD-802F01BE89F0}"/>
              </a:ext>
            </a:extLst>
          </p:cNvPr>
          <p:cNvSpPr/>
          <p:nvPr/>
        </p:nvSpPr>
        <p:spPr>
          <a:xfrm>
            <a:off x="1502481" y="1598791"/>
            <a:ext cx="7778187" cy="439838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919B2A0-E4D6-F339-06D9-28C247C7BC6F}"/>
              </a:ext>
            </a:extLst>
          </p:cNvPr>
          <p:cNvSpPr/>
          <p:nvPr/>
        </p:nvSpPr>
        <p:spPr>
          <a:xfrm>
            <a:off x="1533717" y="1621941"/>
            <a:ext cx="7778187" cy="4398380"/>
          </a:xfrm>
          <a:prstGeom prst="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exagon 10">
            <a:extLst>
              <a:ext uri="{FF2B5EF4-FFF2-40B4-BE49-F238E27FC236}">
                <a16:creationId xmlns:a16="http://schemas.microsoft.com/office/drawing/2014/main" id="{3AD7AA7C-3716-09E8-4C09-432E1C5A8F6D}"/>
              </a:ext>
            </a:extLst>
          </p:cNvPr>
          <p:cNvSpPr/>
          <p:nvPr/>
        </p:nvSpPr>
        <p:spPr>
          <a:xfrm rot="3189287">
            <a:off x="9912221" y="5008677"/>
            <a:ext cx="2743199" cy="2414588"/>
          </a:xfrm>
          <a:prstGeom prst="hexagon">
            <a:avLst/>
          </a:prstGeom>
          <a:gradFill flip="none" rotWithShape="1">
            <a:gsLst>
              <a:gs pos="0">
                <a:srgbClr val="4BB6F5"/>
              </a:gs>
              <a:gs pos="68000">
                <a:srgbClr val="31675C"/>
              </a:gs>
              <a:gs pos="83000">
                <a:srgbClr val="31675C"/>
              </a:gs>
              <a:gs pos="100000">
                <a:srgbClr val="B4C200"/>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DE6DB83-D80E-FF94-3977-611C74A1E0E5}"/>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2.1</a:t>
            </a:r>
            <a:endParaRPr lang="en-GB" sz="5000" b="1">
              <a:solidFill>
                <a:schemeClr val="bg1"/>
              </a:solidFill>
              <a:latin typeface="Montserrat" panose="00000500000000000000" pitchFamily="2" charset="0"/>
            </a:endParaRPr>
          </a:p>
        </p:txBody>
      </p:sp>
      <p:sp>
        <p:nvSpPr>
          <p:cNvPr id="13" name="TextBox 12">
            <a:extLst>
              <a:ext uri="{FF2B5EF4-FFF2-40B4-BE49-F238E27FC236}">
                <a16:creationId xmlns:a16="http://schemas.microsoft.com/office/drawing/2014/main" id="{A322D1C1-B1E1-6513-ECEE-E0F9B1208C4D}"/>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2.2</a:t>
            </a:r>
            <a:endParaRPr lang="en-GB" sz="5000" b="1">
              <a:solidFill>
                <a:schemeClr val="bg1"/>
              </a:solidFill>
              <a:latin typeface="Montserrat" panose="00000500000000000000" pitchFamily="2" charset="0"/>
            </a:endParaRPr>
          </a:p>
        </p:txBody>
      </p:sp>
      <p:sp>
        <p:nvSpPr>
          <p:cNvPr id="14" name="TextBox 13">
            <a:extLst>
              <a:ext uri="{FF2B5EF4-FFF2-40B4-BE49-F238E27FC236}">
                <a16:creationId xmlns:a16="http://schemas.microsoft.com/office/drawing/2014/main" id="{3885417E-5D05-4489-295E-4D54F38638D4}"/>
              </a:ext>
            </a:extLst>
          </p:cNvPr>
          <p:cNvSpPr txBox="1"/>
          <p:nvPr/>
        </p:nvSpPr>
        <p:spPr>
          <a:xfrm>
            <a:off x="-5054651" y="781713"/>
            <a:ext cx="6588368" cy="1169551"/>
          </a:xfrm>
          <a:prstGeom prst="rect">
            <a:avLst/>
          </a:prstGeom>
          <a:noFill/>
        </p:spPr>
        <p:txBody>
          <a:bodyPr wrap="square" rtlCol="0">
            <a:spAutoFit/>
          </a:bodyPr>
          <a:lstStyle/>
          <a:p>
            <a:r>
              <a:rPr lang="en-US" sz="7000" b="1">
                <a:latin typeface="Montserrat" panose="00000500000000000000" pitchFamily="2" charset="0"/>
              </a:rPr>
              <a:t>Tính năng</a:t>
            </a:r>
            <a:endParaRPr lang="en-GB" sz="7000" b="1">
              <a:latin typeface="Montserrat" panose="00000500000000000000" pitchFamily="2" charset="0"/>
            </a:endParaRPr>
          </a:p>
        </p:txBody>
      </p:sp>
      <p:sp>
        <p:nvSpPr>
          <p:cNvPr id="15" name="Rectangle: Rounded Corners 14">
            <a:extLst>
              <a:ext uri="{FF2B5EF4-FFF2-40B4-BE49-F238E27FC236}">
                <a16:creationId xmlns:a16="http://schemas.microsoft.com/office/drawing/2014/main" id="{CDD44AA6-A6C9-20EF-F5AC-B6B351791E7D}"/>
              </a:ext>
            </a:extLst>
          </p:cNvPr>
          <p:cNvSpPr/>
          <p:nvPr/>
        </p:nvSpPr>
        <p:spPr>
          <a:xfrm>
            <a:off x="12694770" y="514572"/>
            <a:ext cx="7175255" cy="2065459"/>
          </a:xfrm>
          <a:prstGeom prst="roundRect">
            <a:avLst>
              <a:gd name="adj" fmla="val 0"/>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01963F09-71FD-ED91-B64A-E73EE4A48E1A}"/>
              </a:ext>
            </a:extLst>
          </p:cNvPr>
          <p:cNvSpPr/>
          <p:nvPr/>
        </p:nvSpPr>
        <p:spPr>
          <a:xfrm>
            <a:off x="12694770" y="514571"/>
            <a:ext cx="7175255" cy="2065459"/>
          </a:xfrm>
          <a:prstGeom prst="roundRect">
            <a:avLst>
              <a:gd name="adj" fmla="val 0"/>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F03958C-C796-E868-6D86-6AAE7A6A31F3}"/>
              </a:ext>
            </a:extLst>
          </p:cNvPr>
          <p:cNvSpPr/>
          <p:nvPr/>
        </p:nvSpPr>
        <p:spPr>
          <a:xfrm>
            <a:off x="12694770" y="514571"/>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7DB11C65-B974-03B4-23CF-4977C08CC89A}"/>
              </a:ext>
            </a:extLst>
          </p:cNvPr>
          <p:cNvSpPr/>
          <p:nvPr/>
        </p:nvSpPr>
        <p:spPr>
          <a:xfrm>
            <a:off x="12847170" y="666972"/>
            <a:ext cx="7175255" cy="2065459"/>
          </a:xfrm>
          <a:prstGeom prst="roundRect">
            <a:avLst>
              <a:gd name="adj" fmla="val 0"/>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18818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8"/>
                                        </p:tgtEl>
                                        <p:attrNameLst>
                                          <p:attrName>style.visibility</p:attrName>
                                        </p:attrNameLst>
                                      </p:cBhvr>
                                      <p:to>
                                        <p:strVal val="hidden"/>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35" presetClass="path" presetSubtype="0" accel="50000" decel="50000" fill="hold" grpId="0" nodeType="withEffect">
                                  <p:stCondLst>
                                    <p:cond delay="0"/>
                                  </p:stCondLst>
                                  <p:childTnLst>
                                    <p:animMotion origin="layout" path="M -0.33151 0.0007 L -0.58151 0.0007 " pathEditMode="relative" rAng="0" ptsTypes="AA">
                                      <p:cBhvr>
                                        <p:cTn id="27" dur="2000" fill="hold"/>
                                        <p:tgtEl>
                                          <p:spTgt spid="14"/>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P spid="9" grpId="0" animBg="1"/>
      <p:bldP spid="9" grpId="1" animBg="1"/>
      <p:bldP spid="10"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29A9EE23-782A-AAB6-416E-F861020EBA4F}"/>
              </a:ext>
            </a:extLst>
          </p:cNvPr>
          <p:cNvSpPr/>
          <p:nvPr/>
        </p:nvSpPr>
        <p:spPr>
          <a:xfrm>
            <a:off x="4829175" y="8206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F917F26-3E29-9E0A-7AB1-C2E6E5C96A1A}"/>
              </a:ext>
            </a:extLst>
          </p:cNvPr>
          <p:cNvSpPr txBox="1"/>
          <p:nvPr/>
        </p:nvSpPr>
        <p:spPr>
          <a:xfrm>
            <a:off x="7080776" y="757401"/>
            <a:ext cx="7807531" cy="861774"/>
          </a:xfrm>
          <a:prstGeom prst="rect">
            <a:avLst/>
          </a:prstGeom>
          <a:noFill/>
        </p:spPr>
        <p:txBody>
          <a:bodyPr wrap="square" rtlCol="0">
            <a:spAutoFit/>
          </a:bodyPr>
          <a:lstStyle/>
          <a:p>
            <a:r>
              <a:rPr lang="en-US" sz="5000" b="1">
                <a:solidFill>
                  <a:srgbClr val="729F9C"/>
                </a:solidFill>
                <a:latin typeface="Montserrat" panose="00000500000000000000" pitchFamily="2" charset="0"/>
              </a:rPr>
              <a:t>GRACE/XMGR</a:t>
            </a:r>
            <a:endParaRPr lang="en-GB" sz="5000" b="1">
              <a:solidFill>
                <a:srgbClr val="729F9C"/>
              </a:solidFill>
              <a:latin typeface="Montserrat" panose="00000500000000000000" pitchFamily="2" charset="0"/>
            </a:endParaRPr>
          </a:p>
        </p:txBody>
      </p:sp>
      <p:sp>
        <p:nvSpPr>
          <p:cNvPr id="73" name="Rectangle: Rounded Corners 72">
            <a:extLst>
              <a:ext uri="{FF2B5EF4-FFF2-40B4-BE49-F238E27FC236}">
                <a16:creationId xmlns:a16="http://schemas.microsoft.com/office/drawing/2014/main" id="{5569255B-2F89-6872-20EA-8801E1D2DA76}"/>
              </a:ext>
            </a:extLst>
          </p:cNvPr>
          <p:cNvSpPr/>
          <p:nvPr/>
        </p:nvSpPr>
        <p:spPr>
          <a:xfrm>
            <a:off x="4829175" y="820615"/>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3B72130-FB88-2A75-8A5D-A424647528BD}"/>
              </a:ext>
            </a:extLst>
          </p:cNvPr>
          <p:cNvSpPr/>
          <p:nvPr/>
        </p:nvSpPr>
        <p:spPr>
          <a:xfrm>
            <a:off x="4829175" y="82061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Hexagon 75">
            <a:extLst>
              <a:ext uri="{FF2B5EF4-FFF2-40B4-BE49-F238E27FC236}">
                <a16:creationId xmlns:a16="http://schemas.microsoft.com/office/drawing/2014/main" id="{9B530BDE-8970-5378-DECE-67DABCAAA2ED}"/>
              </a:ext>
            </a:extLst>
          </p:cNvPr>
          <p:cNvSpPr/>
          <p:nvPr/>
        </p:nvSpPr>
        <p:spPr>
          <a:xfrm rot="3189287">
            <a:off x="9912221" y="5008677"/>
            <a:ext cx="2743199" cy="2414588"/>
          </a:xfrm>
          <a:prstGeom prst="hexagon">
            <a:avLst/>
          </a:prstGeom>
          <a:gradFill>
            <a:gsLst>
              <a:gs pos="0">
                <a:srgbClr val="8ADB59"/>
              </a:gs>
              <a:gs pos="68000">
                <a:srgbClr val="81BE9F"/>
              </a:gs>
              <a:gs pos="86000">
                <a:srgbClr val="FF4006"/>
              </a:gs>
              <a:gs pos="100000">
                <a:srgbClr val="F9896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D45E4536-6414-AE65-F09D-AC263585A41D}"/>
              </a:ext>
            </a:extLst>
          </p:cNvPr>
          <p:cNvSpPr/>
          <p:nvPr/>
        </p:nvSpPr>
        <p:spPr>
          <a:xfrm>
            <a:off x="4981575" y="973016"/>
            <a:ext cx="7175255" cy="2065459"/>
          </a:xfrm>
          <a:prstGeom prst="roundRect">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7F1137A-C4D0-5915-5454-443F5E081426}"/>
              </a:ext>
            </a:extLst>
          </p:cNvPr>
          <p:cNvSpPr txBox="1"/>
          <p:nvPr/>
        </p:nvSpPr>
        <p:spPr>
          <a:xfrm>
            <a:off x="436136" y="2395333"/>
            <a:ext cx="6644640" cy="1292662"/>
          </a:xfrm>
          <a:prstGeom prst="rect">
            <a:avLst/>
          </a:prstGeom>
          <a:noFill/>
        </p:spPr>
        <p:txBody>
          <a:bodyPr wrap="square" rtlCol="0">
            <a:spAutoFit/>
          </a:bodyPr>
          <a:lstStyle/>
          <a:p>
            <a:r>
              <a:rPr lang="en-US" sz="2000" b="1">
                <a:latin typeface="Playfair Display" panose="00000500000000000000" pitchFamily="2" charset="0"/>
                <a:ea typeface="SimSun" panose="02010600030101010101" pitchFamily="2" charset="-122"/>
                <a:cs typeface="Times New Roman" panose="02020603050405020304" pitchFamily="18" charset="0"/>
              </a:rPr>
              <a:t>Sử dụng g</a:t>
            </a:r>
            <a:r>
              <a:rPr lang="vi-VN" sz="2000" b="1">
                <a:effectLst/>
                <a:latin typeface="Playfair Display" panose="00000500000000000000" pitchFamily="2" charset="0"/>
                <a:ea typeface="SimSun" panose="02010600030101010101" pitchFamily="2" charset="-122"/>
                <a:cs typeface="Times New Roman" panose="02020603050405020304" pitchFamily="18" charset="0"/>
              </a:rPr>
              <a:t>iấy phép: </a:t>
            </a:r>
            <a:endParaRPr lang="en-US" sz="20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GNU General Public License (GPL)</a:t>
            </a:r>
          </a:p>
          <a:p>
            <a:endParaRPr lang="en-US" sz="2000">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sz="20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A9DDB34B-AAFD-FBC7-E16A-9F20A156D10C}"/>
              </a:ext>
            </a:extLst>
          </p:cNvPr>
          <p:cNvSpPr txBox="1"/>
          <p:nvPr/>
        </p:nvSpPr>
        <p:spPr>
          <a:xfrm>
            <a:off x="416025" y="3309584"/>
            <a:ext cx="6644640" cy="646331"/>
          </a:xfrm>
          <a:prstGeom prst="rect">
            <a:avLst/>
          </a:prstGeom>
          <a:noFill/>
        </p:spPr>
        <p:txBody>
          <a:bodyPr wrap="square" rtlCol="0">
            <a:spAutoFit/>
          </a:bodyPr>
          <a:lstStyle/>
          <a:p>
            <a:r>
              <a:rPr lang="vi-VN" sz="1800" b="1">
                <a:effectLst/>
                <a:latin typeface="Playfair Display" panose="00000500000000000000" pitchFamily="2" charset="0"/>
                <a:ea typeface="SimSun" panose="02010600030101010101" pitchFamily="2" charset="-122"/>
                <a:cs typeface="Times New Roman" panose="02020603050405020304" pitchFamily="18" charset="0"/>
              </a:rPr>
              <a:t>Phát hành:</a:t>
            </a:r>
          </a:p>
          <a:p>
            <a:pPr marL="285750" indent="-285750">
              <a:buFont typeface="Arial" panose="020B0604020202020204" pitchFamily="34" charset="0"/>
              <a:buChar char="•"/>
            </a:pPr>
            <a:r>
              <a:rPr lang="en-US">
                <a:latin typeface="Playfair Display" panose="00000500000000000000" pitchFamily="2" charset="0"/>
                <a:ea typeface="SimSun" panose="02010600030101010101" pitchFamily="2" charset="-122"/>
                <a:cs typeface="Times New Roman" panose="02020603050405020304" pitchFamily="18" charset="0"/>
              </a:rPr>
              <a:t>Lần đầu vào</a:t>
            </a:r>
            <a:r>
              <a:rPr lang="vi-VN" sz="1800">
                <a:effectLst/>
                <a:latin typeface="Playfair Display" panose="00000500000000000000" pitchFamily="2" charset="0"/>
                <a:ea typeface="SimSun" panose="02010600030101010101" pitchFamily="2" charset="-122"/>
                <a:cs typeface="Times New Roman" panose="02020603050405020304" pitchFamily="18" charset="0"/>
              </a:rPr>
              <a:t> </a:t>
            </a:r>
            <a:r>
              <a:rPr lang="en-US">
                <a:latin typeface="Playfair Display" panose="00000500000000000000" pitchFamily="2" charset="0"/>
                <a:ea typeface="SimSun" panose="02010600030101010101" pitchFamily="2" charset="-122"/>
                <a:cs typeface="Times New Roman" panose="02020603050405020304" pitchFamily="18" charset="0"/>
              </a:rPr>
              <a:t>1991</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ED9E601E-1DAF-8BA5-79AD-F071BD339204}"/>
              </a:ext>
            </a:extLst>
          </p:cNvPr>
          <p:cNvSpPr txBox="1"/>
          <p:nvPr/>
        </p:nvSpPr>
        <p:spPr>
          <a:xfrm>
            <a:off x="416025" y="4317284"/>
            <a:ext cx="6644640" cy="923330"/>
          </a:xfrm>
          <a:prstGeom prst="rect">
            <a:avLst/>
          </a:prstGeom>
          <a:noFill/>
        </p:spPr>
        <p:txBody>
          <a:bodyPr wrap="square" rtlCol="0">
            <a:spAutoFit/>
          </a:bodyPr>
          <a:lstStyle/>
          <a:p>
            <a:r>
              <a:rPr lang="en-US" sz="1800" b="1">
                <a:effectLst/>
                <a:latin typeface="Playfair Display" panose="00000500000000000000" pitchFamily="2" charset="0"/>
                <a:ea typeface="SimSun" panose="02010600030101010101" pitchFamily="2" charset="-122"/>
                <a:cs typeface="Times New Roman" panose="02020603050405020304" pitchFamily="18" charset="0"/>
              </a:rPr>
              <a:t>N</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hà phát triển: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bao gồm Paul Turner ở Portland, Oregon3, người tiếp tục phát triển cho đến phiên bản 4.00</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09027945-EBC3-DE53-4593-94E8895D9565}"/>
              </a:ext>
            </a:extLst>
          </p:cNvPr>
          <p:cNvSpPr txBox="1"/>
          <p:nvPr/>
        </p:nvSpPr>
        <p:spPr>
          <a:xfrm>
            <a:off x="5246882" y="3450544"/>
            <a:ext cx="6644640" cy="1015663"/>
          </a:xfrm>
          <a:prstGeom prst="rect">
            <a:avLst/>
          </a:prstGeom>
          <a:noFill/>
        </p:spPr>
        <p:txBody>
          <a:bodyPr wrap="square" rtlCol="0">
            <a:spAutoFit/>
          </a:bodyPr>
          <a:lstStyle/>
          <a:p>
            <a:r>
              <a:rPr lang="en-GB" sz="2000" b="1">
                <a:latin typeface="Playfair Display" panose="00000500000000000000" pitchFamily="2" charset="0"/>
              </a:rPr>
              <a:t>Grace là một công cụ vẽ biểu đồ 2D WYSIWYG cho hệ thống X-Window và được triển khai bằng Motif</a:t>
            </a:r>
            <a:endParaRPr lang="en-US" sz="2000" b="1">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sz="2000" b="1">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19" name="TextBox 18">
            <a:extLst>
              <a:ext uri="{FF2B5EF4-FFF2-40B4-BE49-F238E27FC236}">
                <a16:creationId xmlns:a16="http://schemas.microsoft.com/office/drawing/2014/main" id="{B3426500-6B4E-0035-4BD5-4BE16CE7326B}"/>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2.2</a:t>
            </a:r>
            <a:endParaRPr lang="en-GB" sz="5000" b="1">
              <a:solidFill>
                <a:schemeClr val="bg1"/>
              </a:solidFill>
              <a:latin typeface="Montserrat" panose="00000500000000000000" pitchFamily="2" charset="0"/>
            </a:endParaRPr>
          </a:p>
        </p:txBody>
      </p:sp>
      <p:sp>
        <p:nvSpPr>
          <p:cNvPr id="22" name="TextBox 21">
            <a:extLst>
              <a:ext uri="{FF2B5EF4-FFF2-40B4-BE49-F238E27FC236}">
                <a16:creationId xmlns:a16="http://schemas.microsoft.com/office/drawing/2014/main" id="{E6388A61-02F0-CEA4-6EAB-4712DAB93A22}"/>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2.1</a:t>
            </a:r>
            <a:endParaRPr lang="en-GB" sz="5000" b="1">
              <a:solidFill>
                <a:schemeClr val="bg1"/>
              </a:solidFill>
              <a:latin typeface="Montserrat" panose="00000500000000000000" pitchFamily="2" charset="0"/>
            </a:endParaRPr>
          </a:p>
        </p:txBody>
      </p:sp>
      <p:sp>
        <p:nvSpPr>
          <p:cNvPr id="23" name="TextBox 22">
            <a:extLst>
              <a:ext uri="{FF2B5EF4-FFF2-40B4-BE49-F238E27FC236}">
                <a16:creationId xmlns:a16="http://schemas.microsoft.com/office/drawing/2014/main" id="{EC889AE6-9957-87BB-F748-E234060E7503}"/>
              </a:ext>
            </a:extLst>
          </p:cNvPr>
          <p:cNvSpPr txBox="1"/>
          <p:nvPr/>
        </p:nvSpPr>
        <p:spPr>
          <a:xfrm>
            <a:off x="436136" y="1652125"/>
            <a:ext cx="4525327" cy="477054"/>
          </a:xfrm>
          <a:prstGeom prst="rect">
            <a:avLst/>
          </a:prstGeom>
          <a:noFill/>
        </p:spPr>
        <p:txBody>
          <a:bodyPr wrap="square" rtlCol="0">
            <a:spAutoFit/>
          </a:bodyPr>
          <a:lstStyle/>
          <a:p>
            <a:r>
              <a:rPr lang="en-US" sz="2500" b="1">
                <a:solidFill>
                  <a:srgbClr val="A2D7E3"/>
                </a:solidFill>
                <a:latin typeface="Playfair Display" panose="00000500000000000000" pitchFamily="2" charset="0"/>
              </a:rPr>
              <a:t>CÔNG CỤ VẼ ĐỒ HỌA</a:t>
            </a:r>
            <a:endParaRPr lang="en-GB" sz="2500" b="1">
              <a:solidFill>
                <a:srgbClr val="A2D7E3"/>
              </a:solidFill>
              <a:latin typeface="Playfair Display" panose="00000500000000000000" pitchFamily="2" charset="0"/>
            </a:endParaRPr>
          </a:p>
        </p:txBody>
      </p:sp>
      <p:sp>
        <p:nvSpPr>
          <p:cNvPr id="2" name="TextBox 1">
            <a:extLst>
              <a:ext uri="{FF2B5EF4-FFF2-40B4-BE49-F238E27FC236}">
                <a16:creationId xmlns:a16="http://schemas.microsoft.com/office/drawing/2014/main" id="{674041EF-EC99-8067-F84A-F25E2EA2297A}"/>
              </a:ext>
            </a:extLst>
          </p:cNvPr>
          <p:cNvSpPr txBox="1"/>
          <p:nvPr/>
        </p:nvSpPr>
        <p:spPr>
          <a:xfrm>
            <a:off x="416025" y="5410573"/>
            <a:ext cx="6644640" cy="646331"/>
          </a:xfrm>
          <a:prstGeom prst="rect">
            <a:avLst/>
          </a:prstGeom>
          <a:noFill/>
        </p:spPr>
        <p:txBody>
          <a:bodyPr wrap="square" rtlCol="0">
            <a:spAutoFit/>
          </a:bodyPr>
          <a:lstStyle/>
          <a:p>
            <a:r>
              <a:rPr lang="en-US" sz="1800" b="1">
                <a:effectLst/>
                <a:latin typeface="Playfair Display" panose="00000500000000000000" pitchFamily="2" charset="0"/>
                <a:ea typeface="SimSun" panose="02010600030101010101" pitchFamily="2" charset="-122"/>
                <a:cs typeface="Times New Roman" panose="02020603050405020304" pitchFamily="18" charset="0"/>
              </a:rPr>
              <a:t>Link download</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https://plasma-gate.weizmann.ac.il/Grace/</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66372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33151 0.0007 L -0.58151 0.0007 " pathEditMode="relative" rAng="0" ptsTypes="AA">
                                      <p:cBhvr>
                                        <p:cTn id="6" dur="2000" fill="hold"/>
                                        <p:tgtEl>
                                          <p:spTgt spid="71"/>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 grpId="0"/>
      <p:bldP spid="6" grpId="0"/>
      <p:bldP spid="7" grpId="0"/>
      <p:bldP spid="8"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29A9EE23-782A-AAB6-416E-F861020EBA4F}"/>
              </a:ext>
            </a:extLst>
          </p:cNvPr>
          <p:cNvSpPr/>
          <p:nvPr/>
        </p:nvSpPr>
        <p:spPr>
          <a:xfrm>
            <a:off x="4829175" y="8206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F917F26-3E29-9E0A-7AB1-C2E6E5C96A1A}"/>
              </a:ext>
            </a:extLst>
          </p:cNvPr>
          <p:cNvSpPr txBox="1"/>
          <p:nvPr/>
        </p:nvSpPr>
        <p:spPr>
          <a:xfrm>
            <a:off x="7080776" y="757401"/>
            <a:ext cx="7807531" cy="861774"/>
          </a:xfrm>
          <a:prstGeom prst="rect">
            <a:avLst/>
          </a:prstGeom>
          <a:noFill/>
        </p:spPr>
        <p:txBody>
          <a:bodyPr wrap="square" rtlCol="0">
            <a:spAutoFit/>
          </a:bodyPr>
          <a:lstStyle/>
          <a:p>
            <a:r>
              <a:rPr lang="en-US" sz="5000" b="1">
                <a:solidFill>
                  <a:srgbClr val="729F9C"/>
                </a:solidFill>
                <a:latin typeface="Montserrat" panose="00000500000000000000" pitchFamily="2" charset="0"/>
              </a:rPr>
              <a:t>Tính năng</a:t>
            </a:r>
            <a:endParaRPr lang="en-GB" sz="5000" b="1">
              <a:solidFill>
                <a:srgbClr val="729F9C"/>
              </a:solidFill>
              <a:latin typeface="Montserrat" panose="00000500000000000000" pitchFamily="2" charset="0"/>
            </a:endParaRPr>
          </a:p>
        </p:txBody>
      </p:sp>
      <p:sp>
        <p:nvSpPr>
          <p:cNvPr id="73" name="Rectangle: Rounded Corners 72">
            <a:extLst>
              <a:ext uri="{FF2B5EF4-FFF2-40B4-BE49-F238E27FC236}">
                <a16:creationId xmlns:a16="http://schemas.microsoft.com/office/drawing/2014/main" id="{5569255B-2F89-6872-20EA-8801E1D2DA76}"/>
              </a:ext>
            </a:extLst>
          </p:cNvPr>
          <p:cNvSpPr/>
          <p:nvPr/>
        </p:nvSpPr>
        <p:spPr>
          <a:xfrm>
            <a:off x="4829175" y="820615"/>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3B72130-FB88-2A75-8A5D-A424647528BD}"/>
              </a:ext>
            </a:extLst>
          </p:cNvPr>
          <p:cNvSpPr/>
          <p:nvPr/>
        </p:nvSpPr>
        <p:spPr>
          <a:xfrm>
            <a:off x="4829175" y="82061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a:extLst>
              <a:ext uri="{FF2B5EF4-FFF2-40B4-BE49-F238E27FC236}">
                <a16:creationId xmlns:a16="http://schemas.microsoft.com/office/drawing/2014/main" id="{82297175-A76F-F7DC-4998-8CB915FB1B2E}"/>
              </a:ext>
            </a:extLst>
          </p:cNvPr>
          <p:cNvSpPr txBox="1"/>
          <p:nvPr/>
        </p:nvSpPr>
        <p:spPr>
          <a:xfrm>
            <a:off x="587077" y="1771929"/>
            <a:ext cx="3513868" cy="1169551"/>
          </a:xfrm>
          <a:prstGeom prst="rect">
            <a:avLst/>
          </a:prstGeom>
          <a:noFill/>
        </p:spPr>
        <p:txBody>
          <a:bodyPr wrap="square" rtlCol="0">
            <a:spAutoFit/>
          </a:bodyPr>
          <a:lstStyle/>
          <a:p>
            <a:r>
              <a:rPr lang="en-GB" b="1">
                <a:latin typeface="Playfair Display" panose="00000500000000000000" pitchFamily="2" charset="0"/>
              </a:rPr>
              <a:t>Các định dạng đầu ra: </a:t>
            </a:r>
            <a:endParaRPr lang="en-GB" sz="1600" b="1">
              <a:latin typeface="Playfair Display" panose="00000500000000000000" pitchFamily="2" charset="0"/>
            </a:endParaRPr>
          </a:p>
          <a:p>
            <a:r>
              <a:rPr lang="en-GB" sz="1600">
                <a:latin typeface="Playfair Display" panose="00000500000000000000" pitchFamily="2" charset="0"/>
              </a:rPr>
              <a:t>Bao gồm đầu ra sang định dạng EPS, PDF và SVG</a:t>
            </a:r>
            <a:endParaRPr lang="en-US" sz="1600">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sz="20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83" name="TextBox 82">
            <a:extLst>
              <a:ext uri="{FF2B5EF4-FFF2-40B4-BE49-F238E27FC236}">
                <a16:creationId xmlns:a16="http://schemas.microsoft.com/office/drawing/2014/main" id="{1B6F8DF8-323F-4A49-5B21-5F66FE665E7F}"/>
              </a:ext>
            </a:extLst>
          </p:cNvPr>
          <p:cNvSpPr txBox="1"/>
          <p:nvPr/>
        </p:nvSpPr>
        <p:spPr>
          <a:xfrm>
            <a:off x="5345521" y="3172778"/>
            <a:ext cx="5430183" cy="1107996"/>
          </a:xfrm>
          <a:prstGeom prst="rect">
            <a:avLst/>
          </a:prstGeom>
          <a:noFill/>
        </p:spPr>
        <p:txBody>
          <a:bodyPr wrap="square" rtlCol="0">
            <a:spAutoFit/>
          </a:bodyPr>
          <a:lstStyle/>
          <a:p>
            <a:r>
              <a:rPr lang="en-GB" b="1">
                <a:latin typeface="Playfair Display" panose="00000500000000000000" pitchFamily="2" charset="0"/>
              </a:rPr>
              <a:t>Tính linh hoạt của đồ thị:</a:t>
            </a:r>
          </a:p>
          <a:p>
            <a:pPr marL="285750" indent="-285750">
              <a:buFont typeface="Arial" panose="020B0604020202020204" pitchFamily="34" charset="0"/>
              <a:buChar char="•"/>
            </a:pPr>
            <a:r>
              <a:rPr lang="en-GB" sz="1600">
                <a:latin typeface="Playfair Display" panose="00000500000000000000" pitchFamily="2" charset="0"/>
              </a:rPr>
              <a:t>Số lượng đồ thị không giới hạn, </a:t>
            </a:r>
          </a:p>
          <a:p>
            <a:pPr marL="285750" indent="-285750">
              <a:buFont typeface="Arial" panose="020B0604020202020204" pitchFamily="34" charset="0"/>
              <a:buChar char="•"/>
            </a:pPr>
            <a:r>
              <a:rPr lang="en-GB" sz="1600">
                <a:latin typeface="Playfair Display" panose="00000500000000000000" pitchFamily="2" charset="0"/>
              </a:rPr>
              <a:t>Số lượng đường cong trên đồ thị không giới hạn, </a:t>
            </a:r>
          </a:p>
          <a:p>
            <a:pPr marL="285750" indent="-285750">
              <a:buFont typeface="Arial" panose="020B0604020202020204" pitchFamily="34" charset="0"/>
              <a:buChar char="•"/>
            </a:pPr>
            <a:r>
              <a:rPr lang="en-GB" sz="1600">
                <a:latin typeface="Playfair Display" panose="00000500000000000000" pitchFamily="2" charset="0"/>
              </a:rPr>
              <a:t>Đánh dấu màu và chú thích văn bản</a:t>
            </a:r>
            <a:endParaRPr lang="en-GB" sz="16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84" name="TextBox 83">
            <a:extLst>
              <a:ext uri="{FF2B5EF4-FFF2-40B4-BE49-F238E27FC236}">
                <a16:creationId xmlns:a16="http://schemas.microsoft.com/office/drawing/2014/main" id="{8BD4745D-EC9E-DEF9-E524-833D6C6677DA}"/>
              </a:ext>
            </a:extLst>
          </p:cNvPr>
          <p:cNvSpPr txBox="1"/>
          <p:nvPr/>
        </p:nvSpPr>
        <p:spPr>
          <a:xfrm>
            <a:off x="5345521" y="4737945"/>
            <a:ext cx="4817929" cy="861774"/>
          </a:xfrm>
          <a:prstGeom prst="rect">
            <a:avLst/>
          </a:prstGeom>
          <a:noFill/>
        </p:spPr>
        <p:txBody>
          <a:bodyPr wrap="square" rtlCol="0">
            <a:spAutoFit/>
          </a:bodyPr>
          <a:lstStyle/>
          <a:p>
            <a:r>
              <a:rPr lang="en-GB" b="1">
                <a:latin typeface="Playfair Display" panose="00000500000000000000" pitchFamily="2" charset="0"/>
              </a:rPr>
              <a:t>Khớp đường cong</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sz="1600">
                <a:latin typeface="Playfair Display" panose="00000500000000000000" pitchFamily="2" charset="0"/>
              </a:rPr>
              <a:t>Khớp nhỏ nhất bình phương tuyến tính và phi tuyến, tính toán sai số, và hạn chế khu </a:t>
            </a:r>
            <a:endParaRPr lang="en-GB" sz="16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2" name="TextBox 1">
            <a:extLst>
              <a:ext uri="{FF2B5EF4-FFF2-40B4-BE49-F238E27FC236}">
                <a16:creationId xmlns:a16="http://schemas.microsoft.com/office/drawing/2014/main" id="{E26B525D-2140-3646-DB59-F5939BAF0B3C}"/>
              </a:ext>
            </a:extLst>
          </p:cNvPr>
          <p:cNvSpPr txBox="1"/>
          <p:nvPr/>
        </p:nvSpPr>
        <p:spPr>
          <a:xfrm>
            <a:off x="587077" y="3096944"/>
            <a:ext cx="4314390" cy="861774"/>
          </a:xfrm>
          <a:prstGeom prst="rect">
            <a:avLst/>
          </a:prstGeom>
          <a:noFill/>
        </p:spPr>
        <p:txBody>
          <a:bodyPr wrap="square" rtlCol="0">
            <a:spAutoFit/>
          </a:bodyPr>
          <a:lstStyle/>
          <a:p>
            <a:r>
              <a:rPr lang="en-GB" b="1">
                <a:latin typeface="Playfair Display" panose="00000500000000000000" pitchFamily="2" charset="0"/>
              </a:rPr>
              <a:t>Phân tích</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sz="1600">
                <a:latin typeface="Playfair Display" panose="00000500000000000000" pitchFamily="2" charset="0"/>
              </a:rPr>
              <a:t>Bao gồm FFT, tích phân và vi phân, biểu đồ, spline và tích phân</a:t>
            </a:r>
            <a:endParaRPr lang="en-GB" sz="16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4" name="Rectangle: Rounded Corners 3">
            <a:extLst>
              <a:ext uri="{FF2B5EF4-FFF2-40B4-BE49-F238E27FC236}">
                <a16:creationId xmlns:a16="http://schemas.microsoft.com/office/drawing/2014/main" id="{D45E4536-6414-AE65-F09D-AC263585A41D}"/>
              </a:ext>
            </a:extLst>
          </p:cNvPr>
          <p:cNvSpPr/>
          <p:nvPr/>
        </p:nvSpPr>
        <p:spPr>
          <a:xfrm>
            <a:off x="4981575" y="973016"/>
            <a:ext cx="7175255" cy="2065459"/>
          </a:xfrm>
          <a:prstGeom prst="roundRect">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B4ACE34-902A-DC5F-6E92-FE6B4B2CB2B0}"/>
              </a:ext>
            </a:extLst>
          </p:cNvPr>
          <p:cNvSpPr txBox="1"/>
          <p:nvPr/>
        </p:nvSpPr>
        <p:spPr>
          <a:xfrm>
            <a:off x="587077" y="4306075"/>
            <a:ext cx="4314390" cy="615553"/>
          </a:xfrm>
          <a:prstGeom prst="rect">
            <a:avLst/>
          </a:prstGeom>
          <a:noFill/>
        </p:spPr>
        <p:txBody>
          <a:bodyPr wrap="square" rtlCol="0">
            <a:spAutoFit/>
          </a:bodyPr>
          <a:lstStyle/>
          <a:p>
            <a:r>
              <a:rPr lang="en-GB" b="1">
                <a:latin typeface="Playfair Display" panose="00000500000000000000" pitchFamily="2" charset="0"/>
              </a:rPr>
              <a:t>Định dạng dữ liệu</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sz="1600">
                <a:latin typeface="Playfair Display" panose="00000500000000000000" pitchFamily="2" charset="0"/>
              </a:rPr>
              <a:t>Đọc các tệp netCDF</a:t>
            </a:r>
            <a:endParaRPr lang="en-GB" sz="16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0F90C3F4-68E6-1A1B-3257-1773A93152E4}"/>
              </a:ext>
            </a:extLst>
          </p:cNvPr>
          <p:cNvSpPr txBox="1"/>
          <p:nvPr/>
        </p:nvSpPr>
        <p:spPr>
          <a:xfrm>
            <a:off x="587077" y="5200578"/>
            <a:ext cx="4817929" cy="1107996"/>
          </a:xfrm>
          <a:prstGeom prst="rect">
            <a:avLst/>
          </a:prstGeom>
          <a:noFill/>
        </p:spPr>
        <p:txBody>
          <a:bodyPr wrap="square" rtlCol="0">
            <a:spAutoFit/>
          </a:bodyPr>
          <a:lstStyle/>
          <a:p>
            <a:r>
              <a:rPr lang="en-GB" b="1">
                <a:latin typeface="Playfair Display" panose="00000500000000000000" pitchFamily="2" charset="0"/>
              </a:rPr>
              <a:t>Lập trình</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sz="1600">
                <a:latin typeface="Playfair Display" panose="00000500000000000000" pitchFamily="2" charset="0"/>
              </a:rPr>
              <a:t>Thư viện lập trình được tích hợp, các hàm toán học, và các hàm do người dùng định nghĩa thông qua các mô-đun có thể tải</a:t>
            </a:r>
            <a:endParaRPr lang="en-GB" sz="16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6136E73B-CE92-BC45-D5B1-7BA6510637D6}"/>
              </a:ext>
            </a:extLst>
          </p:cNvPr>
          <p:cNvSpPr txBox="1"/>
          <p:nvPr/>
        </p:nvSpPr>
        <p:spPr>
          <a:xfrm>
            <a:off x="-4960034" y="694540"/>
            <a:ext cx="7807531" cy="861774"/>
          </a:xfrm>
          <a:prstGeom prst="rect">
            <a:avLst/>
          </a:prstGeom>
          <a:noFill/>
        </p:spPr>
        <p:txBody>
          <a:bodyPr wrap="square" rtlCol="0">
            <a:spAutoFit/>
          </a:bodyPr>
          <a:lstStyle/>
          <a:p>
            <a:r>
              <a:rPr lang="en-US" sz="5000" b="1">
                <a:solidFill>
                  <a:srgbClr val="729F9C"/>
                </a:solidFill>
                <a:latin typeface="Montserrat" panose="00000500000000000000" pitchFamily="2" charset="0"/>
              </a:rPr>
              <a:t>GRACE/XMGR</a:t>
            </a:r>
            <a:endParaRPr lang="en-GB" sz="5000" b="1">
              <a:solidFill>
                <a:srgbClr val="729F9C"/>
              </a:solidFill>
              <a:latin typeface="Montserrat" panose="00000500000000000000" pitchFamily="2" charset="0"/>
            </a:endParaRPr>
          </a:p>
        </p:txBody>
      </p:sp>
      <p:sp>
        <p:nvSpPr>
          <p:cNvPr id="8" name="Hexagon 7">
            <a:extLst>
              <a:ext uri="{FF2B5EF4-FFF2-40B4-BE49-F238E27FC236}">
                <a16:creationId xmlns:a16="http://schemas.microsoft.com/office/drawing/2014/main" id="{78D32DC3-04C7-1B52-A4C2-B6F4D9C728AF}"/>
              </a:ext>
            </a:extLst>
          </p:cNvPr>
          <p:cNvSpPr/>
          <p:nvPr/>
        </p:nvSpPr>
        <p:spPr>
          <a:xfrm rot="3189287">
            <a:off x="9912221" y="5008677"/>
            <a:ext cx="2743199" cy="2414588"/>
          </a:xfrm>
          <a:prstGeom prst="hexagon">
            <a:avLst/>
          </a:prstGeom>
          <a:gradFill>
            <a:gsLst>
              <a:gs pos="0">
                <a:srgbClr val="8ADB59"/>
              </a:gs>
              <a:gs pos="68000">
                <a:srgbClr val="81BE9F"/>
              </a:gs>
              <a:gs pos="86000">
                <a:srgbClr val="FF4006"/>
              </a:gs>
              <a:gs pos="100000">
                <a:srgbClr val="F9896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B2CDF7D-2322-84DE-077B-4EE3A6134594}"/>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2.2</a:t>
            </a:r>
            <a:endParaRPr lang="en-GB" sz="5000" b="1">
              <a:solidFill>
                <a:schemeClr val="bg1"/>
              </a:solidFill>
              <a:latin typeface="Montserrat" panose="00000500000000000000" pitchFamily="2" charset="0"/>
            </a:endParaRPr>
          </a:p>
        </p:txBody>
      </p:sp>
      <p:sp>
        <p:nvSpPr>
          <p:cNvPr id="10" name="TextBox 9">
            <a:extLst>
              <a:ext uri="{FF2B5EF4-FFF2-40B4-BE49-F238E27FC236}">
                <a16:creationId xmlns:a16="http://schemas.microsoft.com/office/drawing/2014/main" id="{FEA14A57-2212-31BE-FCD8-6E4514EF3475}"/>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2.3</a:t>
            </a:r>
            <a:endParaRPr lang="en-GB" sz="5000" b="1">
              <a:solidFill>
                <a:schemeClr val="bg1"/>
              </a:solidFill>
              <a:latin typeface="Montserrat" panose="00000500000000000000" pitchFamily="2" charset="0"/>
            </a:endParaRPr>
          </a:p>
        </p:txBody>
      </p:sp>
    </p:spTree>
    <p:extLst>
      <p:ext uri="{BB962C8B-B14F-4D97-AF65-F5344CB8AC3E}">
        <p14:creationId xmlns:p14="http://schemas.microsoft.com/office/powerpoint/2010/main" val="251667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33151 0.0007 L -0.58151 0.0007 " pathEditMode="relative" rAng="0" ptsTypes="AA">
                                      <p:cBhvr>
                                        <p:cTn id="6" dur="2000" fill="hold"/>
                                        <p:tgtEl>
                                          <p:spTgt spid="71"/>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45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35" presetClass="path" presetSubtype="0" accel="50000" decel="50000" fill="hold" grpId="0" nodeType="withEffect">
                                  <p:stCondLst>
                                    <p:cond delay="0"/>
                                  </p:stCondLst>
                                  <p:childTnLst>
                                    <p:animMotion origin="layout" path="M -0.33151 0.0007 L -0.58151 0.0007 " pathEditMode="relative" rAng="0" ptsTypes="AA">
                                      <p:cBhvr>
                                        <p:cTn id="32" dur="2000" fill="hold"/>
                                        <p:tgtEl>
                                          <p:spTgt spid="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2" grpId="0"/>
      <p:bldP spid="83" grpId="0"/>
      <p:bldP spid="84" grpId="0"/>
      <p:bldP spid="2" grpId="0"/>
      <p:bldP spid="3"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C96BA0-2551-5CE2-5AFA-09B35568778B}"/>
              </a:ext>
            </a:extLst>
          </p:cNvPr>
          <p:cNvSpPr txBox="1"/>
          <p:nvPr/>
        </p:nvSpPr>
        <p:spPr>
          <a:xfrm>
            <a:off x="735257" y="361114"/>
            <a:ext cx="11659331" cy="861774"/>
          </a:xfrm>
          <a:prstGeom prst="rect">
            <a:avLst/>
          </a:prstGeom>
          <a:noFill/>
        </p:spPr>
        <p:txBody>
          <a:bodyPr wrap="square" rtlCol="0">
            <a:spAutoFit/>
          </a:bodyPr>
          <a:lstStyle/>
          <a:p>
            <a:r>
              <a:rPr lang="en-US" sz="5000" b="1">
                <a:solidFill>
                  <a:srgbClr val="1296AF"/>
                </a:solidFill>
                <a:latin typeface="Montserrat" panose="00000500000000000000" pitchFamily="2" charset="0"/>
              </a:rPr>
              <a:t>Minh họa Grace/xmgr</a:t>
            </a:r>
            <a:endParaRPr lang="en-GB" sz="5000" b="1">
              <a:solidFill>
                <a:srgbClr val="1296AF"/>
              </a:solidFill>
              <a:latin typeface="Montserrat" panose="00000500000000000000" pitchFamily="2" charset="0"/>
            </a:endParaRPr>
          </a:p>
        </p:txBody>
      </p:sp>
      <p:sp>
        <p:nvSpPr>
          <p:cNvPr id="5" name="Rectangle 4">
            <a:extLst>
              <a:ext uri="{FF2B5EF4-FFF2-40B4-BE49-F238E27FC236}">
                <a16:creationId xmlns:a16="http://schemas.microsoft.com/office/drawing/2014/main" id="{0B440C3C-9459-2751-6BEA-8E48EC0B03A8}"/>
              </a:ext>
            </a:extLst>
          </p:cNvPr>
          <p:cNvSpPr/>
          <p:nvPr/>
        </p:nvSpPr>
        <p:spPr>
          <a:xfrm>
            <a:off x="1370560" y="1453366"/>
            <a:ext cx="8042031" cy="4689230"/>
          </a:xfrm>
          <a:prstGeom prst="rect">
            <a:avLst/>
          </a:prstGeom>
          <a:solidFill>
            <a:schemeClr val="bg1"/>
          </a:solidFill>
          <a:ln w="254000">
            <a:solidFill>
              <a:srgbClr val="1296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F0"/>
                </a:solidFill>
              </a:ln>
            </a:endParaRPr>
          </a:p>
        </p:txBody>
      </p:sp>
      <p:sp>
        <p:nvSpPr>
          <p:cNvPr id="8" name="Rectangle 7">
            <a:extLst>
              <a:ext uri="{FF2B5EF4-FFF2-40B4-BE49-F238E27FC236}">
                <a16:creationId xmlns:a16="http://schemas.microsoft.com/office/drawing/2014/main" id="{E4F9EC8C-7B98-DBC6-1D93-492A819CE01A}"/>
              </a:ext>
            </a:extLst>
          </p:cNvPr>
          <p:cNvSpPr/>
          <p:nvPr/>
        </p:nvSpPr>
        <p:spPr>
          <a:xfrm>
            <a:off x="1533717" y="1592106"/>
            <a:ext cx="7778187" cy="4398380"/>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A111511-B5DC-00D5-8FBD-802F01BE89F0}"/>
              </a:ext>
            </a:extLst>
          </p:cNvPr>
          <p:cNvSpPr/>
          <p:nvPr/>
        </p:nvSpPr>
        <p:spPr>
          <a:xfrm>
            <a:off x="1533717" y="1598791"/>
            <a:ext cx="7778187" cy="439838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919B2A0-E4D6-F339-06D9-28C247C7BC6F}"/>
              </a:ext>
            </a:extLst>
          </p:cNvPr>
          <p:cNvSpPr/>
          <p:nvPr/>
        </p:nvSpPr>
        <p:spPr>
          <a:xfrm>
            <a:off x="1533716" y="1585421"/>
            <a:ext cx="7778187" cy="4398380"/>
          </a:xfrm>
          <a:prstGeom prst="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DE6DB83-D80E-FF94-3977-611C74A1E0E5}"/>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2.1</a:t>
            </a:r>
            <a:endParaRPr lang="en-GB" sz="5000" b="1">
              <a:solidFill>
                <a:schemeClr val="bg1"/>
              </a:solidFill>
              <a:latin typeface="Montserrat" panose="00000500000000000000" pitchFamily="2" charset="0"/>
            </a:endParaRPr>
          </a:p>
        </p:txBody>
      </p:sp>
      <p:sp>
        <p:nvSpPr>
          <p:cNvPr id="2" name="Hexagon 1">
            <a:extLst>
              <a:ext uri="{FF2B5EF4-FFF2-40B4-BE49-F238E27FC236}">
                <a16:creationId xmlns:a16="http://schemas.microsoft.com/office/drawing/2014/main" id="{99FBE855-AB25-62AF-BA61-45F88761CCF3}"/>
              </a:ext>
            </a:extLst>
          </p:cNvPr>
          <p:cNvSpPr/>
          <p:nvPr/>
        </p:nvSpPr>
        <p:spPr>
          <a:xfrm rot="3189287">
            <a:off x="9912221" y="5008677"/>
            <a:ext cx="2743199" cy="2414588"/>
          </a:xfrm>
          <a:prstGeom prst="hexagon">
            <a:avLst/>
          </a:prstGeom>
          <a:gradFill>
            <a:gsLst>
              <a:gs pos="0">
                <a:srgbClr val="8ADB59"/>
              </a:gs>
              <a:gs pos="68000">
                <a:srgbClr val="81BE9F"/>
              </a:gs>
              <a:gs pos="86000">
                <a:srgbClr val="FF4006"/>
              </a:gs>
              <a:gs pos="100000">
                <a:srgbClr val="F98966"/>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FD26DE5-7C6A-6D83-8C0E-BE89B231B2D4}"/>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2.2</a:t>
            </a:r>
            <a:endParaRPr lang="en-GB" sz="5000" b="1">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0CD31F56-8E54-C512-B925-2823D1EA1220}"/>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2.3</a:t>
            </a:r>
            <a:endParaRPr lang="en-GB" sz="5000" b="1">
              <a:solidFill>
                <a:schemeClr val="bg1"/>
              </a:solidFill>
              <a:latin typeface="Montserrat" panose="00000500000000000000" pitchFamily="2" charset="0"/>
            </a:endParaRPr>
          </a:p>
        </p:txBody>
      </p:sp>
      <p:sp>
        <p:nvSpPr>
          <p:cNvPr id="7" name="TextBox 6">
            <a:extLst>
              <a:ext uri="{FF2B5EF4-FFF2-40B4-BE49-F238E27FC236}">
                <a16:creationId xmlns:a16="http://schemas.microsoft.com/office/drawing/2014/main" id="{8C7EF79B-98A5-692B-0848-A0B28D47346F}"/>
              </a:ext>
            </a:extLst>
          </p:cNvPr>
          <p:cNvSpPr txBox="1"/>
          <p:nvPr/>
        </p:nvSpPr>
        <p:spPr>
          <a:xfrm>
            <a:off x="-3739624" y="678921"/>
            <a:ext cx="7807531" cy="861774"/>
          </a:xfrm>
          <a:prstGeom prst="rect">
            <a:avLst/>
          </a:prstGeom>
          <a:noFill/>
        </p:spPr>
        <p:txBody>
          <a:bodyPr wrap="square" rtlCol="0">
            <a:spAutoFit/>
          </a:bodyPr>
          <a:lstStyle/>
          <a:p>
            <a:r>
              <a:rPr lang="en-US" sz="5000" b="1">
                <a:solidFill>
                  <a:srgbClr val="729F9C"/>
                </a:solidFill>
                <a:latin typeface="Montserrat" panose="00000500000000000000" pitchFamily="2" charset="0"/>
              </a:rPr>
              <a:t>Tính năng</a:t>
            </a:r>
            <a:endParaRPr lang="en-GB" sz="5000" b="1">
              <a:solidFill>
                <a:srgbClr val="729F9C"/>
              </a:solidFill>
              <a:latin typeface="Montserrat" panose="00000500000000000000" pitchFamily="2" charset="0"/>
            </a:endParaRPr>
          </a:p>
        </p:txBody>
      </p:sp>
      <p:sp>
        <p:nvSpPr>
          <p:cNvPr id="15" name="Rectangle: Rounded Corners 14">
            <a:extLst>
              <a:ext uri="{FF2B5EF4-FFF2-40B4-BE49-F238E27FC236}">
                <a16:creationId xmlns:a16="http://schemas.microsoft.com/office/drawing/2014/main" id="{F5CEF982-904B-8D5C-8DD6-4DB65B8BFD2D}"/>
              </a:ext>
            </a:extLst>
          </p:cNvPr>
          <p:cNvSpPr/>
          <p:nvPr/>
        </p:nvSpPr>
        <p:spPr>
          <a:xfrm>
            <a:off x="12694770" y="526521"/>
            <a:ext cx="7175255" cy="2065459"/>
          </a:xfrm>
          <a:prstGeom prst="roundRect">
            <a:avLst>
              <a:gd name="adj" fmla="val 0"/>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EE1E96D4-777A-EC3B-2A38-E7CB6871232B}"/>
              </a:ext>
            </a:extLst>
          </p:cNvPr>
          <p:cNvSpPr/>
          <p:nvPr/>
        </p:nvSpPr>
        <p:spPr>
          <a:xfrm>
            <a:off x="12694770" y="526520"/>
            <a:ext cx="7175255" cy="2065459"/>
          </a:xfrm>
          <a:prstGeom prst="roundRect">
            <a:avLst>
              <a:gd name="adj" fmla="val 0"/>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63BFB4F-7701-DF2E-D827-1166442D6F4C}"/>
              </a:ext>
            </a:extLst>
          </p:cNvPr>
          <p:cNvSpPr/>
          <p:nvPr/>
        </p:nvSpPr>
        <p:spPr>
          <a:xfrm>
            <a:off x="12694770" y="526520"/>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AD20C099-16A0-7D1E-7677-5A0A4B352638}"/>
              </a:ext>
            </a:extLst>
          </p:cNvPr>
          <p:cNvSpPr/>
          <p:nvPr/>
        </p:nvSpPr>
        <p:spPr>
          <a:xfrm>
            <a:off x="12847170" y="678921"/>
            <a:ext cx="7175255" cy="2065459"/>
          </a:xfrm>
          <a:prstGeom prst="roundRect">
            <a:avLst>
              <a:gd name="adj" fmla="val 0"/>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4846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35" presetClass="path" presetSubtype="0" accel="50000" decel="50000" fill="hold" grpId="0" nodeType="withEffect">
                                  <p:stCondLst>
                                    <p:cond delay="0"/>
                                  </p:stCondLst>
                                  <p:childTnLst>
                                    <p:animMotion origin="layout" path="M -0.33151 0.00069 L -0.58151 0.00069 " pathEditMode="relative" rAng="0" ptsTypes="AA">
                                      <p:cBhvr>
                                        <p:cTn id="26" dur="2000" fill="hold"/>
                                        <p:tgtEl>
                                          <p:spTgt spid="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P spid="9" grpId="0" animBg="1"/>
      <p:bldP spid="9" grpId="1" animBg="1"/>
      <p:bldP spid="10"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29A9EE23-782A-AAB6-416E-F861020EBA4F}"/>
              </a:ext>
            </a:extLst>
          </p:cNvPr>
          <p:cNvSpPr/>
          <p:nvPr/>
        </p:nvSpPr>
        <p:spPr>
          <a:xfrm>
            <a:off x="4829175" y="8206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F917F26-3E29-9E0A-7AB1-C2E6E5C96A1A}"/>
              </a:ext>
            </a:extLst>
          </p:cNvPr>
          <p:cNvSpPr txBox="1"/>
          <p:nvPr/>
        </p:nvSpPr>
        <p:spPr>
          <a:xfrm>
            <a:off x="7080776" y="757401"/>
            <a:ext cx="7807531" cy="1323439"/>
          </a:xfrm>
          <a:prstGeom prst="rect">
            <a:avLst/>
          </a:prstGeom>
          <a:noFill/>
        </p:spPr>
        <p:txBody>
          <a:bodyPr wrap="square" rtlCol="0">
            <a:spAutoFit/>
          </a:bodyPr>
          <a:lstStyle/>
          <a:p>
            <a:r>
              <a:rPr lang="en-US" sz="8000" b="1">
                <a:solidFill>
                  <a:srgbClr val="CACEFE"/>
                </a:solidFill>
                <a:latin typeface="Montserrat" panose="00000500000000000000" pitchFamily="2" charset="0"/>
              </a:rPr>
              <a:t>XFIG</a:t>
            </a:r>
            <a:endParaRPr lang="en-GB" sz="8000" b="1">
              <a:solidFill>
                <a:srgbClr val="CACEFE"/>
              </a:solidFill>
              <a:latin typeface="Montserrat" panose="00000500000000000000" pitchFamily="2" charset="0"/>
            </a:endParaRPr>
          </a:p>
        </p:txBody>
      </p:sp>
      <p:sp>
        <p:nvSpPr>
          <p:cNvPr id="73" name="Rectangle: Rounded Corners 72">
            <a:extLst>
              <a:ext uri="{FF2B5EF4-FFF2-40B4-BE49-F238E27FC236}">
                <a16:creationId xmlns:a16="http://schemas.microsoft.com/office/drawing/2014/main" id="{5569255B-2F89-6872-20EA-8801E1D2DA76}"/>
              </a:ext>
            </a:extLst>
          </p:cNvPr>
          <p:cNvSpPr/>
          <p:nvPr/>
        </p:nvSpPr>
        <p:spPr>
          <a:xfrm>
            <a:off x="4829175" y="820615"/>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3B72130-FB88-2A75-8A5D-A424647528BD}"/>
              </a:ext>
            </a:extLst>
          </p:cNvPr>
          <p:cNvSpPr/>
          <p:nvPr/>
        </p:nvSpPr>
        <p:spPr>
          <a:xfrm>
            <a:off x="4829175" y="82061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D45E4536-6414-AE65-F09D-AC263585A41D}"/>
              </a:ext>
            </a:extLst>
          </p:cNvPr>
          <p:cNvSpPr/>
          <p:nvPr/>
        </p:nvSpPr>
        <p:spPr>
          <a:xfrm>
            <a:off x="4384470" y="552695"/>
            <a:ext cx="7807530" cy="2065459"/>
          </a:xfrm>
          <a:prstGeom prst="roundRect">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B32962D-4782-E1C5-03C8-4B3D30B5D45E}"/>
              </a:ext>
            </a:extLst>
          </p:cNvPr>
          <p:cNvSpPr txBox="1"/>
          <p:nvPr/>
        </p:nvSpPr>
        <p:spPr>
          <a:xfrm>
            <a:off x="436136" y="2644669"/>
            <a:ext cx="6644640" cy="984885"/>
          </a:xfrm>
          <a:prstGeom prst="rect">
            <a:avLst/>
          </a:prstGeom>
          <a:noFill/>
        </p:spPr>
        <p:txBody>
          <a:bodyPr wrap="square" rtlCol="0">
            <a:spAutoFit/>
          </a:bodyPr>
          <a:lstStyle/>
          <a:p>
            <a:r>
              <a:rPr lang="en-US" sz="2000" b="1">
                <a:latin typeface="Playfair Display" panose="00000500000000000000" pitchFamily="2" charset="0"/>
                <a:ea typeface="SimSun" panose="02010600030101010101" pitchFamily="2" charset="-122"/>
                <a:cs typeface="Times New Roman" panose="02020603050405020304" pitchFamily="18" charset="0"/>
              </a:rPr>
              <a:t>Sử dụng g</a:t>
            </a:r>
            <a:r>
              <a:rPr lang="vi-VN" sz="2000" b="1">
                <a:effectLst/>
                <a:latin typeface="Playfair Display" panose="00000500000000000000" pitchFamily="2" charset="0"/>
                <a:ea typeface="SimSun" panose="02010600030101010101" pitchFamily="2" charset="-122"/>
                <a:cs typeface="Times New Roman" panose="02020603050405020304" pitchFamily="18" charset="0"/>
              </a:rPr>
              <a:t>iấy phép: </a:t>
            </a:r>
            <a:endParaRPr lang="en-US" sz="20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Giấy phép Phần mềm Tự do GNU</a:t>
            </a:r>
            <a:endParaRPr lang="en-US" sz="2000">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sz="20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10F98F2C-BCB2-E389-CE80-4E4ED4ACCF02}"/>
              </a:ext>
            </a:extLst>
          </p:cNvPr>
          <p:cNvSpPr txBox="1"/>
          <p:nvPr/>
        </p:nvSpPr>
        <p:spPr>
          <a:xfrm>
            <a:off x="416025" y="3558920"/>
            <a:ext cx="6644640" cy="646331"/>
          </a:xfrm>
          <a:prstGeom prst="rect">
            <a:avLst/>
          </a:prstGeom>
          <a:noFill/>
        </p:spPr>
        <p:txBody>
          <a:bodyPr wrap="square" rtlCol="0">
            <a:spAutoFit/>
          </a:bodyPr>
          <a:lstStyle/>
          <a:p>
            <a:r>
              <a:rPr lang="vi-VN" sz="1800" b="1">
                <a:effectLst/>
                <a:latin typeface="Playfair Display" panose="00000500000000000000" pitchFamily="2" charset="0"/>
                <a:ea typeface="SimSun" panose="02010600030101010101" pitchFamily="2" charset="-122"/>
                <a:cs typeface="Times New Roman" panose="02020603050405020304" pitchFamily="18" charset="0"/>
              </a:rPr>
              <a:t>Phát hành:</a:t>
            </a:r>
          </a:p>
          <a:p>
            <a:pPr marL="285750" indent="-285750">
              <a:buFont typeface="Arial" panose="020B0604020202020204" pitchFamily="34" charset="0"/>
              <a:buChar char="•"/>
            </a:pPr>
            <a:r>
              <a:rPr lang="en-US">
                <a:latin typeface="Playfair Display" panose="00000500000000000000" pitchFamily="2" charset="0"/>
                <a:ea typeface="SimSun" panose="02010600030101010101" pitchFamily="2" charset="-122"/>
                <a:cs typeface="Times New Roman" panose="02020603050405020304" pitchFamily="18" charset="0"/>
              </a:rPr>
              <a:t>Lần đầu vào</a:t>
            </a:r>
            <a:r>
              <a:rPr lang="vi-VN" sz="1800">
                <a:effectLst/>
                <a:latin typeface="Playfair Display" panose="00000500000000000000" pitchFamily="2" charset="0"/>
                <a:ea typeface="SimSun" panose="02010600030101010101" pitchFamily="2" charset="-122"/>
                <a:cs typeface="Times New Roman" panose="02020603050405020304" pitchFamily="18" charset="0"/>
              </a:rPr>
              <a:t> </a:t>
            </a:r>
            <a:r>
              <a:rPr lang="en-GB">
                <a:latin typeface="Playfair Display" panose="00000500000000000000" pitchFamily="2" charset="0"/>
              </a:rPr>
              <a:t>tháng 5 năm 1985</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B43AA1C7-D799-FF60-CD75-CF2C6E014E94}"/>
              </a:ext>
            </a:extLst>
          </p:cNvPr>
          <p:cNvSpPr txBox="1"/>
          <p:nvPr/>
        </p:nvSpPr>
        <p:spPr>
          <a:xfrm>
            <a:off x="416025" y="4566620"/>
            <a:ext cx="6644640" cy="646331"/>
          </a:xfrm>
          <a:prstGeom prst="rect">
            <a:avLst/>
          </a:prstGeom>
          <a:noFill/>
        </p:spPr>
        <p:txBody>
          <a:bodyPr wrap="square" rtlCol="0">
            <a:spAutoFit/>
          </a:bodyPr>
          <a:lstStyle/>
          <a:p>
            <a:r>
              <a:rPr lang="en-US" sz="1800" b="1">
                <a:effectLst/>
                <a:latin typeface="Playfair Display" panose="00000500000000000000" pitchFamily="2" charset="0"/>
                <a:ea typeface="SimSun" panose="02010600030101010101" pitchFamily="2" charset="-122"/>
                <a:cs typeface="Times New Roman" panose="02020603050405020304" pitchFamily="18" charset="0"/>
              </a:rPr>
              <a:t>N</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hà phát triển: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Supoj Sutanthavibul </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C8B1A5A1-F44F-5601-CF13-9EE933FC506B}"/>
              </a:ext>
            </a:extLst>
          </p:cNvPr>
          <p:cNvSpPr txBox="1"/>
          <p:nvPr/>
        </p:nvSpPr>
        <p:spPr>
          <a:xfrm>
            <a:off x="5232594" y="3589141"/>
            <a:ext cx="6644640" cy="1015663"/>
          </a:xfrm>
          <a:prstGeom prst="rect">
            <a:avLst/>
          </a:prstGeom>
          <a:noFill/>
        </p:spPr>
        <p:txBody>
          <a:bodyPr wrap="square" rtlCol="0">
            <a:spAutoFit/>
          </a:bodyPr>
          <a:lstStyle/>
          <a:p>
            <a:r>
              <a:rPr lang="en-GB" sz="2000" b="1">
                <a:latin typeface="Playfair Display" panose="00000500000000000000" pitchFamily="2" charset="0"/>
              </a:rPr>
              <a:t>Xfig là một trình chỉnh sửa đồ họa vector mã nguồn mở chạy dưới hệ thống X-window</a:t>
            </a:r>
            <a:endParaRPr lang="en-US" sz="2000" b="1">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sz="2000" b="1">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11" name="Hexagon 10">
            <a:extLst>
              <a:ext uri="{FF2B5EF4-FFF2-40B4-BE49-F238E27FC236}">
                <a16:creationId xmlns:a16="http://schemas.microsoft.com/office/drawing/2014/main" id="{8924B116-1D34-EC44-3564-B308A51452B7}"/>
              </a:ext>
            </a:extLst>
          </p:cNvPr>
          <p:cNvSpPr/>
          <p:nvPr/>
        </p:nvSpPr>
        <p:spPr>
          <a:xfrm rot="3189287">
            <a:off x="9912221" y="5008677"/>
            <a:ext cx="2743199" cy="2414588"/>
          </a:xfrm>
          <a:prstGeom prst="hexagon">
            <a:avLst/>
          </a:prstGeom>
          <a:gradFill>
            <a:gsLst>
              <a:gs pos="0">
                <a:srgbClr val="91B1C6"/>
              </a:gs>
              <a:gs pos="68000">
                <a:srgbClr val="81BE9F"/>
              </a:gs>
              <a:gs pos="86000">
                <a:srgbClr val="2F6B88"/>
              </a:gs>
              <a:gs pos="100000">
                <a:srgbClr val="77332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2E386B96-F8B4-D083-8237-252959AC74B6}"/>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2.3</a:t>
            </a:r>
            <a:endParaRPr lang="en-GB" sz="5000" b="1">
              <a:solidFill>
                <a:schemeClr val="bg1"/>
              </a:solidFill>
              <a:latin typeface="Montserrat" panose="00000500000000000000" pitchFamily="2" charset="0"/>
            </a:endParaRPr>
          </a:p>
        </p:txBody>
      </p:sp>
      <p:sp>
        <p:nvSpPr>
          <p:cNvPr id="15" name="TextBox 14">
            <a:extLst>
              <a:ext uri="{FF2B5EF4-FFF2-40B4-BE49-F238E27FC236}">
                <a16:creationId xmlns:a16="http://schemas.microsoft.com/office/drawing/2014/main" id="{6F072829-0114-CC08-66C2-A03922D7830D}"/>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2.2</a:t>
            </a:r>
            <a:endParaRPr lang="en-GB" sz="5000" b="1">
              <a:solidFill>
                <a:schemeClr val="bg1"/>
              </a:solidFill>
              <a:latin typeface="Montserrat" panose="00000500000000000000" pitchFamily="2" charset="0"/>
            </a:endParaRPr>
          </a:p>
        </p:txBody>
      </p:sp>
      <p:sp>
        <p:nvSpPr>
          <p:cNvPr id="16" name="TextBox 15">
            <a:extLst>
              <a:ext uri="{FF2B5EF4-FFF2-40B4-BE49-F238E27FC236}">
                <a16:creationId xmlns:a16="http://schemas.microsoft.com/office/drawing/2014/main" id="{0867557A-FD54-0DF6-D47F-70CAADD0E096}"/>
              </a:ext>
            </a:extLst>
          </p:cNvPr>
          <p:cNvSpPr txBox="1"/>
          <p:nvPr/>
        </p:nvSpPr>
        <p:spPr>
          <a:xfrm>
            <a:off x="456247" y="1990167"/>
            <a:ext cx="4525327" cy="477054"/>
          </a:xfrm>
          <a:prstGeom prst="rect">
            <a:avLst/>
          </a:prstGeom>
          <a:noFill/>
        </p:spPr>
        <p:txBody>
          <a:bodyPr wrap="square" rtlCol="0">
            <a:spAutoFit/>
          </a:bodyPr>
          <a:lstStyle/>
          <a:p>
            <a:r>
              <a:rPr lang="en-US" sz="2500" b="1">
                <a:solidFill>
                  <a:srgbClr val="A2D7E3"/>
                </a:solidFill>
                <a:latin typeface="Playfair Display" panose="00000500000000000000" pitchFamily="2" charset="0"/>
              </a:rPr>
              <a:t>CÔNG CỤ VẼ ĐỒ HỌA</a:t>
            </a:r>
            <a:endParaRPr lang="en-GB" sz="2500" b="1">
              <a:solidFill>
                <a:srgbClr val="A2D7E3"/>
              </a:solidFill>
              <a:latin typeface="Playfair Display" panose="00000500000000000000" pitchFamily="2" charset="0"/>
            </a:endParaRPr>
          </a:p>
        </p:txBody>
      </p:sp>
      <p:sp>
        <p:nvSpPr>
          <p:cNvPr id="3" name="TextBox 2">
            <a:extLst>
              <a:ext uri="{FF2B5EF4-FFF2-40B4-BE49-F238E27FC236}">
                <a16:creationId xmlns:a16="http://schemas.microsoft.com/office/drawing/2014/main" id="{AC433ADF-7D27-643F-9D79-2301CF11D290}"/>
              </a:ext>
            </a:extLst>
          </p:cNvPr>
          <p:cNvSpPr txBox="1"/>
          <p:nvPr/>
        </p:nvSpPr>
        <p:spPr>
          <a:xfrm>
            <a:off x="456247" y="5561818"/>
            <a:ext cx="6644640" cy="646331"/>
          </a:xfrm>
          <a:prstGeom prst="rect">
            <a:avLst/>
          </a:prstGeom>
          <a:noFill/>
        </p:spPr>
        <p:txBody>
          <a:bodyPr wrap="square" rtlCol="0">
            <a:spAutoFit/>
          </a:bodyPr>
          <a:lstStyle/>
          <a:p>
            <a:r>
              <a:rPr lang="en-US" sz="1800" b="1">
                <a:effectLst/>
                <a:latin typeface="Playfair Display" panose="00000500000000000000" pitchFamily="2" charset="0"/>
                <a:ea typeface="SimSun" panose="02010600030101010101" pitchFamily="2" charset="-122"/>
                <a:cs typeface="Times New Roman" panose="02020603050405020304" pitchFamily="18" charset="0"/>
              </a:rPr>
              <a:t>N</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hà phát triển: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https://sourceforge.net/projects/mcj/</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2219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33151 0.0007 L -0.58151 0.0007 " pathEditMode="relative" rAng="0" ptsTypes="AA">
                                      <p:cBhvr>
                                        <p:cTn id="6" dur="2000" fill="hold"/>
                                        <p:tgtEl>
                                          <p:spTgt spid="71"/>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5" grpId="0"/>
      <p:bldP spid="9" grpId="0"/>
      <p:bldP spid="10"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105CF9BA-DF5A-ACCC-B020-275A4159238F}"/>
              </a:ext>
            </a:extLst>
          </p:cNvPr>
          <p:cNvSpPr txBox="1"/>
          <p:nvPr/>
        </p:nvSpPr>
        <p:spPr>
          <a:xfrm>
            <a:off x="7014994" y="3733364"/>
            <a:ext cx="4368977" cy="2107690"/>
          </a:xfrm>
          <a:custGeom>
            <a:avLst/>
            <a:gdLst/>
            <a:ahLst/>
            <a:cxnLst/>
            <a:rect l="l" t="t" r="r" b="b"/>
            <a:pathLst>
              <a:path w="4368977" h="2107690">
                <a:moveTo>
                  <a:pt x="351289" y="0"/>
                </a:moveTo>
                <a:lnTo>
                  <a:pt x="4017688" y="0"/>
                </a:lnTo>
                <a:cubicBezTo>
                  <a:pt x="4211700" y="0"/>
                  <a:pt x="4368977" y="157277"/>
                  <a:pt x="4368977" y="351289"/>
                </a:cubicBezTo>
                <a:lnTo>
                  <a:pt x="4368977" y="1756401"/>
                </a:lnTo>
                <a:cubicBezTo>
                  <a:pt x="4368977" y="1950413"/>
                  <a:pt x="4211700" y="2107690"/>
                  <a:pt x="4017688" y="2107690"/>
                </a:cubicBezTo>
                <a:lnTo>
                  <a:pt x="1120665" y="2107690"/>
                </a:lnTo>
                <a:lnTo>
                  <a:pt x="1120665" y="1671009"/>
                </a:lnTo>
                <a:lnTo>
                  <a:pt x="1463794" y="1671009"/>
                </a:lnTo>
                <a:lnTo>
                  <a:pt x="1463794" y="1273702"/>
                </a:lnTo>
                <a:lnTo>
                  <a:pt x="1120665" y="1273702"/>
                </a:lnTo>
                <a:lnTo>
                  <a:pt x="1120665" y="879405"/>
                </a:lnTo>
                <a:lnTo>
                  <a:pt x="660151" y="879405"/>
                </a:lnTo>
                <a:lnTo>
                  <a:pt x="660151" y="1273702"/>
                </a:lnTo>
                <a:lnTo>
                  <a:pt x="94290" y="1273702"/>
                </a:lnTo>
                <a:lnTo>
                  <a:pt x="1015319" y="6534"/>
                </a:lnTo>
                <a:lnTo>
                  <a:pt x="503636" y="6534"/>
                </a:lnTo>
                <a:lnTo>
                  <a:pt x="0" y="684154"/>
                </a:lnTo>
                <a:lnTo>
                  <a:pt x="0" y="351289"/>
                </a:lnTo>
                <a:cubicBezTo>
                  <a:pt x="0" y="157277"/>
                  <a:pt x="157277" y="0"/>
                  <a:pt x="351289" y="0"/>
                </a:cubicBezTo>
                <a:close/>
              </a:path>
            </a:pathLst>
          </a:custGeom>
          <a:solidFill>
            <a:srgbClr val="00B050"/>
          </a:solidFill>
          <a:ln>
            <a:noFill/>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23700" b="1">
              <a:solidFill>
                <a:srgbClr val="00B050"/>
              </a:solidFill>
              <a:effectLst>
                <a:outerShdw blurRad="50800" dist="38100" algn="l" rotWithShape="0">
                  <a:prstClr val="black">
                    <a:alpha val="40000"/>
                  </a:prstClr>
                </a:outerShdw>
              </a:effectLst>
              <a:latin typeface="Montserrat" panose="00000500000000000000" pitchFamily="2" charset="0"/>
            </a:endParaRPr>
          </a:p>
        </p:txBody>
      </p:sp>
      <p:sp>
        <p:nvSpPr>
          <p:cNvPr id="5" name="Rectangle: Rounded Corners 4">
            <a:extLst>
              <a:ext uri="{FF2B5EF4-FFF2-40B4-BE49-F238E27FC236}">
                <a16:creationId xmlns:a16="http://schemas.microsoft.com/office/drawing/2014/main" id="{14AEBFE7-937E-1613-B8E7-DD42719566FA}"/>
              </a:ext>
            </a:extLst>
          </p:cNvPr>
          <p:cNvSpPr/>
          <p:nvPr/>
        </p:nvSpPr>
        <p:spPr>
          <a:xfrm>
            <a:off x="845011" y="1025755"/>
            <a:ext cx="4368977" cy="2107690"/>
          </a:xfrm>
          <a:prstGeom prst="roundRect">
            <a:avLst/>
          </a:prstGeom>
          <a:solidFill>
            <a:srgbClr val="F6BB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4F73975B-9EE4-7141-658E-BFBDDA8B1D1C}"/>
              </a:ext>
            </a:extLst>
          </p:cNvPr>
          <p:cNvGrpSpPr/>
          <p:nvPr/>
        </p:nvGrpSpPr>
        <p:grpSpPr>
          <a:xfrm>
            <a:off x="308500" y="222277"/>
            <a:ext cx="6287184" cy="3708708"/>
            <a:chOff x="470423" y="-241502"/>
            <a:chExt cx="6287184" cy="3708708"/>
          </a:xfrm>
        </p:grpSpPr>
        <p:sp>
          <p:nvSpPr>
            <p:cNvPr id="4" name="TextBox 3">
              <a:extLst>
                <a:ext uri="{FF2B5EF4-FFF2-40B4-BE49-F238E27FC236}">
                  <a16:creationId xmlns:a16="http://schemas.microsoft.com/office/drawing/2014/main" id="{A8D270B0-1B76-4AE2-3856-5BE5D6317973}"/>
                </a:ext>
              </a:extLst>
            </p:cNvPr>
            <p:cNvSpPr txBox="1"/>
            <p:nvPr/>
          </p:nvSpPr>
          <p:spPr>
            <a:xfrm>
              <a:off x="470423" y="-241502"/>
              <a:ext cx="1600201" cy="3708708"/>
            </a:xfrm>
            <a:prstGeom prst="rect">
              <a:avLst/>
            </a:prstGeom>
            <a:noFill/>
          </p:spPr>
          <p:txBody>
            <a:bodyPr wrap="square" rtlCol="0">
              <a:spAutoFit/>
            </a:bodyPr>
            <a:lstStyle/>
            <a:p>
              <a:r>
                <a:rPr lang="en-US" sz="23700" b="1">
                  <a:solidFill>
                    <a:srgbClr val="FFC000"/>
                  </a:solidFill>
                  <a:effectLst>
                    <a:outerShdw blurRad="50800" dist="38100" algn="l" rotWithShape="0">
                      <a:prstClr val="black">
                        <a:alpha val="40000"/>
                      </a:prstClr>
                    </a:outerShdw>
                  </a:effectLst>
                  <a:latin typeface="Montserrat" panose="00000500000000000000" pitchFamily="2" charset="0"/>
                </a:rPr>
                <a:t>1</a:t>
              </a:r>
              <a:endParaRPr lang="en-GB" sz="23700" b="1">
                <a:solidFill>
                  <a:srgbClr val="FFC000"/>
                </a:solidFill>
                <a:effectLst>
                  <a:outerShdw blurRad="50800" dist="38100" algn="l" rotWithShape="0">
                    <a:prstClr val="black">
                      <a:alpha val="40000"/>
                    </a:prstClr>
                  </a:outerShdw>
                </a:effectLst>
                <a:latin typeface="Montserrat" panose="00000500000000000000" pitchFamily="2" charset="0"/>
              </a:endParaRPr>
            </a:p>
          </p:txBody>
        </p:sp>
        <p:sp>
          <p:nvSpPr>
            <p:cNvPr id="6" name="TextBox 5">
              <a:extLst>
                <a:ext uri="{FF2B5EF4-FFF2-40B4-BE49-F238E27FC236}">
                  <a16:creationId xmlns:a16="http://schemas.microsoft.com/office/drawing/2014/main" id="{8DC07016-3C63-5166-1BD9-7D968C60E407}"/>
                </a:ext>
              </a:extLst>
            </p:cNvPr>
            <p:cNvSpPr txBox="1"/>
            <p:nvPr/>
          </p:nvSpPr>
          <p:spPr>
            <a:xfrm>
              <a:off x="1655042" y="681785"/>
              <a:ext cx="2905125" cy="292388"/>
            </a:xfrm>
            <a:prstGeom prst="rect">
              <a:avLst/>
            </a:prstGeom>
            <a:noFill/>
          </p:spPr>
          <p:txBody>
            <a:bodyPr wrap="square" rtlCol="0">
              <a:spAutoFit/>
            </a:bodyPr>
            <a:lstStyle/>
            <a:p>
              <a:r>
                <a:rPr lang="en-US" sz="1300" b="1">
                  <a:solidFill>
                    <a:schemeClr val="bg1"/>
                  </a:solidFill>
                  <a:latin typeface="Montserrat" panose="00000500000000000000" pitchFamily="2" charset="0"/>
                </a:rPr>
                <a:t>Giới thiệu cơ bản</a:t>
              </a:r>
              <a:endParaRPr lang="en-GB" sz="1300" b="1">
                <a:solidFill>
                  <a:schemeClr val="bg1"/>
                </a:solidFill>
                <a:latin typeface="Montserrat" panose="00000500000000000000" pitchFamily="2" charset="0"/>
              </a:endParaRPr>
            </a:p>
          </p:txBody>
        </p:sp>
        <p:sp>
          <p:nvSpPr>
            <p:cNvPr id="7" name="TextBox 6">
              <a:extLst>
                <a:ext uri="{FF2B5EF4-FFF2-40B4-BE49-F238E27FC236}">
                  <a16:creationId xmlns:a16="http://schemas.microsoft.com/office/drawing/2014/main" id="{1BD7318A-04A5-2C7D-57B2-4F088094B5D2}"/>
                </a:ext>
              </a:extLst>
            </p:cNvPr>
            <p:cNvSpPr txBox="1"/>
            <p:nvPr/>
          </p:nvSpPr>
          <p:spPr>
            <a:xfrm>
              <a:off x="1633536" y="1065252"/>
              <a:ext cx="5095875" cy="276999"/>
            </a:xfrm>
            <a:prstGeom prst="rect">
              <a:avLst/>
            </a:prstGeom>
            <a:noFill/>
          </p:spPr>
          <p:txBody>
            <a:bodyPr wrap="square" rtlCol="0">
              <a:spAutoFit/>
            </a:bodyPr>
            <a:lstStyle/>
            <a:p>
              <a:r>
                <a:rPr lang="en-US" sz="1200" b="1">
                  <a:solidFill>
                    <a:schemeClr val="bg1"/>
                  </a:solidFill>
                  <a:latin typeface="Montserrat" panose="00000500000000000000" pitchFamily="2" charset="0"/>
                </a:rPr>
                <a:t>1.1  Giới thiệu giao diện người dùng đồ họa</a:t>
              </a:r>
              <a:endParaRPr lang="en-GB" sz="1200" b="1">
                <a:solidFill>
                  <a:schemeClr val="bg1"/>
                </a:solidFill>
                <a:latin typeface="Montserrat" panose="00000500000000000000" pitchFamily="2" charset="0"/>
              </a:endParaRPr>
            </a:p>
          </p:txBody>
        </p:sp>
        <p:sp>
          <p:nvSpPr>
            <p:cNvPr id="9" name="TextBox 8">
              <a:extLst>
                <a:ext uri="{FF2B5EF4-FFF2-40B4-BE49-F238E27FC236}">
                  <a16:creationId xmlns:a16="http://schemas.microsoft.com/office/drawing/2014/main" id="{AC3F4E56-3529-6AF2-782D-770AAA82AF81}"/>
                </a:ext>
              </a:extLst>
            </p:cNvPr>
            <p:cNvSpPr txBox="1"/>
            <p:nvPr/>
          </p:nvSpPr>
          <p:spPr>
            <a:xfrm>
              <a:off x="1661732" y="1474353"/>
              <a:ext cx="5095875" cy="276999"/>
            </a:xfrm>
            <a:prstGeom prst="rect">
              <a:avLst/>
            </a:prstGeom>
            <a:noFill/>
          </p:spPr>
          <p:txBody>
            <a:bodyPr wrap="square" rtlCol="0">
              <a:spAutoFit/>
            </a:bodyPr>
            <a:lstStyle/>
            <a:p>
              <a:r>
                <a:rPr lang="en-US" sz="1200" b="1">
                  <a:solidFill>
                    <a:schemeClr val="bg1"/>
                  </a:solidFill>
                  <a:latin typeface="Montserrat" panose="00000500000000000000" pitchFamily="2" charset="0"/>
                </a:rPr>
                <a:t>1.2 Giới thiệu về OpenGL </a:t>
              </a:r>
              <a:endParaRPr lang="en-GB" sz="1200" b="1">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9155782A-3594-75C7-6108-8B24DC95885D}"/>
                </a:ext>
              </a:extLst>
            </p:cNvPr>
            <p:cNvSpPr txBox="1"/>
            <p:nvPr/>
          </p:nvSpPr>
          <p:spPr>
            <a:xfrm>
              <a:off x="1655042" y="1905589"/>
              <a:ext cx="5095875" cy="276999"/>
            </a:xfrm>
            <a:prstGeom prst="rect">
              <a:avLst/>
            </a:prstGeom>
            <a:noFill/>
          </p:spPr>
          <p:txBody>
            <a:bodyPr wrap="square" rtlCol="0">
              <a:spAutoFit/>
            </a:bodyPr>
            <a:lstStyle/>
            <a:p>
              <a:r>
                <a:rPr lang="en-US" sz="1200" b="1">
                  <a:solidFill>
                    <a:schemeClr val="bg1"/>
                  </a:solidFill>
                  <a:latin typeface="Montserrat" panose="00000500000000000000" pitchFamily="2" charset="0"/>
                </a:rPr>
                <a:t>1.3 Giới thiệu OGRE</a:t>
              </a:r>
              <a:endParaRPr lang="en-GB" sz="1200" b="1">
                <a:solidFill>
                  <a:schemeClr val="bg1"/>
                </a:solidFill>
                <a:latin typeface="Montserrat" panose="00000500000000000000" pitchFamily="2" charset="0"/>
              </a:endParaRPr>
            </a:p>
          </p:txBody>
        </p:sp>
      </p:grpSp>
      <p:sp>
        <p:nvSpPr>
          <p:cNvPr id="37" name="Freeform: Shape 36">
            <a:extLst>
              <a:ext uri="{FF2B5EF4-FFF2-40B4-BE49-F238E27FC236}">
                <a16:creationId xmlns:a16="http://schemas.microsoft.com/office/drawing/2014/main" id="{43023918-BBBE-1ACB-ACA1-A0747CFB2219}"/>
              </a:ext>
            </a:extLst>
          </p:cNvPr>
          <p:cNvSpPr/>
          <p:nvPr/>
        </p:nvSpPr>
        <p:spPr>
          <a:xfrm>
            <a:off x="6926317" y="980938"/>
            <a:ext cx="4398706" cy="2106122"/>
          </a:xfrm>
          <a:custGeom>
            <a:avLst/>
            <a:gdLst/>
            <a:ahLst/>
            <a:cxnLst/>
            <a:rect l="l" t="t" r="r" b="b"/>
            <a:pathLst>
              <a:path w="4818700" h="2657475">
                <a:moveTo>
                  <a:pt x="437351" y="0"/>
                </a:moveTo>
                <a:lnTo>
                  <a:pt x="4375779" y="0"/>
                </a:lnTo>
                <a:cubicBezTo>
                  <a:pt x="4620398" y="0"/>
                  <a:pt x="4818700" y="198302"/>
                  <a:pt x="4818700" y="442921"/>
                </a:cubicBezTo>
                <a:lnTo>
                  <a:pt x="4818700" y="2214554"/>
                </a:lnTo>
                <a:cubicBezTo>
                  <a:pt x="4818700" y="2459173"/>
                  <a:pt x="4620398" y="2657475"/>
                  <a:pt x="4375779" y="2657475"/>
                </a:cubicBezTo>
                <a:lnTo>
                  <a:pt x="1146810" y="2657475"/>
                </a:lnTo>
                <a:lnTo>
                  <a:pt x="1146810" y="2168406"/>
                </a:lnTo>
                <a:lnTo>
                  <a:pt x="0" y="2168406"/>
                </a:lnTo>
                <a:lnTo>
                  <a:pt x="613410" y="1589286"/>
                </a:lnTo>
                <a:cubicBezTo>
                  <a:pt x="788670" y="1426726"/>
                  <a:pt x="906780" y="1281946"/>
                  <a:pt x="967740" y="1154946"/>
                </a:cubicBezTo>
                <a:cubicBezTo>
                  <a:pt x="1028700" y="1027946"/>
                  <a:pt x="1059180" y="892056"/>
                  <a:pt x="1059180" y="747276"/>
                </a:cubicBezTo>
                <a:cubicBezTo>
                  <a:pt x="1059180" y="587256"/>
                  <a:pt x="1017905" y="448191"/>
                  <a:pt x="935355" y="330081"/>
                </a:cubicBezTo>
                <a:cubicBezTo>
                  <a:pt x="852805" y="211971"/>
                  <a:pt x="737235" y="120531"/>
                  <a:pt x="588645" y="55761"/>
                </a:cubicBezTo>
                <a:cubicBezTo>
                  <a:pt x="551498" y="39569"/>
                  <a:pt x="512802" y="25400"/>
                  <a:pt x="472559" y="13256"/>
                </a:cubicBezTo>
                <a:lnTo>
                  <a:pt x="423561" y="1390"/>
                </a:lnTo>
                <a:lnTo>
                  <a:pt x="437351" y="0"/>
                </a:lnTo>
                <a:close/>
              </a:path>
            </a:pathLst>
          </a:custGeom>
          <a:solidFill>
            <a:srgbClr val="EC2C9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4" name="TextBox 33">
            <a:extLst>
              <a:ext uri="{FF2B5EF4-FFF2-40B4-BE49-F238E27FC236}">
                <a16:creationId xmlns:a16="http://schemas.microsoft.com/office/drawing/2014/main" id="{8ACB4AF9-7F06-29C8-F22B-D52B40CC7C4B}"/>
              </a:ext>
            </a:extLst>
          </p:cNvPr>
          <p:cNvSpPr txBox="1"/>
          <p:nvPr/>
        </p:nvSpPr>
        <p:spPr>
          <a:xfrm>
            <a:off x="6278044" y="169773"/>
            <a:ext cx="1600201" cy="3739485"/>
          </a:xfrm>
          <a:prstGeom prst="rect">
            <a:avLst/>
          </a:prstGeom>
          <a:noFill/>
        </p:spPr>
        <p:txBody>
          <a:bodyPr wrap="square" rtlCol="0">
            <a:spAutoFit/>
          </a:bodyPr>
          <a:lstStyle/>
          <a:p>
            <a:r>
              <a:rPr lang="en-US" sz="23700" b="1">
                <a:solidFill>
                  <a:srgbClr val="EC2C9B"/>
                </a:solidFill>
                <a:effectLst>
                  <a:outerShdw blurRad="50800" dist="38100" algn="l" rotWithShape="0">
                    <a:prstClr val="black">
                      <a:alpha val="40000"/>
                    </a:prstClr>
                  </a:outerShdw>
                </a:effectLst>
                <a:latin typeface="Montserrat" panose="00000500000000000000" pitchFamily="2" charset="0"/>
              </a:rPr>
              <a:t>2</a:t>
            </a:r>
            <a:endParaRPr lang="en-GB" sz="23700" b="1">
              <a:solidFill>
                <a:srgbClr val="EC2C9B"/>
              </a:solidFill>
              <a:effectLst>
                <a:outerShdw blurRad="50800" dist="38100" algn="l" rotWithShape="0">
                  <a:prstClr val="black">
                    <a:alpha val="40000"/>
                  </a:prstClr>
                </a:outerShdw>
              </a:effectLst>
              <a:latin typeface="Montserrat" panose="00000500000000000000" pitchFamily="2" charset="0"/>
            </a:endParaRPr>
          </a:p>
        </p:txBody>
      </p:sp>
      <p:sp>
        <p:nvSpPr>
          <p:cNvPr id="40" name="TextBox 39">
            <a:extLst>
              <a:ext uri="{FF2B5EF4-FFF2-40B4-BE49-F238E27FC236}">
                <a16:creationId xmlns:a16="http://schemas.microsoft.com/office/drawing/2014/main" id="{58E18906-3FC8-B032-AE2B-C89B57C59929}"/>
              </a:ext>
            </a:extLst>
          </p:cNvPr>
          <p:cNvSpPr txBox="1"/>
          <p:nvPr/>
        </p:nvSpPr>
        <p:spPr>
          <a:xfrm>
            <a:off x="7890952" y="1077480"/>
            <a:ext cx="4482871" cy="292388"/>
          </a:xfrm>
          <a:prstGeom prst="rect">
            <a:avLst/>
          </a:prstGeom>
          <a:noFill/>
        </p:spPr>
        <p:txBody>
          <a:bodyPr wrap="square" rtlCol="0">
            <a:spAutoFit/>
          </a:bodyPr>
          <a:lstStyle/>
          <a:p>
            <a:r>
              <a:rPr lang="en-US" sz="1300" b="1">
                <a:solidFill>
                  <a:schemeClr val="bg1"/>
                </a:solidFill>
                <a:latin typeface="Montserrat" panose="00000500000000000000" pitchFamily="2" charset="0"/>
              </a:rPr>
              <a:t>Công Cụ và Ứng Dụng Trực Quan Hóa</a:t>
            </a:r>
            <a:endParaRPr lang="en-GB" sz="1300" b="1">
              <a:solidFill>
                <a:schemeClr val="bg1"/>
              </a:solidFill>
              <a:latin typeface="Montserrat" panose="00000500000000000000" pitchFamily="2" charset="0"/>
            </a:endParaRPr>
          </a:p>
        </p:txBody>
      </p:sp>
      <p:sp>
        <p:nvSpPr>
          <p:cNvPr id="42" name="TextBox 41">
            <a:extLst>
              <a:ext uri="{FF2B5EF4-FFF2-40B4-BE49-F238E27FC236}">
                <a16:creationId xmlns:a16="http://schemas.microsoft.com/office/drawing/2014/main" id="{27A12C7B-77C7-EE85-73AB-8CEC8A3C9D1D}"/>
              </a:ext>
            </a:extLst>
          </p:cNvPr>
          <p:cNvSpPr txBox="1"/>
          <p:nvPr/>
        </p:nvSpPr>
        <p:spPr>
          <a:xfrm>
            <a:off x="8305244" y="1519080"/>
            <a:ext cx="5095875" cy="276999"/>
          </a:xfrm>
          <a:prstGeom prst="rect">
            <a:avLst/>
          </a:prstGeom>
          <a:noFill/>
        </p:spPr>
        <p:txBody>
          <a:bodyPr wrap="square" rtlCol="0">
            <a:spAutoFit/>
          </a:bodyPr>
          <a:lstStyle/>
          <a:p>
            <a:r>
              <a:rPr lang="en-US" sz="1200">
                <a:solidFill>
                  <a:schemeClr val="bg1"/>
                </a:solidFill>
                <a:latin typeface="Montserrat" panose="00000500000000000000" pitchFamily="2" charset="0"/>
              </a:rPr>
              <a:t>2.1  G</a:t>
            </a:r>
            <a:r>
              <a:rPr lang="vi-VN" sz="1200">
                <a:solidFill>
                  <a:schemeClr val="bg1"/>
                </a:solidFill>
                <a:latin typeface="Montserrat" panose="00000500000000000000" pitchFamily="2" charset="0"/>
              </a:rPr>
              <a:t>nuplot</a:t>
            </a:r>
            <a:endParaRPr lang="en-US" sz="1200">
              <a:solidFill>
                <a:schemeClr val="bg1"/>
              </a:solidFill>
              <a:latin typeface="Montserrat" panose="00000500000000000000" pitchFamily="2" charset="0"/>
            </a:endParaRPr>
          </a:p>
        </p:txBody>
      </p:sp>
      <p:sp>
        <p:nvSpPr>
          <p:cNvPr id="43" name="TextBox 42">
            <a:extLst>
              <a:ext uri="{FF2B5EF4-FFF2-40B4-BE49-F238E27FC236}">
                <a16:creationId xmlns:a16="http://schemas.microsoft.com/office/drawing/2014/main" id="{B05352C7-F7D5-19B2-C2A7-79477D218EC7}"/>
              </a:ext>
            </a:extLst>
          </p:cNvPr>
          <p:cNvSpPr txBox="1"/>
          <p:nvPr/>
        </p:nvSpPr>
        <p:spPr>
          <a:xfrm>
            <a:off x="8297501" y="2095628"/>
            <a:ext cx="5095875" cy="276999"/>
          </a:xfrm>
          <a:prstGeom prst="rect">
            <a:avLst/>
          </a:prstGeom>
          <a:noFill/>
        </p:spPr>
        <p:txBody>
          <a:bodyPr wrap="square" rtlCol="0">
            <a:spAutoFit/>
          </a:bodyPr>
          <a:lstStyle/>
          <a:p>
            <a:r>
              <a:rPr lang="en-US" sz="1200">
                <a:solidFill>
                  <a:schemeClr val="bg1"/>
                </a:solidFill>
                <a:latin typeface="Montserrat" panose="00000500000000000000" pitchFamily="2" charset="0"/>
              </a:rPr>
              <a:t>2.3 Xfig</a:t>
            </a:r>
            <a:endParaRPr lang="en-GB" sz="1200">
              <a:solidFill>
                <a:schemeClr val="bg1"/>
              </a:solidFill>
              <a:latin typeface="Montserrat" panose="00000500000000000000" pitchFamily="2" charset="0"/>
            </a:endParaRPr>
          </a:p>
        </p:txBody>
      </p:sp>
      <p:sp>
        <p:nvSpPr>
          <p:cNvPr id="44" name="TextBox 43">
            <a:extLst>
              <a:ext uri="{FF2B5EF4-FFF2-40B4-BE49-F238E27FC236}">
                <a16:creationId xmlns:a16="http://schemas.microsoft.com/office/drawing/2014/main" id="{1CAE1B7A-0776-D858-240A-67634A774544}"/>
              </a:ext>
            </a:extLst>
          </p:cNvPr>
          <p:cNvSpPr txBox="1"/>
          <p:nvPr/>
        </p:nvSpPr>
        <p:spPr>
          <a:xfrm>
            <a:off x="8305243" y="2391313"/>
            <a:ext cx="5095875" cy="276999"/>
          </a:xfrm>
          <a:prstGeom prst="rect">
            <a:avLst/>
          </a:prstGeom>
          <a:noFill/>
        </p:spPr>
        <p:txBody>
          <a:bodyPr wrap="square" rtlCol="0">
            <a:spAutoFit/>
          </a:bodyPr>
          <a:lstStyle/>
          <a:p>
            <a:r>
              <a:rPr lang="en-US" sz="1200">
                <a:solidFill>
                  <a:schemeClr val="bg1"/>
                </a:solidFill>
                <a:latin typeface="Montserrat" panose="00000500000000000000" pitchFamily="2" charset="0"/>
              </a:rPr>
              <a:t>2.4 FreeType</a:t>
            </a:r>
            <a:endParaRPr lang="en-GB" sz="1200">
              <a:solidFill>
                <a:schemeClr val="bg1"/>
              </a:solidFill>
              <a:latin typeface="Montserrat" panose="00000500000000000000" pitchFamily="2" charset="0"/>
            </a:endParaRPr>
          </a:p>
        </p:txBody>
      </p:sp>
      <p:sp>
        <p:nvSpPr>
          <p:cNvPr id="57" name="Freeform: Shape 56">
            <a:extLst>
              <a:ext uri="{FF2B5EF4-FFF2-40B4-BE49-F238E27FC236}">
                <a16:creationId xmlns:a16="http://schemas.microsoft.com/office/drawing/2014/main" id="{9BF2D964-274C-801A-1D24-9AA4C145FE5B}"/>
              </a:ext>
            </a:extLst>
          </p:cNvPr>
          <p:cNvSpPr/>
          <p:nvPr/>
        </p:nvSpPr>
        <p:spPr>
          <a:xfrm>
            <a:off x="1178015" y="3849947"/>
            <a:ext cx="4138470" cy="2107690"/>
          </a:xfrm>
          <a:custGeom>
            <a:avLst/>
            <a:gdLst/>
            <a:ahLst/>
            <a:cxnLst/>
            <a:rect l="l" t="t" r="r" b="b"/>
            <a:pathLst>
              <a:path w="4138470" h="2657475">
                <a:moveTo>
                  <a:pt x="601980" y="0"/>
                </a:moveTo>
                <a:lnTo>
                  <a:pt x="3695549" y="0"/>
                </a:lnTo>
                <a:cubicBezTo>
                  <a:pt x="3940168" y="0"/>
                  <a:pt x="4138470" y="198302"/>
                  <a:pt x="4138470" y="442921"/>
                </a:cubicBezTo>
                <a:lnTo>
                  <a:pt x="4138470" y="2214554"/>
                </a:lnTo>
                <a:cubicBezTo>
                  <a:pt x="4138470" y="2459173"/>
                  <a:pt x="3940168" y="2657475"/>
                  <a:pt x="3695549" y="2657475"/>
                </a:cubicBezTo>
                <a:lnTo>
                  <a:pt x="5624" y="2657475"/>
                </a:lnTo>
                <a:lnTo>
                  <a:pt x="98703" y="2633920"/>
                </a:lnTo>
                <a:cubicBezTo>
                  <a:pt x="144979" y="2619157"/>
                  <a:pt x="188913" y="2601932"/>
                  <a:pt x="230505" y="2582247"/>
                </a:cubicBezTo>
                <a:cubicBezTo>
                  <a:pt x="396875" y="2503507"/>
                  <a:pt x="520700" y="2398732"/>
                  <a:pt x="601980" y="2267922"/>
                </a:cubicBezTo>
                <a:cubicBezTo>
                  <a:pt x="683260" y="2137112"/>
                  <a:pt x="723900" y="1994237"/>
                  <a:pt x="723900" y="1839297"/>
                </a:cubicBezTo>
                <a:cubicBezTo>
                  <a:pt x="723900" y="1638637"/>
                  <a:pt x="661670" y="1470362"/>
                  <a:pt x="537210" y="1334472"/>
                </a:cubicBezTo>
                <a:cubicBezTo>
                  <a:pt x="412750" y="1198582"/>
                  <a:pt x="233680" y="1111587"/>
                  <a:pt x="0" y="1073487"/>
                </a:cubicBezTo>
                <a:lnTo>
                  <a:pt x="601980" y="387687"/>
                </a:lnTo>
                <a:lnTo>
                  <a:pt x="601980" y="0"/>
                </a:lnTo>
                <a:close/>
              </a:path>
            </a:pathLst>
          </a:custGeom>
          <a:solidFill>
            <a:srgbClr val="F6414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4" name="TextBox 53">
            <a:extLst>
              <a:ext uri="{FF2B5EF4-FFF2-40B4-BE49-F238E27FC236}">
                <a16:creationId xmlns:a16="http://schemas.microsoft.com/office/drawing/2014/main" id="{69B301F1-1F05-F3E8-FDF7-B295225A2776}"/>
              </a:ext>
            </a:extLst>
          </p:cNvPr>
          <p:cNvSpPr txBox="1"/>
          <p:nvPr/>
        </p:nvSpPr>
        <p:spPr>
          <a:xfrm>
            <a:off x="397608" y="3036751"/>
            <a:ext cx="1600201" cy="3739485"/>
          </a:xfrm>
          <a:prstGeom prst="rect">
            <a:avLst/>
          </a:prstGeom>
          <a:noFill/>
        </p:spPr>
        <p:txBody>
          <a:bodyPr wrap="square" rtlCol="0">
            <a:spAutoFit/>
          </a:bodyPr>
          <a:lstStyle/>
          <a:p>
            <a:r>
              <a:rPr lang="en-US" sz="23700" b="1">
                <a:solidFill>
                  <a:srgbClr val="F64143"/>
                </a:solidFill>
                <a:effectLst>
                  <a:outerShdw blurRad="50800" dist="38100" algn="l" rotWithShape="0">
                    <a:prstClr val="black">
                      <a:alpha val="40000"/>
                    </a:prstClr>
                  </a:outerShdw>
                </a:effectLst>
                <a:latin typeface="Montserrat" panose="00000500000000000000" pitchFamily="2" charset="0"/>
              </a:rPr>
              <a:t>3</a:t>
            </a:r>
            <a:endParaRPr lang="en-GB" sz="23700" b="1">
              <a:solidFill>
                <a:srgbClr val="F64143"/>
              </a:solidFill>
              <a:effectLst>
                <a:outerShdw blurRad="50800" dist="38100" algn="l" rotWithShape="0">
                  <a:prstClr val="black">
                    <a:alpha val="40000"/>
                  </a:prstClr>
                </a:outerShdw>
              </a:effectLst>
              <a:latin typeface="Montserrat" panose="00000500000000000000" pitchFamily="2" charset="0"/>
            </a:endParaRPr>
          </a:p>
        </p:txBody>
      </p:sp>
      <p:sp>
        <p:nvSpPr>
          <p:cNvPr id="60" name="TextBox 59">
            <a:extLst>
              <a:ext uri="{FF2B5EF4-FFF2-40B4-BE49-F238E27FC236}">
                <a16:creationId xmlns:a16="http://schemas.microsoft.com/office/drawing/2014/main" id="{4BF8DB55-8DEA-7B06-FE05-E62DEE2A3AA9}"/>
              </a:ext>
            </a:extLst>
          </p:cNvPr>
          <p:cNvSpPr txBox="1"/>
          <p:nvPr/>
        </p:nvSpPr>
        <p:spPr>
          <a:xfrm>
            <a:off x="2187871" y="3990022"/>
            <a:ext cx="3327487" cy="292388"/>
          </a:xfrm>
          <a:prstGeom prst="rect">
            <a:avLst/>
          </a:prstGeom>
          <a:noFill/>
        </p:spPr>
        <p:txBody>
          <a:bodyPr wrap="square" rtlCol="0">
            <a:spAutoFit/>
          </a:bodyPr>
          <a:lstStyle/>
          <a:p>
            <a:r>
              <a:rPr lang="vi-VN" sz="1300" b="1">
                <a:solidFill>
                  <a:schemeClr val="bg1"/>
                </a:solidFill>
                <a:latin typeface="Montserrat" panose="00000500000000000000" pitchFamily="2" charset="0"/>
              </a:rPr>
              <a:t>Công Nghệ Hiện Đại và Thư Viện</a:t>
            </a:r>
            <a:endParaRPr lang="en-GB" sz="1300" b="1">
              <a:solidFill>
                <a:schemeClr val="bg1"/>
              </a:solidFill>
              <a:latin typeface="Montserrat" panose="00000500000000000000" pitchFamily="2" charset="0"/>
            </a:endParaRPr>
          </a:p>
        </p:txBody>
      </p:sp>
      <p:sp>
        <p:nvSpPr>
          <p:cNvPr id="61" name="TextBox 60">
            <a:extLst>
              <a:ext uri="{FF2B5EF4-FFF2-40B4-BE49-F238E27FC236}">
                <a16:creationId xmlns:a16="http://schemas.microsoft.com/office/drawing/2014/main" id="{E0A9A55D-898F-8334-B793-87B8833D81A8}"/>
              </a:ext>
            </a:extLst>
          </p:cNvPr>
          <p:cNvSpPr txBox="1"/>
          <p:nvPr/>
        </p:nvSpPr>
        <p:spPr>
          <a:xfrm>
            <a:off x="2327414" y="4430631"/>
            <a:ext cx="5095875" cy="276999"/>
          </a:xfrm>
          <a:prstGeom prst="rect">
            <a:avLst/>
          </a:prstGeom>
          <a:noFill/>
        </p:spPr>
        <p:txBody>
          <a:bodyPr wrap="square" rtlCol="0">
            <a:spAutoFit/>
          </a:bodyPr>
          <a:lstStyle/>
          <a:p>
            <a:r>
              <a:rPr lang="en-US" sz="1200">
                <a:solidFill>
                  <a:schemeClr val="bg1"/>
                </a:solidFill>
                <a:latin typeface="Montserrat" panose="00000500000000000000" pitchFamily="2" charset="0"/>
              </a:rPr>
              <a:t>3.1  GD</a:t>
            </a:r>
            <a:endParaRPr lang="en-GB" sz="1200">
              <a:solidFill>
                <a:schemeClr val="bg1"/>
              </a:solidFill>
              <a:latin typeface="Montserrat" panose="00000500000000000000" pitchFamily="2" charset="0"/>
            </a:endParaRPr>
          </a:p>
        </p:txBody>
      </p:sp>
      <p:sp>
        <p:nvSpPr>
          <p:cNvPr id="62" name="TextBox 61">
            <a:extLst>
              <a:ext uri="{FF2B5EF4-FFF2-40B4-BE49-F238E27FC236}">
                <a16:creationId xmlns:a16="http://schemas.microsoft.com/office/drawing/2014/main" id="{D04F4CF3-F186-F23E-B017-97386B05036A}"/>
              </a:ext>
            </a:extLst>
          </p:cNvPr>
          <p:cNvSpPr txBox="1"/>
          <p:nvPr/>
        </p:nvSpPr>
        <p:spPr>
          <a:xfrm>
            <a:off x="2354871" y="4822635"/>
            <a:ext cx="5095875" cy="276999"/>
          </a:xfrm>
          <a:prstGeom prst="rect">
            <a:avLst/>
          </a:prstGeom>
          <a:noFill/>
        </p:spPr>
        <p:txBody>
          <a:bodyPr wrap="square" rtlCol="0">
            <a:spAutoFit/>
          </a:bodyPr>
          <a:lstStyle/>
          <a:p>
            <a:r>
              <a:rPr lang="en-US" sz="1200">
                <a:solidFill>
                  <a:schemeClr val="bg1"/>
                </a:solidFill>
                <a:latin typeface="Montserrat" panose="00000500000000000000" pitchFamily="2" charset="0"/>
              </a:rPr>
              <a:t>3.2  Geomview, </a:t>
            </a:r>
          </a:p>
        </p:txBody>
      </p:sp>
      <p:sp>
        <p:nvSpPr>
          <p:cNvPr id="86" name="TextBox 85">
            <a:extLst>
              <a:ext uri="{FF2B5EF4-FFF2-40B4-BE49-F238E27FC236}">
                <a16:creationId xmlns:a16="http://schemas.microsoft.com/office/drawing/2014/main" id="{A4A6E925-35AC-1B8A-7C76-4F3047AED1C5}"/>
              </a:ext>
            </a:extLst>
          </p:cNvPr>
          <p:cNvSpPr txBox="1"/>
          <p:nvPr/>
        </p:nvSpPr>
        <p:spPr>
          <a:xfrm>
            <a:off x="7970451" y="3843828"/>
            <a:ext cx="4482871" cy="292388"/>
          </a:xfrm>
          <a:prstGeom prst="rect">
            <a:avLst/>
          </a:prstGeom>
          <a:noFill/>
        </p:spPr>
        <p:txBody>
          <a:bodyPr wrap="square" rtlCol="0">
            <a:spAutoFit/>
          </a:bodyPr>
          <a:lstStyle/>
          <a:p>
            <a:r>
              <a:rPr lang="en-US" sz="1300" b="1">
                <a:solidFill>
                  <a:schemeClr val="bg1"/>
                </a:solidFill>
                <a:latin typeface="Montserrat" panose="00000500000000000000" pitchFamily="2" charset="0"/>
              </a:rPr>
              <a:t>Ứng Dụng Thực Tế và Kết Luận</a:t>
            </a:r>
            <a:endParaRPr lang="en-GB" sz="1300" b="1">
              <a:solidFill>
                <a:schemeClr val="bg1"/>
              </a:solidFill>
              <a:latin typeface="Montserrat" panose="00000500000000000000" pitchFamily="2" charset="0"/>
            </a:endParaRPr>
          </a:p>
        </p:txBody>
      </p:sp>
      <p:sp>
        <p:nvSpPr>
          <p:cNvPr id="87" name="TextBox 86">
            <a:extLst>
              <a:ext uri="{FF2B5EF4-FFF2-40B4-BE49-F238E27FC236}">
                <a16:creationId xmlns:a16="http://schemas.microsoft.com/office/drawing/2014/main" id="{256B9E91-E657-570D-31E8-2160FD075D53}"/>
              </a:ext>
            </a:extLst>
          </p:cNvPr>
          <p:cNvSpPr txBox="1"/>
          <p:nvPr/>
        </p:nvSpPr>
        <p:spPr>
          <a:xfrm>
            <a:off x="8466047" y="4225961"/>
            <a:ext cx="5095875" cy="276999"/>
          </a:xfrm>
          <a:prstGeom prst="rect">
            <a:avLst/>
          </a:prstGeom>
          <a:noFill/>
        </p:spPr>
        <p:txBody>
          <a:bodyPr wrap="square" rtlCol="0">
            <a:spAutoFit/>
          </a:bodyPr>
          <a:lstStyle/>
          <a:p>
            <a:r>
              <a:rPr lang="en-US" sz="1200">
                <a:solidFill>
                  <a:schemeClr val="bg1"/>
                </a:solidFill>
                <a:latin typeface="Montserrat" panose="00000500000000000000" pitchFamily="2" charset="0"/>
              </a:rPr>
              <a:t>2.1 </a:t>
            </a:r>
            <a:r>
              <a:rPr lang="vi-VN" sz="1200">
                <a:solidFill>
                  <a:schemeClr val="bg1"/>
                </a:solidFill>
                <a:latin typeface="Montserrat" panose="00000500000000000000" pitchFamily="2" charset="0"/>
              </a:rPr>
              <a:t>ParaView</a:t>
            </a:r>
            <a:endParaRPr lang="en-GB" sz="1200">
              <a:solidFill>
                <a:schemeClr val="bg1"/>
              </a:solidFill>
              <a:latin typeface="Montserrat" panose="00000500000000000000" pitchFamily="2" charset="0"/>
            </a:endParaRPr>
          </a:p>
        </p:txBody>
      </p:sp>
      <p:sp>
        <p:nvSpPr>
          <p:cNvPr id="88" name="TextBox 87">
            <a:extLst>
              <a:ext uri="{FF2B5EF4-FFF2-40B4-BE49-F238E27FC236}">
                <a16:creationId xmlns:a16="http://schemas.microsoft.com/office/drawing/2014/main" id="{B9F6C594-E23A-8700-B953-BF1593306D73}"/>
              </a:ext>
            </a:extLst>
          </p:cNvPr>
          <p:cNvSpPr txBox="1"/>
          <p:nvPr/>
        </p:nvSpPr>
        <p:spPr>
          <a:xfrm>
            <a:off x="8466047" y="4536590"/>
            <a:ext cx="5095875" cy="276999"/>
          </a:xfrm>
          <a:prstGeom prst="rect">
            <a:avLst/>
          </a:prstGeom>
          <a:noFill/>
        </p:spPr>
        <p:txBody>
          <a:bodyPr wrap="square" rtlCol="0">
            <a:spAutoFit/>
          </a:bodyPr>
          <a:lstStyle/>
          <a:p>
            <a:r>
              <a:rPr lang="en-US" sz="1200">
                <a:solidFill>
                  <a:schemeClr val="bg1"/>
                </a:solidFill>
                <a:latin typeface="Montserrat" panose="00000500000000000000" pitchFamily="2" charset="0"/>
              </a:rPr>
              <a:t>2.2 OpenDX</a:t>
            </a:r>
            <a:endParaRPr lang="en-GB" sz="1200">
              <a:solidFill>
                <a:schemeClr val="bg1"/>
              </a:solidFill>
              <a:latin typeface="Montserrat" panose="00000500000000000000" pitchFamily="2" charset="0"/>
            </a:endParaRPr>
          </a:p>
        </p:txBody>
      </p:sp>
      <p:sp>
        <p:nvSpPr>
          <p:cNvPr id="89" name="TextBox 88">
            <a:extLst>
              <a:ext uri="{FF2B5EF4-FFF2-40B4-BE49-F238E27FC236}">
                <a16:creationId xmlns:a16="http://schemas.microsoft.com/office/drawing/2014/main" id="{BD81E4DB-54C0-E716-39F6-512AF49A5492}"/>
              </a:ext>
            </a:extLst>
          </p:cNvPr>
          <p:cNvSpPr txBox="1"/>
          <p:nvPr/>
        </p:nvSpPr>
        <p:spPr>
          <a:xfrm>
            <a:off x="8613433" y="4837876"/>
            <a:ext cx="5095875" cy="461665"/>
          </a:xfrm>
          <a:prstGeom prst="rect">
            <a:avLst/>
          </a:prstGeom>
          <a:noFill/>
        </p:spPr>
        <p:txBody>
          <a:bodyPr wrap="square" rtlCol="0">
            <a:spAutoFit/>
          </a:bodyPr>
          <a:lstStyle/>
          <a:p>
            <a:r>
              <a:rPr lang="en-US" sz="1200">
                <a:solidFill>
                  <a:schemeClr val="bg1"/>
                </a:solidFill>
                <a:latin typeface="Montserrat" panose="00000500000000000000" pitchFamily="2" charset="0"/>
              </a:rPr>
              <a:t>2.3 Tổng kết về các công cụ và</a:t>
            </a:r>
          </a:p>
          <a:p>
            <a:r>
              <a:rPr lang="en-US" sz="1200">
                <a:solidFill>
                  <a:schemeClr val="bg1"/>
                </a:solidFill>
                <a:latin typeface="Montserrat" panose="00000500000000000000" pitchFamily="2" charset="0"/>
              </a:rPr>
              <a:t> ứng dụng trực quan hóa.</a:t>
            </a:r>
            <a:endParaRPr lang="en-GB" sz="1200">
              <a:solidFill>
                <a:schemeClr val="bg1"/>
              </a:solidFill>
              <a:latin typeface="Montserrat" panose="00000500000000000000" pitchFamily="2" charset="0"/>
            </a:endParaRPr>
          </a:p>
        </p:txBody>
      </p:sp>
      <p:sp>
        <p:nvSpPr>
          <p:cNvPr id="90" name="TextBox 89">
            <a:extLst>
              <a:ext uri="{FF2B5EF4-FFF2-40B4-BE49-F238E27FC236}">
                <a16:creationId xmlns:a16="http://schemas.microsoft.com/office/drawing/2014/main" id="{DCB1D541-1937-4A7A-D923-33B6F4DE14D3}"/>
              </a:ext>
            </a:extLst>
          </p:cNvPr>
          <p:cNvSpPr txBox="1"/>
          <p:nvPr/>
        </p:nvSpPr>
        <p:spPr>
          <a:xfrm>
            <a:off x="8648112" y="5323828"/>
            <a:ext cx="5095875" cy="461665"/>
          </a:xfrm>
          <a:prstGeom prst="rect">
            <a:avLst/>
          </a:prstGeom>
          <a:noFill/>
        </p:spPr>
        <p:txBody>
          <a:bodyPr wrap="square" rtlCol="0">
            <a:spAutoFit/>
          </a:bodyPr>
          <a:lstStyle/>
          <a:p>
            <a:r>
              <a:rPr lang="en-US" sz="1200">
                <a:solidFill>
                  <a:schemeClr val="bg1"/>
                </a:solidFill>
                <a:latin typeface="Montserrat" panose="00000500000000000000" pitchFamily="2" charset="0"/>
              </a:rPr>
              <a:t>2.4 </a:t>
            </a:r>
            <a:r>
              <a:rPr lang="vi-VN" sz="1200">
                <a:solidFill>
                  <a:schemeClr val="bg1"/>
                </a:solidFill>
                <a:latin typeface="Montserrat" panose="00000500000000000000" pitchFamily="2" charset="0"/>
              </a:rPr>
              <a:t>Chia sẻ nhận định và đề xuất </a:t>
            </a:r>
            <a:endParaRPr lang="en-US" sz="1200">
              <a:solidFill>
                <a:schemeClr val="bg1"/>
              </a:solidFill>
              <a:latin typeface="Montserrat" panose="00000500000000000000" pitchFamily="2" charset="0"/>
            </a:endParaRPr>
          </a:p>
          <a:p>
            <a:r>
              <a:rPr lang="vi-VN" sz="1200">
                <a:solidFill>
                  <a:schemeClr val="bg1"/>
                </a:solidFill>
                <a:latin typeface="Montserrat" panose="00000500000000000000" pitchFamily="2" charset="0"/>
              </a:rPr>
              <a:t>hướng phát triển tương lai.</a:t>
            </a:r>
            <a:endParaRPr lang="en-GB" sz="1200">
              <a:solidFill>
                <a:schemeClr val="bg1"/>
              </a:solidFill>
              <a:latin typeface="Montserrat" panose="00000500000000000000" pitchFamily="2" charset="0"/>
            </a:endParaRPr>
          </a:p>
        </p:txBody>
      </p:sp>
      <p:sp>
        <p:nvSpPr>
          <p:cNvPr id="92" name="TextBox 91">
            <a:extLst>
              <a:ext uri="{FF2B5EF4-FFF2-40B4-BE49-F238E27FC236}">
                <a16:creationId xmlns:a16="http://schemas.microsoft.com/office/drawing/2014/main" id="{EC1AFCC5-2125-2DED-3DA9-E8D5EA1F0B75}"/>
              </a:ext>
            </a:extLst>
          </p:cNvPr>
          <p:cNvSpPr txBox="1"/>
          <p:nvPr/>
        </p:nvSpPr>
        <p:spPr>
          <a:xfrm>
            <a:off x="4466883" y="14417"/>
            <a:ext cx="6917088" cy="861774"/>
          </a:xfrm>
          <a:prstGeom prst="rect">
            <a:avLst/>
          </a:prstGeom>
          <a:noFill/>
        </p:spPr>
        <p:txBody>
          <a:bodyPr wrap="square" rtlCol="0">
            <a:spAutoFit/>
          </a:bodyPr>
          <a:lstStyle/>
          <a:p>
            <a:r>
              <a:rPr lang="en-US" sz="5000" b="1">
                <a:latin typeface="Montserrat" panose="00000500000000000000" pitchFamily="2" charset="0"/>
              </a:rPr>
              <a:t>MỤC LỤC</a:t>
            </a:r>
            <a:endParaRPr lang="en-GB" sz="5000" b="1">
              <a:latin typeface="Montserrat" panose="00000500000000000000" pitchFamily="2" charset="0"/>
            </a:endParaRPr>
          </a:p>
        </p:txBody>
      </p:sp>
      <p:sp>
        <p:nvSpPr>
          <p:cNvPr id="2" name="TextBox 1">
            <a:extLst>
              <a:ext uri="{FF2B5EF4-FFF2-40B4-BE49-F238E27FC236}">
                <a16:creationId xmlns:a16="http://schemas.microsoft.com/office/drawing/2014/main" id="{F5AC5575-108A-82FC-CED3-5F05F5B509DF}"/>
              </a:ext>
            </a:extLst>
          </p:cNvPr>
          <p:cNvSpPr txBox="1"/>
          <p:nvPr/>
        </p:nvSpPr>
        <p:spPr>
          <a:xfrm>
            <a:off x="2354871" y="5222100"/>
            <a:ext cx="5095875" cy="276999"/>
          </a:xfrm>
          <a:prstGeom prst="rect">
            <a:avLst/>
          </a:prstGeom>
          <a:noFill/>
        </p:spPr>
        <p:txBody>
          <a:bodyPr wrap="square" rtlCol="0">
            <a:spAutoFit/>
          </a:bodyPr>
          <a:lstStyle/>
          <a:p>
            <a:r>
              <a:rPr lang="en-US" sz="1200">
                <a:solidFill>
                  <a:schemeClr val="bg1"/>
                </a:solidFill>
                <a:latin typeface="Montserrat" panose="00000500000000000000" pitchFamily="2" charset="0"/>
              </a:rPr>
              <a:t>3.2  HippoDraw và GGobi.</a:t>
            </a:r>
            <a:endParaRPr lang="en-GB" sz="1200">
              <a:solidFill>
                <a:schemeClr val="bg1"/>
              </a:solidFill>
              <a:latin typeface="Montserrat" panose="00000500000000000000" pitchFamily="2" charset="0"/>
            </a:endParaRPr>
          </a:p>
        </p:txBody>
      </p:sp>
      <p:sp>
        <p:nvSpPr>
          <p:cNvPr id="3" name="TextBox 2">
            <a:extLst>
              <a:ext uri="{FF2B5EF4-FFF2-40B4-BE49-F238E27FC236}">
                <a16:creationId xmlns:a16="http://schemas.microsoft.com/office/drawing/2014/main" id="{BD5E1AE0-FC70-3AE4-19CC-BDC94A965720}"/>
              </a:ext>
            </a:extLst>
          </p:cNvPr>
          <p:cNvSpPr txBox="1"/>
          <p:nvPr/>
        </p:nvSpPr>
        <p:spPr>
          <a:xfrm>
            <a:off x="2491150" y="6039659"/>
            <a:ext cx="5095875" cy="276999"/>
          </a:xfrm>
          <a:prstGeom prst="rect">
            <a:avLst/>
          </a:prstGeom>
          <a:noFill/>
        </p:spPr>
        <p:txBody>
          <a:bodyPr wrap="square" rtlCol="0">
            <a:spAutoFit/>
          </a:bodyPr>
          <a:lstStyle/>
          <a:p>
            <a:r>
              <a:rPr lang="en-US" sz="1200">
                <a:solidFill>
                  <a:schemeClr val="bg1"/>
                </a:solidFill>
                <a:latin typeface="Montserrat" panose="00000500000000000000" pitchFamily="2" charset="0"/>
              </a:rPr>
              <a:t>3.2  GGobi.</a:t>
            </a:r>
            <a:endParaRPr lang="en-GB" sz="1200">
              <a:solidFill>
                <a:schemeClr val="bg1"/>
              </a:solidFill>
              <a:latin typeface="Montserrat" panose="00000500000000000000" pitchFamily="2" charset="0"/>
            </a:endParaRPr>
          </a:p>
        </p:txBody>
      </p:sp>
      <p:sp>
        <p:nvSpPr>
          <p:cNvPr id="8" name="TextBox 7">
            <a:extLst>
              <a:ext uri="{FF2B5EF4-FFF2-40B4-BE49-F238E27FC236}">
                <a16:creationId xmlns:a16="http://schemas.microsoft.com/office/drawing/2014/main" id="{4A2E1A45-79FC-B009-8614-72DF3CDF0EDA}"/>
              </a:ext>
            </a:extLst>
          </p:cNvPr>
          <p:cNvSpPr txBox="1"/>
          <p:nvPr/>
        </p:nvSpPr>
        <p:spPr>
          <a:xfrm>
            <a:off x="8300334" y="1800879"/>
            <a:ext cx="5095875" cy="276999"/>
          </a:xfrm>
          <a:prstGeom prst="rect">
            <a:avLst/>
          </a:prstGeom>
          <a:noFill/>
        </p:spPr>
        <p:txBody>
          <a:bodyPr wrap="square" rtlCol="0">
            <a:spAutoFit/>
          </a:bodyPr>
          <a:lstStyle/>
          <a:p>
            <a:r>
              <a:rPr lang="en-US" sz="1200">
                <a:solidFill>
                  <a:schemeClr val="bg1"/>
                </a:solidFill>
                <a:latin typeface="Montserrat" panose="00000500000000000000" pitchFamily="2" charset="0"/>
              </a:rPr>
              <a:t>2.2  Grace</a:t>
            </a:r>
            <a:r>
              <a:rPr lang="vi-VN" sz="1200">
                <a:solidFill>
                  <a:schemeClr val="bg1"/>
                </a:solidFill>
                <a:latin typeface="Montserrat" panose="00000500000000000000" pitchFamily="2" charset="0"/>
              </a:rPr>
              <a:t>/Xmgr</a:t>
            </a:r>
            <a:endParaRPr lang="en-GB" sz="1200">
              <a:solidFill>
                <a:schemeClr val="bg1"/>
              </a:solidFill>
              <a:latin typeface="Montserrat" panose="00000500000000000000" pitchFamily="2" charset="0"/>
            </a:endParaRPr>
          </a:p>
        </p:txBody>
      </p:sp>
      <p:sp>
        <p:nvSpPr>
          <p:cNvPr id="10" name="TextBox 9">
            <a:extLst>
              <a:ext uri="{FF2B5EF4-FFF2-40B4-BE49-F238E27FC236}">
                <a16:creationId xmlns:a16="http://schemas.microsoft.com/office/drawing/2014/main" id="{144BB2A9-9546-1C14-F448-6494D157B5BA}"/>
              </a:ext>
            </a:extLst>
          </p:cNvPr>
          <p:cNvSpPr txBox="1"/>
          <p:nvPr/>
        </p:nvSpPr>
        <p:spPr>
          <a:xfrm>
            <a:off x="8297500" y="2685894"/>
            <a:ext cx="5095875" cy="276999"/>
          </a:xfrm>
          <a:prstGeom prst="rect">
            <a:avLst/>
          </a:prstGeom>
          <a:noFill/>
        </p:spPr>
        <p:txBody>
          <a:bodyPr wrap="square" rtlCol="0">
            <a:spAutoFit/>
          </a:bodyPr>
          <a:lstStyle/>
          <a:p>
            <a:r>
              <a:rPr lang="en-US" sz="1200">
                <a:solidFill>
                  <a:schemeClr val="bg1"/>
                </a:solidFill>
                <a:latin typeface="Montserrat" panose="00000500000000000000" pitchFamily="2" charset="0"/>
              </a:rPr>
              <a:t>2.5 AGG</a:t>
            </a:r>
            <a:endParaRPr lang="en-GB" sz="1200">
              <a:solidFill>
                <a:schemeClr val="bg1"/>
              </a:solidFill>
              <a:latin typeface="Montserrat" panose="00000500000000000000" pitchFamily="2" charset="0"/>
            </a:endParaRPr>
          </a:p>
        </p:txBody>
      </p:sp>
      <p:sp>
        <p:nvSpPr>
          <p:cNvPr id="19" name="TextBox 18">
            <a:extLst>
              <a:ext uri="{FF2B5EF4-FFF2-40B4-BE49-F238E27FC236}">
                <a16:creationId xmlns:a16="http://schemas.microsoft.com/office/drawing/2014/main" id="{3E0440F1-0F79-86CF-30BD-9DB0B32667B1}"/>
              </a:ext>
            </a:extLst>
          </p:cNvPr>
          <p:cNvSpPr txBox="1"/>
          <p:nvPr/>
        </p:nvSpPr>
        <p:spPr>
          <a:xfrm>
            <a:off x="6965822" y="5357895"/>
            <a:ext cx="52540" cy="72285"/>
          </a:xfrm>
          <a:custGeom>
            <a:avLst/>
            <a:gdLst/>
            <a:ahLst/>
            <a:cxnLst/>
            <a:rect l="l" t="t" r="r" b="b"/>
            <a:pathLst>
              <a:path w="52540" h="72285">
                <a:moveTo>
                  <a:pt x="52540" y="0"/>
                </a:moveTo>
                <a:lnTo>
                  <a:pt x="52540" y="72285"/>
                </a:lnTo>
                <a:lnTo>
                  <a:pt x="0" y="72285"/>
                </a:lnTo>
                <a:lnTo>
                  <a:pt x="52540" y="0"/>
                </a:lnTo>
                <a:close/>
              </a:path>
            </a:pathLst>
          </a:custGeom>
          <a:solidFill>
            <a:srgbClr val="00B050"/>
          </a:solidFill>
          <a:ln>
            <a:noFill/>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23700" b="1">
              <a:solidFill>
                <a:srgbClr val="00B050"/>
              </a:solidFill>
              <a:effectLst>
                <a:outerShdw blurRad="50800" dist="38100" algn="l" rotWithShape="0">
                  <a:prstClr val="black">
                    <a:alpha val="40000"/>
                  </a:prstClr>
                </a:outerShdw>
              </a:effectLst>
              <a:latin typeface="Montserrat" panose="00000500000000000000" pitchFamily="2" charset="0"/>
            </a:endParaRPr>
          </a:p>
        </p:txBody>
      </p:sp>
      <p:sp>
        <p:nvSpPr>
          <p:cNvPr id="28" name="TextBox 27">
            <a:extLst>
              <a:ext uri="{FF2B5EF4-FFF2-40B4-BE49-F238E27FC236}">
                <a16:creationId xmlns:a16="http://schemas.microsoft.com/office/drawing/2014/main" id="{B706C1EB-B94D-CFAF-FE42-10BC51731968}"/>
              </a:ext>
            </a:extLst>
          </p:cNvPr>
          <p:cNvSpPr txBox="1"/>
          <p:nvPr/>
        </p:nvSpPr>
        <p:spPr>
          <a:xfrm>
            <a:off x="6324147" y="2937392"/>
            <a:ext cx="1600201" cy="3739485"/>
          </a:xfrm>
          <a:prstGeom prst="rect">
            <a:avLst/>
          </a:prstGeom>
          <a:noFill/>
        </p:spPr>
        <p:txBody>
          <a:bodyPr wrap="square" rtlCol="0">
            <a:spAutoFit/>
          </a:bodyPr>
          <a:lstStyle/>
          <a:p>
            <a:r>
              <a:rPr lang="en-US" sz="23700" b="1">
                <a:solidFill>
                  <a:srgbClr val="00B050"/>
                </a:solidFill>
                <a:effectLst>
                  <a:outerShdw blurRad="50800" dist="38100" algn="l" rotWithShape="0">
                    <a:prstClr val="black">
                      <a:alpha val="40000"/>
                    </a:prstClr>
                  </a:outerShdw>
                </a:effectLst>
                <a:latin typeface="Montserrat" panose="00000500000000000000" pitchFamily="2" charset="0"/>
              </a:rPr>
              <a:t>4</a:t>
            </a:r>
            <a:endParaRPr lang="en-GB" sz="23700" b="1">
              <a:solidFill>
                <a:srgbClr val="00B050"/>
              </a:solidFill>
              <a:effectLst>
                <a:outerShdw blurRad="50800" dist="38100" algn="l" rotWithShape="0">
                  <a:prstClr val="black">
                    <a:alpha val="40000"/>
                  </a:prstClr>
                </a:outerShdw>
              </a:effectLst>
              <a:latin typeface="Montserrat" panose="00000500000000000000" pitchFamily="2" charset="0"/>
            </a:endParaRPr>
          </a:p>
        </p:txBody>
      </p:sp>
    </p:spTree>
    <p:extLst>
      <p:ext uri="{BB962C8B-B14F-4D97-AF65-F5344CB8AC3E}">
        <p14:creationId xmlns:p14="http://schemas.microsoft.com/office/powerpoint/2010/main" val="184587632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29A9EE23-782A-AAB6-416E-F861020EBA4F}"/>
              </a:ext>
            </a:extLst>
          </p:cNvPr>
          <p:cNvSpPr/>
          <p:nvPr/>
        </p:nvSpPr>
        <p:spPr>
          <a:xfrm>
            <a:off x="4829175" y="8206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F917F26-3E29-9E0A-7AB1-C2E6E5C96A1A}"/>
              </a:ext>
            </a:extLst>
          </p:cNvPr>
          <p:cNvSpPr txBox="1"/>
          <p:nvPr/>
        </p:nvSpPr>
        <p:spPr>
          <a:xfrm>
            <a:off x="7080776" y="757401"/>
            <a:ext cx="7807531" cy="1015663"/>
          </a:xfrm>
          <a:prstGeom prst="rect">
            <a:avLst/>
          </a:prstGeom>
          <a:noFill/>
        </p:spPr>
        <p:txBody>
          <a:bodyPr wrap="square" rtlCol="0">
            <a:spAutoFit/>
          </a:bodyPr>
          <a:lstStyle/>
          <a:p>
            <a:r>
              <a:rPr lang="en-US" sz="6000" b="1">
                <a:solidFill>
                  <a:srgbClr val="CACEFE"/>
                </a:solidFill>
                <a:latin typeface="Montserrat" panose="00000500000000000000" pitchFamily="2" charset="0"/>
              </a:rPr>
              <a:t>Tính năng</a:t>
            </a:r>
            <a:endParaRPr lang="en-GB" sz="6000" b="1">
              <a:solidFill>
                <a:srgbClr val="CACEFE"/>
              </a:solidFill>
              <a:latin typeface="Montserrat" panose="00000500000000000000" pitchFamily="2" charset="0"/>
            </a:endParaRPr>
          </a:p>
        </p:txBody>
      </p:sp>
      <p:sp>
        <p:nvSpPr>
          <p:cNvPr id="73" name="Rectangle: Rounded Corners 72">
            <a:extLst>
              <a:ext uri="{FF2B5EF4-FFF2-40B4-BE49-F238E27FC236}">
                <a16:creationId xmlns:a16="http://schemas.microsoft.com/office/drawing/2014/main" id="{5569255B-2F89-6872-20EA-8801E1D2DA76}"/>
              </a:ext>
            </a:extLst>
          </p:cNvPr>
          <p:cNvSpPr/>
          <p:nvPr/>
        </p:nvSpPr>
        <p:spPr>
          <a:xfrm>
            <a:off x="4829175" y="820615"/>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3B72130-FB88-2A75-8A5D-A424647528BD}"/>
              </a:ext>
            </a:extLst>
          </p:cNvPr>
          <p:cNvSpPr/>
          <p:nvPr/>
        </p:nvSpPr>
        <p:spPr>
          <a:xfrm>
            <a:off x="4829175" y="82061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D45E4536-6414-AE65-F09D-AC263585A41D}"/>
              </a:ext>
            </a:extLst>
          </p:cNvPr>
          <p:cNvSpPr/>
          <p:nvPr/>
        </p:nvSpPr>
        <p:spPr>
          <a:xfrm>
            <a:off x="4384470" y="552695"/>
            <a:ext cx="7807530" cy="2065459"/>
          </a:xfrm>
          <a:prstGeom prst="roundRect">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10F98F2C-BCB2-E389-CE80-4E4ED4ACCF02}"/>
              </a:ext>
            </a:extLst>
          </p:cNvPr>
          <p:cNvSpPr txBox="1"/>
          <p:nvPr/>
        </p:nvSpPr>
        <p:spPr>
          <a:xfrm>
            <a:off x="1506855" y="3230539"/>
            <a:ext cx="7807530" cy="2862322"/>
          </a:xfrm>
          <a:prstGeom prst="rect">
            <a:avLst/>
          </a:prstGeom>
          <a:noFill/>
        </p:spPr>
        <p:txBody>
          <a:bodyPr wrap="square" rtlCol="0">
            <a:spAutoFit/>
          </a:bodyPr>
          <a:lstStyle/>
          <a:p>
            <a:pPr marL="285750" indent="-285750">
              <a:buFont typeface="Arial" panose="020B0604020202020204" pitchFamily="34" charset="0"/>
              <a:buChar char="•"/>
            </a:pPr>
            <a:r>
              <a:rPr lang="en-GB" sz="2000" b="1">
                <a:latin typeface="Playfair Display" panose="00000500000000000000" pitchFamily="2" charset="0"/>
              </a:rPr>
              <a:t>Xfig hỗ trợ vẽ các hình ảnh sẵn sàng cho máy ảnh</a:t>
            </a:r>
          </a:p>
          <a:p>
            <a:pPr marL="285750" indent="-285750">
              <a:buFont typeface="Arial" panose="020B0604020202020204" pitchFamily="34" charset="0"/>
              <a:buChar char="•"/>
            </a:pPr>
            <a:endParaRPr lang="en-GB" sz="2000" b="1">
              <a:latin typeface="Playfair Display" panose="00000500000000000000" pitchFamily="2" charset="0"/>
            </a:endParaRPr>
          </a:p>
          <a:p>
            <a:pPr marL="285750" indent="-285750">
              <a:buFont typeface="Arial" panose="020B0604020202020204" pitchFamily="34" charset="0"/>
              <a:buChar char="•"/>
            </a:pPr>
            <a:endParaRPr lang="en-GB" sz="2000" b="1">
              <a:latin typeface="Playfair Display" panose="00000500000000000000" pitchFamily="2" charset="0"/>
            </a:endParaRPr>
          </a:p>
          <a:p>
            <a:pPr marL="285750" indent="-285750">
              <a:buFont typeface="Arial" panose="020B0604020202020204" pitchFamily="34" charset="0"/>
              <a:buChar char="•"/>
            </a:pPr>
            <a:r>
              <a:rPr lang="en-GB" sz="2000" b="1">
                <a:latin typeface="Playfair Display" panose="00000500000000000000" pitchFamily="2" charset="0"/>
              </a:rPr>
              <a:t> Vẽ các sơ đồ kỹ thuật và các minh họa kỹ thuật khác chứa hộp, đường, hình tròn, hình elip, đường cong spline và văn bản</a:t>
            </a:r>
          </a:p>
          <a:p>
            <a:pPr marL="285750" indent="-285750">
              <a:buFont typeface="Arial" panose="020B0604020202020204" pitchFamily="34" charset="0"/>
              <a:buChar char="•"/>
            </a:pPr>
            <a:endParaRPr lang="en-GB" sz="2000" b="1">
              <a:latin typeface="Playfair Display" panose="00000500000000000000" pitchFamily="2" charset="0"/>
            </a:endParaRPr>
          </a:p>
          <a:p>
            <a:pPr marL="285750" indent="-285750">
              <a:buFont typeface="Arial" panose="020B0604020202020204" pitchFamily="34" charset="0"/>
              <a:buChar char="•"/>
            </a:pPr>
            <a:endParaRPr lang="en-GB" sz="2000" b="1">
              <a:latin typeface="Playfair Display" panose="00000500000000000000" pitchFamily="2" charset="0"/>
            </a:endParaRPr>
          </a:p>
          <a:p>
            <a:pPr marL="285750" indent="-285750">
              <a:buFont typeface="Arial" panose="020B0604020202020204" pitchFamily="34" charset="0"/>
              <a:buChar char="•"/>
            </a:pPr>
            <a:r>
              <a:rPr lang="en-GB" sz="2000" b="1">
                <a:latin typeface="Playfair Display" panose="00000500000000000000" pitchFamily="2" charset="0"/>
              </a:rPr>
              <a:t> Cho phép xuất hình ảnh thành các định dạng tệp khác nhau như JPEG, EPS và LATEX</a:t>
            </a:r>
            <a:endParaRPr lang="en-GB" sz="2000" b="1">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3" name="Hexagon 2">
            <a:extLst>
              <a:ext uri="{FF2B5EF4-FFF2-40B4-BE49-F238E27FC236}">
                <a16:creationId xmlns:a16="http://schemas.microsoft.com/office/drawing/2014/main" id="{C9EFB247-074F-C801-D764-E1CD6ACB552F}"/>
              </a:ext>
            </a:extLst>
          </p:cNvPr>
          <p:cNvSpPr/>
          <p:nvPr/>
        </p:nvSpPr>
        <p:spPr>
          <a:xfrm rot="3189287">
            <a:off x="9912221" y="5008677"/>
            <a:ext cx="2743199" cy="2414588"/>
          </a:xfrm>
          <a:prstGeom prst="hexagon">
            <a:avLst/>
          </a:prstGeom>
          <a:gradFill>
            <a:gsLst>
              <a:gs pos="0">
                <a:srgbClr val="91B1C6"/>
              </a:gs>
              <a:gs pos="68000">
                <a:srgbClr val="81BE9F"/>
              </a:gs>
              <a:gs pos="86000">
                <a:srgbClr val="2F6B88"/>
              </a:gs>
              <a:gs pos="100000">
                <a:srgbClr val="77332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018D496-AC12-4EAC-5B47-C29755D8ACAA}"/>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2.3</a:t>
            </a:r>
            <a:endParaRPr lang="en-GB" sz="5000" b="1">
              <a:solidFill>
                <a:schemeClr val="bg1"/>
              </a:solidFill>
              <a:latin typeface="Montserrat" panose="00000500000000000000" pitchFamily="2" charset="0"/>
            </a:endParaRPr>
          </a:p>
        </p:txBody>
      </p:sp>
      <p:sp>
        <p:nvSpPr>
          <p:cNvPr id="7" name="TextBox 6">
            <a:extLst>
              <a:ext uri="{FF2B5EF4-FFF2-40B4-BE49-F238E27FC236}">
                <a16:creationId xmlns:a16="http://schemas.microsoft.com/office/drawing/2014/main" id="{6E4831E7-AC47-6A8D-6E9B-A845D7E7D6FB}"/>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2.4</a:t>
            </a:r>
            <a:endParaRPr lang="en-GB" sz="5000" b="1">
              <a:solidFill>
                <a:schemeClr val="bg1"/>
              </a:solidFill>
              <a:latin typeface="Montserrat" panose="00000500000000000000" pitchFamily="2" charset="0"/>
            </a:endParaRPr>
          </a:p>
        </p:txBody>
      </p:sp>
    </p:spTree>
    <p:extLst>
      <p:ext uri="{BB962C8B-B14F-4D97-AF65-F5344CB8AC3E}">
        <p14:creationId xmlns:p14="http://schemas.microsoft.com/office/powerpoint/2010/main" val="938068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33151 0.0007 L -0.58151 0.0007 " pathEditMode="relative" rAng="0" ptsTypes="AA">
                                      <p:cBhvr>
                                        <p:cTn id="6" dur="2000" fill="hold"/>
                                        <p:tgtEl>
                                          <p:spTgt spid="71"/>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C96BA0-2551-5CE2-5AFA-09B35568778B}"/>
              </a:ext>
            </a:extLst>
          </p:cNvPr>
          <p:cNvSpPr txBox="1"/>
          <p:nvPr/>
        </p:nvSpPr>
        <p:spPr>
          <a:xfrm>
            <a:off x="735257" y="361114"/>
            <a:ext cx="11659331" cy="861774"/>
          </a:xfrm>
          <a:prstGeom prst="rect">
            <a:avLst/>
          </a:prstGeom>
          <a:noFill/>
        </p:spPr>
        <p:txBody>
          <a:bodyPr wrap="square" rtlCol="0">
            <a:spAutoFit/>
          </a:bodyPr>
          <a:lstStyle/>
          <a:p>
            <a:r>
              <a:rPr lang="en-US" sz="5000" b="1">
                <a:solidFill>
                  <a:srgbClr val="1296AF"/>
                </a:solidFill>
                <a:latin typeface="Montserrat" panose="00000500000000000000" pitchFamily="2" charset="0"/>
              </a:rPr>
              <a:t>Minh họa Xfig</a:t>
            </a:r>
            <a:endParaRPr lang="en-GB" sz="5000" b="1">
              <a:solidFill>
                <a:srgbClr val="1296AF"/>
              </a:solidFill>
              <a:latin typeface="Montserrat" panose="00000500000000000000" pitchFamily="2" charset="0"/>
            </a:endParaRPr>
          </a:p>
        </p:txBody>
      </p:sp>
      <p:sp>
        <p:nvSpPr>
          <p:cNvPr id="5" name="Rectangle 4">
            <a:extLst>
              <a:ext uri="{FF2B5EF4-FFF2-40B4-BE49-F238E27FC236}">
                <a16:creationId xmlns:a16="http://schemas.microsoft.com/office/drawing/2014/main" id="{0B440C3C-9459-2751-6BEA-8E48EC0B03A8}"/>
              </a:ext>
            </a:extLst>
          </p:cNvPr>
          <p:cNvSpPr/>
          <p:nvPr/>
        </p:nvSpPr>
        <p:spPr>
          <a:xfrm>
            <a:off x="1370560" y="1453366"/>
            <a:ext cx="8042031" cy="4689230"/>
          </a:xfrm>
          <a:prstGeom prst="rect">
            <a:avLst/>
          </a:prstGeom>
          <a:solidFill>
            <a:schemeClr val="bg1"/>
          </a:solidFill>
          <a:ln w="254000">
            <a:solidFill>
              <a:srgbClr val="1296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F0"/>
                </a:solidFill>
              </a:ln>
            </a:endParaRPr>
          </a:p>
        </p:txBody>
      </p:sp>
      <p:sp>
        <p:nvSpPr>
          <p:cNvPr id="8" name="Rectangle 7">
            <a:extLst>
              <a:ext uri="{FF2B5EF4-FFF2-40B4-BE49-F238E27FC236}">
                <a16:creationId xmlns:a16="http://schemas.microsoft.com/office/drawing/2014/main" id="{E4F9EC8C-7B98-DBC6-1D93-492A819CE01A}"/>
              </a:ext>
            </a:extLst>
          </p:cNvPr>
          <p:cNvSpPr/>
          <p:nvPr/>
        </p:nvSpPr>
        <p:spPr>
          <a:xfrm>
            <a:off x="1533717" y="1592106"/>
            <a:ext cx="7778187" cy="4398380"/>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A111511-B5DC-00D5-8FBD-802F01BE89F0}"/>
              </a:ext>
            </a:extLst>
          </p:cNvPr>
          <p:cNvSpPr/>
          <p:nvPr/>
        </p:nvSpPr>
        <p:spPr>
          <a:xfrm>
            <a:off x="1575014" y="1592106"/>
            <a:ext cx="7778187" cy="439838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919B2A0-E4D6-F339-06D9-28C247C7BC6F}"/>
              </a:ext>
            </a:extLst>
          </p:cNvPr>
          <p:cNvSpPr/>
          <p:nvPr/>
        </p:nvSpPr>
        <p:spPr>
          <a:xfrm>
            <a:off x="1554365" y="1598791"/>
            <a:ext cx="7778187" cy="4398380"/>
          </a:xfrm>
          <a:prstGeom prst="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DE6DB83-D80E-FF94-3977-611C74A1E0E5}"/>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2.1</a:t>
            </a:r>
            <a:endParaRPr lang="en-GB" sz="5000" b="1">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1C9E3CC7-F697-F97A-8BAF-18451288BE95}"/>
              </a:ext>
            </a:extLst>
          </p:cNvPr>
          <p:cNvSpPr txBox="1"/>
          <p:nvPr/>
        </p:nvSpPr>
        <p:spPr>
          <a:xfrm>
            <a:off x="-4242544" y="573100"/>
            <a:ext cx="7807531" cy="1015663"/>
          </a:xfrm>
          <a:prstGeom prst="rect">
            <a:avLst/>
          </a:prstGeom>
          <a:noFill/>
        </p:spPr>
        <p:txBody>
          <a:bodyPr wrap="square" rtlCol="0">
            <a:spAutoFit/>
          </a:bodyPr>
          <a:lstStyle/>
          <a:p>
            <a:r>
              <a:rPr lang="en-US" sz="6000" b="1">
                <a:solidFill>
                  <a:srgbClr val="CACEFE"/>
                </a:solidFill>
                <a:latin typeface="Montserrat" panose="00000500000000000000" pitchFamily="2" charset="0"/>
              </a:rPr>
              <a:t>Tính năng</a:t>
            </a:r>
            <a:endParaRPr lang="en-GB" sz="6000" b="1">
              <a:solidFill>
                <a:srgbClr val="CACEFE"/>
              </a:solidFill>
              <a:latin typeface="Montserrat" panose="00000500000000000000" pitchFamily="2" charset="0"/>
            </a:endParaRPr>
          </a:p>
        </p:txBody>
      </p:sp>
      <p:sp>
        <p:nvSpPr>
          <p:cNvPr id="13" name="Hexagon 12">
            <a:extLst>
              <a:ext uri="{FF2B5EF4-FFF2-40B4-BE49-F238E27FC236}">
                <a16:creationId xmlns:a16="http://schemas.microsoft.com/office/drawing/2014/main" id="{A0280C53-7090-674A-7FC8-BE7313C35470}"/>
              </a:ext>
            </a:extLst>
          </p:cNvPr>
          <p:cNvSpPr/>
          <p:nvPr/>
        </p:nvSpPr>
        <p:spPr>
          <a:xfrm rot="3189287">
            <a:off x="9912221" y="5008677"/>
            <a:ext cx="2743199" cy="2414588"/>
          </a:xfrm>
          <a:prstGeom prst="hexagon">
            <a:avLst/>
          </a:prstGeom>
          <a:gradFill>
            <a:gsLst>
              <a:gs pos="0">
                <a:srgbClr val="91B1C6"/>
              </a:gs>
              <a:gs pos="68000">
                <a:srgbClr val="81BE9F"/>
              </a:gs>
              <a:gs pos="86000">
                <a:srgbClr val="2F6B88"/>
              </a:gs>
              <a:gs pos="100000">
                <a:srgbClr val="77332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83802BE0-4295-20FF-6207-C3071E44000B}"/>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2.3</a:t>
            </a:r>
            <a:endParaRPr lang="en-GB" sz="5000" b="1">
              <a:solidFill>
                <a:schemeClr val="bg1"/>
              </a:solidFill>
              <a:latin typeface="Montserrat" panose="00000500000000000000" pitchFamily="2" charset="0"/>
            </a:endParaRPr>
          </a:p>
        </p:txBody>
      </p:sp>
      <p:sp>
        <p:nvSpPr>
          <p:cNvPr id="15" name="TextBox 14">
            <a:extLst>
              <a:ext uri="{FF2B5EF4-FFF2-40B4-BE49-F238E27FC236}">
                <a16:creationId xmlns:a16="http://schemas.microsoft.com/office/drawing/2014/main" id="{A7879354-C597-4FDE-BC87-D146F414CD67}"/>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2.4</a:t>
            </a:r>
            <a:endParaRPr lang="en-GB" sz="5000" b="1">
              <a:solidFill>
                <a:schemeClr val="bg1"/>
              </a:solidFill>
              <a:latin typeface="Montserrat" panose="00000500000000000000" pitchFamily="2" charset="0"/>
            </a:endParaRPr>
          </a:p>
        </p:txBody>
      </p:sp>
      <p:sp>
        <p:nvSpPr>
          <p:cNvPr id="16" name="Rectangle: Rounded Corners 15">
            <a:extLst>
              <a:ext uri="{FF2B5EF4-FFF2-40B4-BE49-F238E27FC236}">
                <a16:creationId xmlns:a16="http://schemas.microsoft.com/office/drawing/2014/main" id="{4B503DE9-3334-9C35-6585-C31041BB372A}"/>
              </a:ext>
            </a:extLst>
          </p:cNvPr>
          <p:cNvSpPr/>
          <p:nvPr/>
        </p:nvSpPr>
        <p:spPr>
          <a:xfrm>
            <a:off x="13139475" y="823954"/>
            <a:ext cx="7175255" cy="2065459"/>
          </a:xfrm>
          <a:prstGeom prst="roundRect">
            <a:avLst>
              <a:gd name="adj" fmla="val 0"/>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EAE75D0B-E635-19EB-113C-6079F2740B04}"/>
              </a:ext>
            </a:extLst>
          </p:cNvPr>
          <p:cNvSpPr/>
          <p:nvPr/>
        </p:nvSpPr>
        <p:spPr>
          <a:xfrm>
            <a:off x="13139475" y="823953"/>
            <a:ext cx="7175255" cy="2065459"/>
          </a:xfrm>
          <a:prstGeom prst="roundRect">
            <a:avLst>
              <a:gd name="adj" fmla="val 0"/>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0B9C9D8-FF30-E9C5-373A-F43C55CB134A}"/>
              </a:ext>
            </a:extLst>
          </p:cNvPr>
          <p:cNvSpPr/>
          <p:nvPr/>
        </p:nvSpPr>
        <p:spPr>
          <a:xfrm>
            <a:off x="13139475" y="823953"/>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C6160F1A-2270-FF0F-1AE3-D3FD43F07AEC}"/>
              </a:ext>
            </a:extLst>
          </p:cNvPr>
          <p:cNvSpPr/>
          <p:nvPr/>
        </p:nvSpPr>
        <p:spPr>
          <a:xfrm>
            <a:off x="12694770" y="556033"/>
            <a:ext cx="7807530" cy="2065459"/>
          </a:xfrm>
          <a:prstGeom prst="roundRect">
            <a:avLst>
              <a:gd name="adj" fmla="val 0"/>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134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35" presetClass="path" presetSubtype="0" accel="50000" decel="50000" fill="hold" grpId="0" nodeType="withEffect">
                                  <p:stCondLst>
                                    <p:cond delay="0"/>
                                  </p:stCondLst>
                                  <p:childTnLst>
                                    <p:animMotion origin="layout" path="M -0.33151 0.00069 L -0.58151 0.00069 " pathEditMode="relative" rAng="0" ptsTypes="AA">
                                      <p:cBhvr>
                                        <p:cTn id="26" dur="2000" fill="hold"/>
                                        <p:tgtEl>
                                          <p:spTgt spid="11"/>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P spid="9" grpId="0" animBg="1"/>
      <p:bldP spid="9" grpId="1" animBg="1"/>
      <p:bldP spid="10"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29A9EE23-782A-AAB6-416E-F861020EBA4F}"/>
              </a:ext>
            </a:extLst>
          </p:cNvPr>
          <p:cNvSpPr/>
          <p:nvPr/>
        </p:nvSpPr>
        <p:spPr>
          <a:xfrm>
            <a:off x="4829175" y="8206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F917F26-3E29-9E0A-7AB1-C2E6E5C96A1A}"/>
              </a:ext>
            </a:extLst>
          </p:cNvPr>
          <p:cNvSpPr txBox="1"/>
          <p:nvPr/>
        </p:nvSpPr>
        <p:spPr>
          <a:xfrm>
            <a:off x="7080776" y="757401"/>
            <a:ext cx="7807531" cy="1092607"/>
          </a:xfrm>
          <a:prstGeom prst="rect">
            <a:avLst/>
          </a:prstGeom>
          <a:noFill/>
        </p:spPr>
        <p:txBody>
          <a:bodyPr wrap="square" rtlCol="0">
            <a:spAutoFit/>
          </a:bodyPr>
          <a:lstStyle/>
          <a:p>
            <a:r>
              <a:rPr lang="en-US" sz="6500" b="1">
                <a:solidFill>
                  <a:srgbClr val="06435E"/>
                </a:solidFill>
                <a:latin typeface="Montserrat" panose="00000500000000000000" pitchFamily="2" charset="0"/>
              </a:rPr>
              <a:t>FREE TYPE</a:t>
            </a:r>
            <a:endParaRPr lang="en-GB" sz="6500" b="1">
              <a:solidFill>
                <a:srgbClr val="06435E"/>
              </a:solidFill>
              <a:latin typeface="Montserrat" panose="00000500000000000000" pitchFamily="2" charset="0"/>
            </a:endParaRPr>
          </a:p>
        </p:txBody>
      </p:sp>
      <p:sp>
        <p:nvSpPr>
          <p:cNvPr id="73" name="Rectangle: Rounded Corners 72">
            <a:extLst>
              <a:ext uri="{FF2B5EF4-FFF2-40B4-BE49-F238E27FC236}">
                <a16:creationId xmlns:a16="http://schemas.microsoft.com/office/drawing/2014/main" id="{5569255B-2F89-6872-20EA-8801E1D2DA76}"/>
              </a:ext>
            </a:extLst>
          </p:cNvPr>
          <p:cNvSpPr/>
          <p:nvPr/>
        </p:nvSpPr>
        <p:spPr>
          <a:xfrm>
            <a:off x="4829175" y="820615"/>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3B72130-FB88-2A75-8A5D-A424647528BD}"/>
              </a:ext>
            </a:extLst>
          </p:cNvPr>
          <p:cNvSpPr/>
          <p:nvPr/>
        </p:nvSpPr>
        <p:spPr>
          <a:xfrm>
            <a:off x="4829175" y="82061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E5FC48D8-4A55-9573-B79A-4C63B3B6FF53}"/>
              </a:ext>
            </a:extLst>
          </p:cNvPr>
          <p:cNvSpPr txBox="1"/>
          <p:nvPr/>
        </p:nvSpPr>
        <p:spPr>
          <a:xfrm>
            <a:off x="10775705" y="5785084"/>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2.4</a:t>
            </a:r>
            <a:endParaRPr lang="en-GB" sz="5000" b="1">
              <a:solidFill>
                <a:schemeClr val="bg1"/>
              </a:solidFill>
              <a:latin typeface="Montserrat" panose="00000500000000000000" pitchFamily="2" charset="0"/>
            </a:endParaRPr>
          </a:p>
        </p:txBody>
      </p:sp>
      <p:sp>
        <p:nvSpPr>
          <p:cNvPr id="4" name="Rectangle: Rounded Corners 3">
            <a:extLst>
              <a:ext uri="{FF2B5EF4-FFF2-40B4-BE49-F238E27FC236}">
                <a16:creationId xmlns:a16="http://schemas.microsoft.com/office/drawing/2014/main" id="{D45E4536-6414-AE65-F09D-AC263585A41D}"/>
              </a:ext>
            </a:extLst>
          </p:cNvPr>
          <p:cNvSpPr/>
          <p:nvPr/>
        </p:nvSpPr>
        <p:spPr>
          <a:xfrm>
            <a:off x="5357812" y="552695"/>
            <a:ext cx="6819899" cy="2065459"/>
          </a:xfrm>
          <a:prstGeom prst="roundRect">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B32962D-4782-E1C5-03C8-4B3D30B5D45E}"/>
              </a:ext>
            </a:extLst>
          </p:cNvPr>
          <p:cNvSpPr txBox="1"/>
          <p:nvPr/>
        </p:nvSpPr>
        <p:spPr>
          <a:xfrm>
            <a:off x="436136" y="2644669"/>
            <a:ext cx="6644640" cy="677108"/>
          </a:xfrm>
          <a:prstGeom prst="rect">
            <a:avLst/>
          </a:prstGeom>
          <a:noFill/>
        </p:spPr>
        <p:txBody>
          <a:bodyPr wrap="square" rtlCol="0">
            <a:spAutoFit/>
          </a:bodyPr>
          <a:lstStyle/>
          <a:p>
            <a:r>
              <a:rPr lang="en-US" sz="2000" b="1">
                <a:latin typeface="Playfair Display" panose="00000500000000000000" pitchFamily="2" charset="0"/>
                <a:ea typeface="SimSun" panose="02010600030101010101" pitchFamily="2" charset="-122"/>
                <a:cs typeface="Times New Roman" panose="02020603050405020304" pitchFamily="18" charset="0"/>
              </a:rPr>
              <a:t>Sử dụng g</a:t>
            </a:r>
            <a:r>
              <a:rPr lang="vi-VN" sz="2000" b="1">
                <a:effectLst/>
                <a:latin typeface="Playfair Display" panose="00000500000000000000" pitchFamily="2" charset="0"/>
                <a:ea typeface="SimSun" panose="02010600030101010101" pitchFamily="2" charset="-122"/>
                <a:cs typeface="Times New Roman" panose="02020603050405020304" pitchFamily="18" charset="0"/>
              </a:rPr>
              <a:t>iấy phép: </a:t>
            </a:r>
            <a:endParaRPr lang="en-US" sz="20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sử dụng giấy phép GNU General Public License </a:t>
            </a:r>
            <a:endParaRPr lang="en-GB" sz="20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10F98F2C-BCB2-E389-CE80-4E4ED4ACCF02}"/>
              </a:ext>
            </a:extLst>
          </p:cNvPr>
          <p:cNvSpPr txBox="1"/>
          <p:nvPr/>
        </p:nvSpPr>
        <p:spPr>
          <a:xfrm>
            <a:off x="416025" y="3558920"/>
            <a:ext cx="6644640" cy="646331"/>
          </a:xfrm>
          <a:prstGeom prst="rect">
            <a:avLst/>
          </a:prstGeom>
          <a:noFill/>
        </p:spPr>
        <p:txBody>
          <a:bodyPr wrap="square" rtlCol="0">
            <a:spAutoFit/>
          </a:bodyPr>
          <a:lstStyle/>
          <a:p>
            <a:r>
              <a:rPr lang="vi-VN" sz="1800" b="1">
                <a:effectLst/>
                <a:latin typeface="Playfair Display" panose="00000500000000000000" pitchFamily="2" charset="0"/>
                <a:ea typeface="SimSun" panose="02010600030101010101" pitchFamily="2" charset="-122"/>
                <a:cs typeface="Times New Roman" panose="02020603050405020304" pitchFamily="18" charset="0"/>
              </a:rPr>
              <a:t>Phát hành:</a:t>
            </a:r>
          </a:p>
          <a:p>
            <a:pPr marL="285750" indent="-285750">
              <a:buFont typeface="Arial" panose="020B0604020202020204" pitchFamily="34" charset="0"/>
              <a:buChar char="•"/>
            </a:pPr>
            <a:r>
              <a:rPr lang="en-US">
                <a:latin typeface="Playfair Display" panose="00000500000000000000" pitchFamily="2" charset="0"/>
                <a:ea typeface="SimSun" panose="02010600030101010101" pitchFamily="2" charset="-122"/>
                <a:cs typeface="Times New Roman" panose="02020603050405020304" pitchFamily="18" charset="0"/>
              </a:rPr>
              <a:t>Lần đầu vào</a:t>
            </a:r>
            <a:r>
              <a:rPr lang="vi-VN" sz="1800">
                <a:effectLst/>
                <a:latin typeface="Playfair Display" panose="00000500000000000000" pitchFamily="2" charset="0"/>
                <a:ea typeface="SimSun" panose="02010600030101010101" pitchFamily="2" charset="-122"/>
                <a:cs typeface="Times New Roman" panose="02020603050405020304" pitchFamily="18" charset="0"/>
              </a:rPr>
              <a:t> </a:t>
            </a:r>
            <a:r>
              <a:rPr lang="en-US" sz="1800">
                <a:effectLst/>
                <a:latin typeface="Playfair Display" panose="00000500000000000000" pitchFamily="2" charset="0"/>
                <a:ea typeface="SimSun" panose="02010600030101010101" pitchFamily="2" charset="-122"/>
                <a:cs typeface="Times New Roman" panose="02020603050405020304" pitchFamily="18" charset="0"/>
              </a:rPr>
              <a:t>năm </a:t>
            </a:r>
            <a:r>
              <a:rPr lang="en-GB">
                <a:latin typeface="Playfair Display" panose="00000500000000000000" pitchFamily="2" charset="0"/>
              </a:rPr>
              <a:t>1996</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B43AA1C7-D799-FF60-CD75-CF2C6E014E94}"/>
              </a:ext>
            </a:extLst>
          </p:cNvPr>
          <p:cNvSpPr txBox="1"/>
          <p:nvPr/>
        </p:nvSpPr>
        <p:spPr>
          <a:xfrm>
            <a:off x="416025" y="4566620"/>
            <a:ext cx="6644640" cy="646331"/>
          </a:xfrm>
          <a:prstGeom prst="rect">
            <a:avLst/>
          </a:prstGeom>
          <a:noFill/>
        </p:spPr>
        <p:txBody>
          <a:bodyPr wrap="square" rtlCol="0">
            <a:spAutoFit/>
          </a:bodyPr>
          <a:lstStyle/>
          <a:p>
            <a:r>
              <a:rPr lang="en-US" sz="1800" b="1">
                <a:effectLst/>
                <a:latin typeface="Playfair Display" panose="00000500000000000000" pitchFamily="2" charset="0"/>
                <a:ea typeface="SimSun" panose="02010600030101010101" pitchFamily="2" charset="-122"/>
                <a:cs typeface="Times New Roman" panose="02020603050405020304" pitchFamily="18" charset="0"/>
              </a:rPr>
              <a:t>N</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hà phát triển: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David Turner, Robert Wilhelm và Werner Lemberg lãnh đạo</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C8B1A5A1-F44F-5601-CF13-9EE933FC506B}"/>
              </a:ext>
            </a:extLst>
          </p:cNvPr>
          <p:cNvSpPr txBox="1"/>
          <p:nvPr/>
        </p:nvSpPr>
        <p:spPr>
          <a:xfrm>
            <a:off x="5246882" y="3450544"/>
            <a:ext cx="6644640" cy="1015663"/>
          </a:xfrm>
          <a:prstGeom prst="rect">
            <a:avLst/>
          </a:prstGeom>
          <a:noFill/>
        </p:spPr>
        <p:txBody>
          <a:bodyPr wrap="square" rtlCol="0">
            <a:spAutoFit/>
          </a:bodyPr>
          <a:lstStyle/>
          <a:p>
            <a:r>
              <a:rPr lang="en-GB" sz="2000" b="1">
                <a:latin typeface="Playfair Display" panose="00000500000000000000" pitchFamily="2" charset="0"/>
              </a:rPr>
              <a:t>Free Type  là một thư viện phần mềm mã nguồn mở thực hiện chức năng tạo hình phông chữ</a:t>
            </a:r>
            <a:endParaRPr lang="en-US" sz="2000" b="1">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sz="2000" b="1">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7" name="Hexagon 6">
            <a:extLst>
              <a:ext uri="{FF2B5EF4-FFF2-40B4-BE49-F238E27FC236}">
                <a16:creationId xmlns:a16="http://schemas.microsoft.com/office/drawing/2014/main" id="{85633724-939B-21B3-C48C-D32FF9E39DC7}"/>
              </a:ext>
            </a:extLst>
          </p:cNvPr>
          <p:cNvSpPr/>
          <p:nvPr/>
        </p:nvSpPr>
        <p:spPr>
          <a:xfrm rot="3189287">
            <a:off x="9912221" y="5008677"/>
            <a:ext cx="2743199" cy="2414588"/>
          </a:xfrm>
          <a:prstGeom prst="hexagon">
            <a:avLst/>
          </a:prstGeom>
          <a:gradFill>
            <a:gsLst>
              <a:gs pos="0">
                <a:srgbClr val="F4CD71"/>
              </a:gs>
              <a:gs pos="68000">
                <a:srgbClr val="DF7B1C"/>
              </a:gs>
              <a:gs pos="86000">
                <a:srgbClr val="1A958C"/>
              </a:gs>
              <a:gs pos="100000">
                <a:srgbClr val="6AB388"/>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74DE59F-7CAB-E4DD-06DF-6F652687A7FC}"/>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2.4</a:t>
            </a:r>
            <a:endParaRPr lang="en-GB" sz="5000" b="1">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3A0B5D66-0446-DE45-30BD-70AB371F700B}"/>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2.3</a:t>
            </a:r>
            <a:endParaRPr lang="en-GB" sz="5000" b="1">
              <a:solidFill>
                <a:schemeClr val="bg1"/>
              </a:solidFill>
              <a:latin typeface="Montserrat" panose="00000500000000000000" pitchFamily="2" charset="0"/>
            </a:endParaRPr>
          </a:p>
        </p:txBody>
      </p:sp>
      <p:sp>
        <p:nvSpPr>
          <p:cNvPr id="12" name="TextBox 11">
            <a:extLst>
              <a:ext uri="{FF2B5EF4-FFF2-40B4-BE49-F238E27FC236}">
                <a16:creationId xmlns:a16="http://schemas.microsoft.com/office/drawing/2014/main" id="{344A8577-494D-1D43-33B4-7635AD0134BD}"/>
              </a:ext>
            </a:extLst>
          </p:cNvPr>
          <p:cNvSpPr txBox="1"/>
          <p:nvPr/>
        </p:nvSpPr>
        <p:spPr>
          <a:xfrm>
            <a:off x="456247" y="1990167"/>
            <a:ext cx="4525327" cy="477054"/>
          </a:xfrm>
          <a:prstGeom prst="rect">
            <a:avLst/>
          </a:prstGeom>
          <a:noFill/>
        </p:spPr>
        <p:txBody>
          <a:bodyPr wrap="square" rtlCol="0">
            <a:spAutoFit/>
          </a:bodyPr>
          <a:lstStyle/>
          <a:p>
            <a:r>
              <a:rPr lang="en-US" sz="2500" b="1">
                <a:solidFill>
                  <a:srgbClr val="A2D7E3"/>
                </a:solidFill>
                <a:latin typeface="Playfair Display" panose="00000500000000000000" pitchFamily="2" charset="0"/>
              </a:rPr>
              <a:t>PHÔNG CHỮ</a:t>
            </a:r>
            <a:endParaRPr lang="en-GB" sz="2500" b="1">
              <a:solidFill>
                <a:srgbClr val="A2D7E3"/>
              </a:solidFill>
              <a:latin typeface="Playfair Display" panose="00000500000000000000" pitchFamily="2" charset="0"/>
            </a:endParaRPr>
          </a:p>
        </p:txBody>
      </p:sp>
    </p:spTree>
    <p:extLst>
      <p:ext uri="{BB962C8B-B14F-4D97-AF65-F5344CB8AC3E}">
        <p14:creationId xmlns:p14="http://schemas.microsoft.com/office/powerpoint/2010/main" val="375046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33151 0.0007 L -0.58151 0.0007 " pathEditMode="relative" rAng="0" ptsTypes="AA">
                                      <p:cBhvr>
                                        <p:cTn id="6" dur="2000" fill="hold"/>
                                        <p:tgtEl>
                                          <p:spTgt spid="71"/>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5"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29A9EE23-782A-AAB6-416E-F861020EBA4F}"/>
              </a:ext>
            </a:extLst>
          </p:cNvPr>
          <p:cNvSpPr/>
          <p:nvPr/>
        </p:nvSpPr>
        <p:spPr>
          <a:xfrm>
            <a:off x="4829175" y="8206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F917F26-3E29-9E0A-7AB1-C2E6E5C96A1A}"/>
              </a:ext>
            </a:extLst>
          </p:cNvPr>
          <p:cNvSpPr txBox="1"/>
          <p:nvPr/>
        </p:nvSpPr>
        <p:spPr>
          <a:xfrm>
            <a:off x="7080776" y="757401"/>
            <a:ext cx="7807531" cy="1092607"/>
          </a:xfrm>
          <a:prstGeom prst="rect">
            <a:avLst/>
          </a:prstGeom>
          <a:noFill/>
        </p:spPr>
        <p:txBody>
          <a:bodyPr wrap="square" rtlCol="0">
            <a:spAutoFit/>
          </a:bodyPr>
          <a:lstStyle/>
          <a:p>
            <a:r>
              <a:rPr lang="en-US" sz="6500" b="1">
                <a:solidFill>
                  <a:srgbClr val="06435E"/>
                </a:solidFill>
                <a:latin typeface="Montserrat" panose="00000500000000000000" pitchFamily="2" charset="0"/>
              </a:rPr>
              <a:t>Tính năng</a:t>
            </a:r>
            <a:endParaRPr lang="en-GB" sz="6500" b="1">
              <a:solidFill>
                <a:srgbClr val="06435E"/>
              </a:solidFill>
              <a:latin typeface="Montserrat" panose="00000500000000000000" pitchFamily="2" charset="0"/>
            </a:endParaRPr>
          </a:p>
        </p:txBody>
      </p:sp>
      <p:sp>
        <p:nvSpPr>
          <p:cNvPr id="73" name="Rectangle: Rounded Corners 72">
            <a:extLst>
              <a:ext uri="{FF2B5EF4-FFF2-40B4-BE49-F238E27FC236}">
                <a16:creationId xmlns:a16="http://schemas.microsoft.com/office/drawing/2014/main" id="{5569255B-2F89-6872-20EA-8801E1D2DA76}"/>
              </a:ext>
            </a:extLst>
          </p:cNvPr>
          <p:cNvSpPr/>
          <p:nvPr/>
        </p:nvSpPr>
        <p:spPr>
          <a:xfrm>
            <a:off x="4829175" y="820615"/>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3B72130-FB88-2A75-8A5D-A424647528BD}"/>
              </a:ext>
            </a:extLst>
          </p:cNvPr>
          <p:cNvSpPr/>
          <p:nvPr/>
        </p:nvSpPr>
        <p:spPr>
          <a:xfrm>
            <a:off x="4829175" y="82061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D45E4536-6414-AE65-F09D-AC263585A41D}"/>
              </a:ext>
            </a:extLst>
          </p:cNvPr>
          <p:cNvSpPr/>
          <p:nvPr/>
        </p:nvSpPr>
        <p:spPr>
          <a:xfrm>
            <a:off x="5357812" y="552695"/>
            <a:ext cx="6819899" cy="2065459"/>
          </a:xfrm>
          <a:prstGeom prst="roundRect">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B32962D-4782-E1C5-03C8-4B3D30B5D45E}"/>
              </a:ext>
            </a:extLst>
          </p:cNvPr>
          <p:cNvSpPr txBox="1"/>
          <p:nvPr/>
        </p:nvSpPr>
        <p:spPr>
          <a:xfrm>
            <a:off x="1730691" y="3429000"/>
            <a:ext cx="8456296" cy="2246769"/>
          </a:xfrm>
          <a:prstGeom prst="rect">
            <a:avLst/>
          </a:prstGeom>
          <a:noFill/>
        </p:spPr>
        <p:txBody>
          <a:bodyPr wrap="square" rtlCol="0">
            <a:spAutoFit/>
          </a:bodyPr>
          <a:lstStyle/>
          <a:p>
            <a:pPr marL="285750" indent="-285750">
              <a:buFont typeface="Arial" panose="020B0604020202020204" pitchFamily="34" charset="0"/>
              <a:buChar char="•"/>
            </a:pPr>
            <a:r>
              <a:rPr lang="en-GB" sz="2000" b="1">
                <a:latin typeface="Playfair Display" panose="00000500000000000000" pitchFamily="2" charset="0"/>
              </a:rPr>
              <a:t>Tạo hình phông chữ</a:t>
            </a:r>
          </a:p>
          <a:p>
            <a:pPr marL="285750" indent="-285750">
              <a:buFont typeface="Arial" panose="020B0604020202020204" pitchFamily="34" charset="0"/>
              <a:buChar char="•"/>
            </a:pPr>
            <a:endParaRPr lang="en-GB" sz="2000" b="1">
              <a:latin typeface="Playfair Display" panose="00000500000000000000" pitchFamily="2" charset="0"/>
            </a:endParaRPr>
          </a:p>
          <a:p>
            <a:pPr marL="285750" indent="-285750">
              <a:buFont typeface="Arial" panose="020B0604020202020204" pitchFamily="34" charset="0"/>
              <a:buChar char="•"/>
            </a:pPr>
            <a:r>
              <a:rPr lang="en-GB" sz="2000" b="1">
                <a:latin typeface="Playfair Display" panose="00000500000000000000" pitchFamily="2" charset="0"/>
              </a:rPr>
              <a:t>Hỗ trợ nhiều định dạng phông chữ khác nhau</a:t>
            </a:r>
          </a:p>
          <a:p>
            <a:pPr marL="285750" indent="-285750">
              <a:buFont typeface="Arial" panose="020B0604020202020204" pitchFamily="34" charset="0"/>
              <a:buChar char="•"/>
            </a:pPr>
            <a:endParaRPr lang="en-GB" sz="2000" b="1">
              <a:latin typeface="Playfair Display" panose="00000500000000000000" pitchFamily="2" charset="0"/>
            </a:endParaRPr>
          </a:p>
          <a:p>
            <a:pPr marL="285750" indent="-285750">
              <a:buFont typeface="Arial" panose="020B0604020202020204" pitchFamily="34" charset="0"/>
              <a:buChar char="•"/>
            </a:pPr>
            <a:r>
              <a:rPr lang="en-GB" sz="2000" b="1">
                <a:latin typeface="Playfair Display" panose="00000500000000000000" pitchFamily="2" charset="0"/>
              </a:rPr>
              <a:t> Cung cấp một API dễ sử dụng để truy cập và xử lý các tệp phông chữ</a:t>
            </a:r>
          </a:p>
          <a:p>
            <a:pPr marL="285750" indent="-285750">
              <a:buFont typeface="Arial" panose="020B0604020202020204" pitchFamily="34" charset="0"/>
              <a:buChar char="•"/>
            </a:pPr>
            <a:endParaRPr lang="en-GB" sz="2000" b="1">
              <a:latin typeface="Playfair Display" panose="00000500000000000000" pitchFamily="2" charset="0"/>
            </a:endParaRPr>
          </a:p>
          <a:p>
            <a:pPr marL="285750" indent="-285750">
              <a:buFont typeface="Arial" panose="020B0604020202020204" pitchFamily="34" charset="0"/>
              <a:buChar char="•"/>
            </a:pPr>
            <a:r>
              <a:rPr lang="en-GB" sz="2000" b="1">
                <a:latin typeface="Playfair Display" panose="00000500000000000000" pitchFamily="2" charset="0"/>
              </a:rPr>
              <a:t>Hỗ trợ chức năng tạo hình phông chữ chống răng cưa</a:t>
            </a:r>
            <a:endParaRPr lang="en-GB" sz="2000" b="1">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3" name="Hexagon 2">
            <a:extLst>
              <a:ext uri="{FF2B5EF4-FFF2-40B4-BE49-F238E27FC236}">
                <a16:creationId xmlns:a16="http://schemas.microsoft.com/office/drawing/2014/main" id="{7000A306-2C63-D608-BF00-F9218990B462}"/>
              </a:ext>
            </a:extLst>
          </p:cNvPr>
          <p:cNvSpPr/>
          <p:nvPr/>
        </p:nvSpPr>
        <p:spPr>
          <a:xfrm rot="3189287">
            <a:off x="9912221" y="5008677"/>
            <a:ext cx="2743199" cy="2414588"/>
          </a:xfrm>
          <a:prstGeom prst="hexagon">
            <a:avLst/>
          </a:prstGeom>
          <a:gradFill>
            <a:gsLst>
              <a:gs pos="0">
                <a:srgbClr val="F4CD71"/>
              </a:gs>
              <a:gs pos="68000">
                <a:srgbClr val="DF7B1C"/>
              </a:gs>
              <a:gs pos="86000">
                <a:srgbClr val="1A958C"/>
              </a:gs>
              <a:gs pos="100000">
                <a:srgbClr val="6AB388"/>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4A6A654-9768-EE5F-FACB-2C3F117E4204}"/>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2.4</a:t>
            </a:r>
            <a:endParaRPr lang="en-GB" sz="5000" b="1">
              <a:solidFill>
                <a:schemeClr val="bg1"/>
              </a:solidFill>
              <a:latin typeface="Montserrat" panose="00000500000000000000" pitchFamily="2" charset="0"/>
            </a:endParaRPr>
          </a:p>
        </p:txBody>
      </p:sp>
      <p:sp>
        <p:nvSpPr>
          <p:cNvPr id="7" name="TextBox 6">
            <a:extLst>
              <a:ext uri="{FF2B5EF4-FFF2-40B4-BE49-F238E27FC236}">
                <a16:creationId xmlns:a16="http://schemas.microsoft.com/office/drawing/2014/main" id="{D83736C1-9BC0-4104-13C6-5E091ACFEA39}"/>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2.5</a:t>
            </a:r>
            <a:endParaRPr lang="en-GB" sz="5000" b="1">
              <a:solidFill>
                <a:schemeClr val="bg1"/>
              </a:solidFill>
              <a:latin typeface="Montserrat" panose="00000500000000000000" pitchFamily="2" charset="0"/>
            </a:endParaRPr>
          </a:p>
        </p:txBody>
      </p:sp>
    </p:spTree>
    <p:extLst>
      <p:ext uri="{BB962C8B-B14F-4D97-AF65-F5344CB8AC3E}">
        <p14:creationId xmlns:p14="http://schemas.microsoft.com/office/powerpoint/2010/main" val="325937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33151 0.0007 L -0.58151 0.0007 " pathEditMode="relative" rAng="0" ptsTypes="AA">
                                      <p:cBhvr>
                                        <p:cTn id="6" dur="2000" fill="hold"/>
                                        <p:tgtEl>
                                          <p:spTgt spid="71"/>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C96BA0-2551-5CE2-5AFA-09B35568778B}"/>
              </a:ext>
            </a:extLst>
          </p:cNvPr>
          <p:cNvSpPr txBox="1"/>
          <p:nvPr/>
        </p:nvSpPr>
        <p:spPr>
          <a:xfrm>
            <a:off x="735257" y="361114"/>
            <a:ext cx="11659331" cy="861774"/>
          </a:xfrm>
          <a:prstGeom prst="rect">
            <a:avLst/>
          </a:prstGeom>
          <a:noFill/>
        </p:spPr>
        <p:txBody>
          <a:bodyPr wrap="square" rtlCol="0">
            <a:spAutoFit/>
          </a:bodyPr>
          <a:lstStyle/>
          <a:p>
            <a:r>
              <a:rPr lang="en-US" sz="5000" b="1">
                <a:solidFill>
                  <a:srgbClr val="1296AF"/>
                </a:solidFill>
                <a:latin typeface="Montserrat" panose="00000500000000000000" pitchFamily="2" charset="0"/>
              </a:rPr>
              <a:t>Minh họa Free Type</a:t>
            </a:r>
            <a:endParaRPr lang="en-GB" sz="5000" b="1">
              <a:solidFill>
                <a:srgbClr val="1296AF"/>
              </a:solidFill>
              <a:latin typeface="Montserrat" panose="00000500000000000000" pitchFamily="2" charset="0"/>
            </a:endParaRPr>
          </a:p>
        </p:txBody>
      </p:sp>
      <p:sp>
        <p:nvSpPr>
          <p:cNvPr id="5" name="Rectangle 4">
            <a:extLst>
              <a:ext uri="{FF2B5EF4-FFF2-40B4-BE49-F238E27FC236}">
                <a16:creationId xmlns:a16="http://schemas.microsoft.com/office/drawing/2014/main" id="{0B440C3C-9459-2751-6BEA-8E48EC0B03A8}"/>
              </a:ext>
            </a:extLst>
          </p:cNvPr>
          <p:cNvSpPr/>
          <p:nvPr/>
        </p:nvSpPr>
        <p:spPr>
          <a:xfrm>
            <a:off x="1370560" y="1453366"/>
            <a:ext cx="8042031" cy="4689230"/>
          </a:xfrm>
          <a:prstGeom prst="rect">
            <a:avLst/>
          </a:prstGeom>
          <a:solidFill>
            <a:schemeClr val="bg1"/>
          </a:solidFill>
          <a:ln w="254000">
            <a:solidFill>
              <a:srgbClr val="1296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F0"/>
                </a:solidFill>
              </a:ln>
            </a:endParaRPr>
          </a:p>
        </p:txBody>
      </p:sp>
      <p:sp>
        <p:nvSpPr>
          <p:cNvPr id="8" name="Rectangle 7">
            <a:extLst>
              <a:ext uri="{FF2B5EF4-FFF2-40B4-BE49-F238E27FC236}">
                <a16:creationId xmlns:a16="http://schemas.microsoft.com/office/drawing/2014/main" id="{E4F9EC8C-7B98-DBC6-1D93-492A819CE01A}"/>
              </a:ext>
            </a:extLst>
          </p:cNvPr>
          <p:cNvSpPr/>
          <p:nvPr/>
        </p:nvSpPr>
        <p:spPr>
          <a:xfrm>
            <a:off x="1533717" y="1592106"/>
            <a:ext cx="7778187" cy="4398380"/>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A111511-B5DC-00D5-8FBD-802F01BE89F0}"/>
              </a:ext>
            </a:extLst>
          </p:cNvPr>
          <p:cNvSpPr/>
          <p:nvPr/>
        </p:nvSpPr>
        <p:spPr>
          <a:xfrm>
            <a:off x="1533717" y="1592106"/>
            <a:ext cx="7778187" cy="439838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DE6DB83-D80E-FF94-3977-611C74A1E0E5}"/>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2.1</a:t>
            </a:r>
            <a:endParaRPr lang="en-GB" sz="50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82665BCA-C611-C144-72FD-4BC1027D6864}"/>
              </a:ext>
            </a:extLst>
          </p:cNvPr>
          <p:cNvSpPr txBox="1"/>
          <p:nvPr/>
        </p:nvSpPr>
        <p:spPr>
          <a:xfrm>
            <a:off x="-4968732" y="535788"/>
            <a:ext cx="7807531" cy="1092607"/>
          </a:xfrm>
          <a:prstGeom prst="rect">
            <a:avLst/>
          </a:prstGeom>
          <a:noFill/>
        </p:spPr>
        <p:txBody>
          <a:bodyPr wrap="square" rtlCol="0">
            <a:spAutoFit/>
          </a:bodyPr>
          <a:lstStyle/>
          <a:p>
            <a:r>
              <a:rPr lang="en-US" sz="6500" b="1">
                <a:solidFill>
                  <a:srgbClr val="06435E"/>
                </a:solidFill>
                <a:latin typeface="Montserrat" panose="00000500000000000000" pitchFamily="2" charset="0"/>
              </a:rPr>
              <a:t>Tính năng</a:t>
            </a:r>
            <a:endParaRPr lang="en-GB" sz="6500" b="1">
              <a:solidFill>
                <a:srgbClr val="06435E"/>
              </a:solidFill>
              <a:latin typeface="Montserrat" panose="00000500000000000000" pitchFamily="2" charset="0"/>
            </a:endParaRPr>
          </a:p>
        </p:txBody>
      </p:sp>
      <p:sp>
        <p:nvSpPr>
          <p:cNvPr id="3" name="Hexagon 2">
            <a:extLst>
              <a:ext uri="{FF2B5EF4-FFF2-40B4-BE49-F238E27FC236}">
                <a16:creationId xmlns:a16="http://schemas.microsoft.com/office/drawing/2014/main" id="{C81307B2-2C98-4EEE-D968-119002C7D23F}"/>
              </a:ext>
            </a:extLst>
          </p:cNvPr>
          <p:cNvSpPr/>
          <p:nvPr/>
        </p:nvSpPr>
        <p:spPr>
          <a:xfrm rot="3189287">
            <a:off x="9912221" y="5008677"/>
            <a:ext cx="2743199" cy="2414588"/>
          </a:xfrm>
          <a:prstGeom prst="hexagon">
            <a:avLst/>
          </a:prstGeom>
          <a:gradFill>
            <a:gsLst>
              <a:gs pos="0">
                <a:srgbClr val="F4CD71"/>
              </a:gs>
              <a:gs pos="68000">
                <a:srgbClr val="DF7B1C"/>
              </a:gs>
              <a:gs pos="86000">
                <a:srgbClr val="1A958C"/>
              </a:gs>
              <a:gs pos="100000">
                <a:srgbClr val="6AB388"/>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B07E065B-B501-0D1D-72EE-6ABECFE2B6C1}"/>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2.4</a:t>
            </a:r>
            <a:endParaRPr lang="en-GB" sz="5000" b="1">
              <a:solidFill>
                <a:schemeClr val="bg1"/>
              </a:solidFill>
              <a:latin typeface="Montserrat" panose="00000500000000000000" pitchFamily="2" charset="0"/>
            </a:endParaRPr>
          </a:p>
        </p:txBody>
      </p:sp>
      <p:sp>
        <p:nvSpPr>
          <p:cNvPr id="7" name="TextBox 6">
            <a:extLst>
              <a:ext uri="{FF2B5EF4-FFF2-40B4-BE49-F238E27FC236}">
                <a16:creationId xmlns:a16="http://schemas.microsoft.com/office/drawing/2014/main" id="{DADF0EF8-A03E-FA12-6DA6-8A6572A9C84C}"/>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2.5</a:t>
            </a:r>
            <a:endParaRPr lang="en-GB" sz="5000" b="1">
              <a:solidFill>
                <a:schemeClr val="bg1"/>
              </a:solidFill>
              <a:latin typeface="Montserrat" panose="00000500000000000000" pitchFamily="2" charset="0"/>
            </a:endParaRPr>
          </a:p>
        </p:txBody>
      </p:sp>
      <p:sp>
        <p:nvSpPr>
          <p:cNvPr id="20" name="Rectangle: Rounded Corners 19">
            <a:extLst>
              <a:ext uri="{FF2B5EF4-FFF2-40B4-BE49-F238E27FC236}">
                <a16:creationId xmlns:a16="http://schemas.microsoft.com/office/drawing/2014/main" id="{1A29E152-96DA-F0D6-5904-C3AFA188AB20}"/>
              </a:ext>
            </a:extLst>
          </p:cNvPr>
          <p:cNvSpPr/>
          <p:nvPr/>
        </p:nvSpPr>
        <p:spPr>
          <a:xfrm>
            <a:off x="13072455" y="863586"/>
            <a:ext cx="7175255" cy="2065459"/>
          </a:xfrm>
          <a:prstGeom prst="roundRect">
            <a:avLst>
              <a:gd name="adj" fmla="val 0"/>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47308E9-3E80-EC94-7296-57C3C3AC3A25}"/>
              </a:ext>
            </a:extLst>
          </p:cNvPr>
          <p:cNvSpPr/>
          <p:nvPr/>
        </p:nvSpPr>
        <p:spPr>
          <a:xfrm>
            <a:off x="13072455" y="863585"/>
            <a:ext cx="7175255" cy="2065459"/>
          </a:xfrm>
          <a:prstGeom prst="roundRect">
            <a:avLst>
              <a:gd name="adj" fmla="val 0"/>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66468F4F-A6AF-5154-6EDA-FA1FF1402991}"/>
              </a:ext>
            </a:extLst>
          </p:cNvPr>
          <p:cNvSpPr/>
          <p:nvPr/>
        </p:nvSpPr>
        <p:spPr>
          <a:xfrm>
            <a:off x="13072455" y="86358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5B241380-6E5F-58D3-A819-48BEABEB92D5}"/>
              </a:ext>
            </a:extLst>
          </p:cNvPr>
          <p:cNvSpPr/>
          <p:nvPr/>
        </p:nvSpPr>
        <p:spPr>
          <a:xfrm>
            <a:off x="13601092" y="595665"/>
            <a:ext cx="6819899" cy="2065459"/>
          </a:xfrm>
          <a:prstGeom prst="roundRect">
            <a:avLst>
              <a:gd name="adj" fmla="val 0"/>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412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9"/>
                                        </p:tgtEl>
                                        <p:attrNameLst>
                                          <p:attrName>style.visibility</p:attrName>
                                        </p:attrNameLst>
                                      </p:cBhvr>
                                      <p:to>
                                        <p:strVal val="hidden"/>
                                      </p:to>
                                    </p:set>
                                  </p:childTnLst>
                                </p:cTn>
                              </p:par>
                              <p:par>
                                <p:cTn id="22" presetID="35" presetClass="path" presetSubtype="0" accel="50000" decel="50000" fill="hold" grpId="0" nodeType="withEffect">
                                  <p:stCondLst>
                                    <p:cond delay="0"/>
                                  </p:stCondLst>
                                  <p:childTnLst>
                                    <p:animMotion origin="layout" path="M -0.33151 0.00069 L -0.58151 0.00069 " pathEditMode="relative" rAng="0" ptsTypes="AA">
                                      <p:cBhvr>
                                        <p:cTn id="23" dur="2000" fill="hold"/>
                                        <p:tgtEl>
                                          <p:spTgt spid="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P spid="9" grpId="0" animBg="1"/>
      <p:bldP spid="9" grpId="1"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29A9EE23-782A-AAB6-416E-F861020EBA4F}"/>
              </a:ext>
            </a:extLst>
          </p:cNvPr>
          <p:cNvSpPr/>
          <p:nvPr/>
        </p:nvSpPr>
        <p:spPr>
          <a:xfrm>
            <a:off x="4829175" y="8206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F917F26-3E29-9E0A-7AB1-C2E6E5C96A1A}"/>
              </a:ext>
            </a:extLst>
          </p:cNvPr>
          <p:cNvSpPr txBox="1"/>
          <p:nvPr/>
        </p:nvSpPr>
        <p:spPr>
          <a:xfrm>
            <a:off x="7080776" y="757401"/>
            <a:ext cx="7807531" cy="1323439"/>
          </a:xfrm>
          <a:prstGeom prst="rect">
            <a:avLst/>
          </a:prstGeom>
          <a:noFill/>
        </p:spPr>
        <p:txBody>
          <a:bodyPr wrap="square" rtlCol="0">
            <a:spAutoFit/>
          </a:bodyPr>
          <a:lstStyle/>
          <a:p>
            <a:r>
              <a:rPr lang="en-US" sz="8000" b="1">
                <a:solidFill>
                  <a:srgbClr val="FFBA32"/>
                </a:solidFill>
                <a:latin typeface="Montserrat" panose="00000500000000000000" pitchFamily="2" charset="0"/>
              </a:rPr>
              <a:t>AGG</a:t>
            </a:r>
            <a:endParaRPr lang="en-GB" sz="8000" b="1">
              <a:solidFill>
                <a:srgbClr val="FFBA32"/>
              </a:solidFill>
              <a:latin typeface="Montserrat" panose="00000500000000000000" pitchFamily="2" charset="0"/>
            </a:endParaRPr>
          </a:p>
        </p:txBody>
      </p:sp>
      <p:sp>
        <p:nvSpPr>
          <p:cNvPr id="73" name="Rectangle: Rounded Corners 72">
            <a:extLst>
              <a:ext uri="{FF2B5EF4-FFF2-40B4-BE49-F238E27FC236}">
                <a16:creationId xmlns:a16="http://schemas.microsoft.com/office/drawing/2014/main" id="{5569255B-2F89-6872-20EA-8801E1D2DA76}"/>
              </a:ext>
            </a:extLst>
          </p:cNvPr>
          <p:cNvSpPr/>
          <p:nvPr/>
        </p:nvSpPr>
        <p:spPr>
          <a:xfrm>
            <a:off x="4829175" y="820615"/>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3B72130-FB88-2A75-8A5D-A424647528BD}"/>
              </a:ext>
            </a:extLst>
          </p:cNvPr>
          <p:cNvSpPr/>
          <p:nvPr/>
        </p:nvSpPr>
        <p:spPr>
          <a:xfrm>
            <a:off x="4829175" y="82061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D45E4536-6414-AE65-F09D-AC263585A41D}"/>
              </a:ext>
            </a:extLst>
          </p:cNvPr>
          <p:cNvSpPr/>
          <p:nvPr/>
        </p:nvSpPr>
        <p:spPr>
          <a:xfrm>
            <a:off x="5246882" y="552695"/>
            <a:ext cx="6930829" cy="2065459"/>
          </a:xfrm>
          <a:prstGeom prst="roundRect">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B32962D-4782-E1C5-03C8-4B3D30B5D45E}"/>
              </a:ext>
            </a:extLst>
          </p:cNvPr>
          <p:cNvSpPr txBox="1"/>
          <p:nvPr/>
        </p:nvSpPr>
        <p:spPr>
          <a:xfrm>
            <a:off x="436136" y="2644669"/>
            <a:ext cx="6644640" cy="677108"/>
          </a:xfrm>
          <a:prstGeom prst="rect">
            <a:avLst/>
          </a:prstGeom>
          <a:noFill/>
        </p:spPr>
        <p:txBody>
          <a:bodyPr wrap="square" rtlCol="0">
            <a:spAutoFit/>
          </a:bodyPr>
          <a:lstStyle/>
          <a:p>
            <a:r>
              <a:rPr lang="en-US" sz="2000" b="1">
                <a:latin typeface="Playfair Display" panose="00000500000000000000" pitchFamily="2" charset="0"/>
                <a:ea typeface="SimSun" panose="02010600030101010101" pitchFamily="2" charset="-122"/>
                <a:cs typeface="Times New Roman" panose="02020603050405020304" pitchFamily="18" charset="0"/>
              </a:rPr>
              <a:t>Sử dụng g</a:t>
            </a:r>
            <a:r>
              <a:rPr lang="vi-VN" sz="2000" b="1">
                <a:effectLst/>
                <a:latin typeface="Playfair Display" panose="00000500000000000000" pitchFamily="2" charset="0"/>
                <a:ea typeface="SimSun" panose="02010600030101010101" pitchFamily="2" charset="-122"/>
                <a:cs typeface="Times New Roman" panose="02020603050405020304" pitchFamily="18" charset="0"/>
              </a:rPr>
              <a:t>iấy phép: </a:t>
            </a:r>
            <a:endParaRPr lang="en-US" sz="20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Điều khoản và điều kiện của giấy phép GNU GPL</a:t>
            </a:r>
            <a:endParaRPr lang="en-GB" sz="20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10F98F2C-BCB2-E389-CE80-4E4ED4ACCF02}"/>
              </a:ext>
            </a:extLst>
          </p:cNvPr>
          <p:cNvSpPr txBox="1"/>
          <p:nvPr/>
        </p:nvSpPr>
        <p:spPr>
          <a:xfrm>
            <a:off x="416025" y="3558920"/>
            <a:ext cx="6644640" cy="646331"/>
          </a:xfrm>
          <a:prstGeom prst="rect">
            <a:avLst/>
          </a:prstGeom>
          <a:noFill/>
        </p:spPr>
        <p:txBody>
          <a:bodyPr wrap="square" rtlCol="0">
            <a:spAutoFit/>
          </a:bodyPr>
          <a:lstStyle/>
          <a:p>
            <a:r>
              <a:rPr lang="vi-VN" sz="1800" b="1">
                <a:effectLst/>
                <a:latin typeface="Playfair Display" panose="00000500000000000000" pitchFamily="2" charset="0"/>
                <a:ea typeface="SimSun" panose="02010600030101010101" pitchFamily="2" charset="-122"/>
                <a:cs typeface="Times New Roman" panose="02020603050405020304" pitchFamily="18" charset="0"/>
              </a:rPr>
              <a:t>Phát hành:</a:t>
            </a:r>
          </a:p>
          <a:p>
            <a:pPr marL="285750" indent="-285750">
              <a:buFont typeface="Arial" panose="020B0604020202020204" pitchFamily="34" charset="0"/>
              <a:buChar char="•"/>
            </a:pPr>
            <a:r>
              <a:rPr lang="en-US">
                <a:latin typeface="Playfair Display" panose="00000500000000000000" pitchFamily="2" charset="0"/>
                <a:ea typeface="SimSun" panose="02010600030101010101" pitchFamily="2" charset="-122"/>
                <a:cs typeface="Times New Roman" panose="02020603050405020304" pitchFamily="18" charset="0"/>
              </a:rPr>
              <a:t>Lần đầu vào</a:t>
            </a:r>
            <a:r>
              <a:rPr lang="vi-VN" sz="1800">
                <a:effectLst/>
                <a:latin typeface="Playfair Display" panose="00000500000000000000" pitchFamily="2" charset="0"/>
                <a:ea typeface="SimSun" panose="02010600030101010101" pitchFamily="2" charset="-122"/>
                <a:cs typeface="Times New Roman" panose="02020603050405020304" pitchFamily="18" charset="0"/>
              </a:rPr>
              <a:t> </a:t>
            </a:r>
            <a:r>
              <a:rPr lang="en-US" sz="1800">
                <a:effectLst/>
                <a:latin typeface="Playfair Display" panose="00000500000000000000" pitchFamily="2" charset="0"/>
                <a:ea typeface="SimSun" panose="02010600030101010101" pitchFamily="2" charset="-122"/>
                <a:cs typeface="Times New Roman" panose="02020603050405020304" pitchFamily="18" charset="0"/>
              </a:rPr>
              <a:t>năm </a:t>
            </a:r>
            <a:r>
              <a:rPr lang="en-GB">
                <a:latin typeface="Playfair Display" panose="00000500000000000000" pitchFamily="2" charset="0"/>
              </a:rPr>
              <a:t>1996</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B43AA1C7-D799-FF60-CD75-CF2C6E014E94}"/>
              </a:ext>
            </a:extLst>
          </p:cNvPr>
          <p:cNvSpPr txBox="1"/>
          <p:nvPr/>
        </p:nvSpPr>
        <p:spPr>
          <a:xfrm>
            <a:off x="416025" y="4566620"/>
            <a:ext cx="6644640" cy="646331"/>
          </a:xfrm>
          <a:prstGeom prst="rect">
            <a:avLst/>
          </a:prstGeom>
          <a:noFill/>
        </p:spPr>
        <p:txBody>
          <a:bodyPr wrap="square" rtlCol="0">
            <a:spAutoFit/>
          </a:bodyPr>
          <a:lstStyle/>
          <a:p>
            <a:r>
              <a:rPr lang="en-US" sz="1800" b="1">
                <a:effectLst/>
                <a:latin typeface="Playfair Display" panose="00000500000000000000" pitchFamily="2" charset="0"/>
                <a:ea typeface="SimSun" panose="02010600030101010101" pitchFamily="2" charset="-122"/>
                <a:cs typeface="Times New Roman" panose="02020603050405020304" pitchFamily="18" charset="0"/>
              </a:rPr>
              <a:t>N</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hà phát triển: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Maxim Shemanarev</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10" name="TextBox 9">
            <a:extLst>
              <a:ext uri="{FF2B5EF4-FFF2-40B4-BE49-F238E27FC236}">
                <a16:creationId xmlns:a16="http://schemas.microsoft.com/office/drawing/2014/main" id="{C8B1A5A1-F44F-5601-CF13-9EE933FC506B}"/>
              </a:ext>
            </a:extLst>
          </p:cNvPr>
          <p:cNvSpPr txBox="1"/>
          <p:nvPr/>
        </p:nvSpPr>
        <p:spPr>
          <a:xfrm>
            <a:off x="4339901" y="3896372"/>
            <a:ext cx="7436074" cy="1015663"/>
          </a:xfrm>
          <a:prstGeom prst="rect">
            <a:avLst/>
          </a:prstGeom>
          <a:noFill/>
        </p:spPr>
        <p:txBody>
          <a:bodyPr wrap="square" rtlCol="0">
            <a:spAutoFit/>
          </a:bodyPr>
          <a:lstStyle/>
          <a:p>
            <a:r>
              <a:rPr lang="en-GB" sz="2000" b="1">
                <a:latin typeface="Playfair Display" panose="00000500000000000000" pitchFamily="2" charset="0"/>
              </a:rPr>
              <a:t>Anti-Grain Geometry (AGG) là một thư viện đồ họa mã nguồn mở được viết bằng C++.  AGG cung cấp một công cụ hiển thị tạo ra hình ảnh pixel chính xác trong bộ nhớ từ dữ liệu vector</a:t>
            </a:r>
            <a:endParaRPr lang="en-GB" sz="2000" b="1">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3" name="Hexagon 2">
            <a:extLst>
              <a:ext uri="{FF2B5EF4-FFF2-40B4-BE49-F238E27FC236}">
                <a16:creationId xmlns:a16="http://schemas.microsoft.com/office/drawing/2014/main" id="{AD8AEF6D-AA02-357E-DE10-77A5C2D6461D}"/>
              </a:ext>
            </a:extLst>
          </p:cNvPr>
          <p:cNvSpPr/>
          <p:nvPr/>
        </p:nvSpPr>
        <p:spPr>
          <a:xfrm rot="3189287">
            <a:off x="9912221" y="5008677"/>
            <a:ext cx="2743199" cy="2414588"/>
          </a:xfrm>
          <a:prstGeom prst="hexagon">
            <a:avLst/>
          </a:prstGeom>
          <a:gradFill>
            <a:gsLst>
              <a:gs pos="0">
                <a:srgbClr val="1296AF"/>
              </a:gs>
              <a:gs pos="68000">
                <a:srgbClr val="A2D7E3"/>
              </a:gs>
              <a:gs pos="86000">
                <a:srgbClr val="BDBBBF"/>
              </a:gs>
              <a:gs pos="100000">
                <a:srgbClr val="F1F1F2"/>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EE18C80-4D5D-37B3-3053-E9D94A209B6F}"/>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2.5</a:t>
            </a:r>
            <a:endParaRPr lang="en-GB" sz="5000" b="1">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6E047D94-0FD9-B360-77BF-B30159B0AFB7}"/>
              </a:ext>
            </a:extLst>
          </p:cNvPr>
          <p:cNvSpPr txBox="1"/>
          <p:nvPr/>
        </p:nvSpPr>
        <p:spPr>
          <a:xfrm>
            <a:off x="11246970" y="6809998"/>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2.4</a:t>
            </a:r>
            <a:endParaRPr lang="en-GB" sz="5000" b="1">
              <a:solidFill>
                <a:schemeClr val="bg1"/>
              </a:solidFill>
              <a:latin typeface="Montserrat" panose="00000500000000000000" pitchFamily="2" charset="0"/>
            </a:endParaRPr>
          </a:p>
        </p:txBody>
      </p:sp>
      <p:sp>
        <p:nvSpPr>
          <p:cNvPr id="12" name="TextBox 11">
            <a:extLst>
              <a:ext uri="{FF2B5EF4-FFF2-40B4-BE49-F238E27FC236}">
                <a16:creationId xmlns:a16="http://schemas.microsoft.com/office/drawing/2014/main" id="{7F7329D5-CBEA-931A-4200-EF58C4DD47BF}"/>
              </a:ext>
            </a:extLst>
          </p:cNvPr>
          <p:cNvSpPr txBox="1"/>
          <p:nvPr/>
        </p:nvSpPr>
        <p:spPr>
          <a:xfrm>
            <a:off x="456247" y="1990167"/>
            <a:ext cx="4525327" cy="477054"/>
          </a:xfrm>
          <a:prstGeom prst="rect">
            <a:avLst/>
          </a:prstGeom>
          <a:noFill/>
        </p:spPr>
        <p:txBody>
          <a:bodyPr wrap="square" rtlCol="0">
            <a:spAutoFit/>
          </a:bodyPr>
          <a:lstStyle/>
          <a:p>
            <a:r>
              <a:rPr lang="en-US" sz="2500" b="1">
                <a:solidFill>
                  <a:srgbClr val="A2D7E3"/>
                </a:solidFill>
                <a:latin typeface="Playfair Display" panose="00000500000000000000" pitchFamily="2" charset="0"/>
              </a:rPr>
              <a:t>TRỰC QUAN HÓA 3D</a:t>
            </a:r>
            <a:endParaRPr lang="en-GB" sz="2500" b="1">
              <a:solidFill>
                <a:srgbClr val="A2D7E3"/>
              </a:solidFill>
              <a:latin typeface="Playfair Display" panose="00000500000000000000" pitchFamily="2" charset="0"/>
            </a:endParaRPr>
          </a:p>
        </p:txBody>
      </p:sp>
      <p:sp>
        <p:nvSpPr>
          <p:cNvPr id="7" name="TextBox 6">
            <a:extLst>
              <a:ext uri="{FF2B5EF4-FFF2-40B4-BE49-F238E27FC236}">
                <a16:creationId xmlns:a16="http://schemas.microsoft.com/office/drawing/2014/main" id="{0DD6ECC3-EA06-06B3-97A6-83FAE91E5BDB}"/>
              </a:ext>
            </a:extLst>
          </p:cNvPr>
          <p:cNvSpPr txBox="1"/>
          <p:nvPr/>
        </p:nvSpPr>
        <p:spPr>
          <a:xfrm>
            <a:off x="416025" y="5470578"/>
            <a:ext cx="7600924" cy="646331"/>
          </a:xfrm>
          <a:prstGeom prst="rect">
            <a:avLst/>
          </a:prstGeom>
          <a:noFill/>
        </p:spPr>
        <p:txBody>
          <a:bodyPr wrap="square" rtlCol="0">
            <a:spAutoFit/>
          </a:bodyPr>
          <a:lstStyle/>
          <a:p>
            <a:r>
              <a:rPr lang="en-US" sz="1800" b="1">
                <a:effectLst/>
                <a:latin typeface="Playfair Display" panose="00000500000000000000" pitchFamily="2" charset="0"/>
                <a:ea typeface="SimSun" panose="02010600030101010101" pitchFamily="2" charset="-122"/>
                <a:cs typeface="Times New Roman" panose="02020603050405020304" pitchFamily="18" charset="0"/>
              </a:rPr>
              <a:t>Link download</a:t>
            </a:r>
            <a:r>
              <a:rPr lang="vi-VN" sz="1800" b="1">
                <a:effectLst/>
                <a:latin typeface="Playfair Display" panose="00000500000000000000" pitchFamily="2" charset="0"/>
                <a:ea typeface="SimSun" panose="02010600030101010101" pitchFamily="2" charset="-122"/>
                <a:cs typeface="Times New Roman" panose="02020603050405020304" pitchFamily="18" charset="0"/>
              </a:rPr>
              <a:t>: </a:t>
            </a:r>
            <a:endParaRPr lang="en-US" sz="1800" b="1">
              <a:effectLst/>
              <a:latin typeface="Playfair Display" panose="00000500000000000000" pitchFamily="2"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a:latin typeface="Playfair Display" panose="00000500000000000000" pitchFamily="2" charset="0"/>
              </a:rPr>
              <a:t>https://agg.sourceforge.net/antigrain.com/download/index.html</a:t>
            </a:r>
            <a:endParaRPr lang="en-GB" sz="1800">
              <a:effectLst/>
              <a:latin typeface="Playfair Display" panose="00000500000000000000" pitchFamily="2"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7877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33151 0.0007 L -0.58151 0.0007 " pathEditMode="relative" rAng="0" ptsTypes="AA">
                                      <p:cBhvr>
                                        <p:cTn id="6" dur="2000" fill="hold"/>
                                        <p:tgtEl>
                                          <p:spTgt spid="71"/>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P spid="5" grpId="0"/>
      <p:bldP spid="9" grpId="0"/>
      <p:bldP spid="10"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29A9EE23-782A-AAB6-416E-F861020EBA4F}"/>
              </a:ext>
            </a:extLst>
          </p:cNvPr>
          <p:cNvSpPr/>
          <p:nvPr/>
        </p:nvSpPr>
        <p:spPr>
          <a:xfrm>
            <a:off x="4829175" y="820616"/>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5F917F26-3E29-9E0A-7AB1-C2E6E5C96A1A}"/>
              </a:ext>
            </a:extLst>
          </p:cNvPr>
          <p:cNvSpPr txBox="1"/>
          <p:nvPr/>
        </p:nvSpPr>
        <p:spPr>
          <a:xfrm>
            <a:off x="7080776" y="757401"/>
            <a:ext cx="7807531" cy="1015663"/>
          </a:xfrm>
          <a:prstGeom prst="rect">
            <a:avLst/>
          </a:prstGeom>
          <a:noFill/>
        </p:spPr>
        <p:txBody>
          <a:bodyPr wrap="square" rtlCol="0">
            <a:spAutoFit/>
          </a:bodyPr>
          <a:lstStyle/>
          <a:p>
            <a:r>
              <a:rPr lang="en-US" sz="6000" b="1">
                <a:solidFill>
                  <a:srgbClr val="FFBA32"/>
                </a:solidFill>
                <a:latin typeface="Montserrat" panose="00000500000000000000" pitchFamily="2" charset="0"/>
              </a:rPr>
              <a:t>Tính năng</a:t>
            </a:r>
            <a:endParaRPr lang="en-GB" sz="6000" b="1">
              <a:solidFill>
                <a:srgbClr val="FFBA32"/>
              </a:solidFill>
              <a:latin typeface="Montserrat" panose="00000500000000000000" pitchFamily="2" charset="0"/>
            </a:endParaRPr>
          </a:p>
        </p:txBody>
      </p:sp>
      <p:sp>
        <p:nvSpPr>
          <p:cNvPr id="73" name="Rectangle: Rounded Corners 72">
            <a:extLst>
              <a:ext uri="{FF2B5EF4-FFF2-40B4-BE49-F238E27FC236}">
                <a16:creationId xmlns:a16="http://schemas.microsoft.com/office/drawing/2014/main" id="{5569255B-2F89-6872-20EA-8801E1D2DA76}"/>
              </a:ext>
            </a:extLst>
          </p:cNvPr>
          <p:cNvSpPr/>
          <p:nvPr/>
        </p:nvSpPr>
        <p:spPr>
          <a:xfrm>
            <a:off x="4829175" y="820615"/>
            <a:ext cx="7175255" cy="2065459"/>
          </a:xfrm>
          <a:prstGeom prst="roundRect">
            <a:avLst>
              <a:gd name="adj" fmla="val 0"/>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3B72130-FB88-2A75-8A5D-A424647528BD}"/>
              </a:ext>
            </a:extLst>
          </p:cNvPr>
          <p:cNvSpPr/>
          <p:nvPr/>
        </p:nvSpPr>
        <p:spPr>
          <a:xfrm>
            <a:off x="4829175" y="820615"/>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D45E4536-6414-AE65-F09D-AC263585A41D}"/>
              </a:ext>
            </a:extLst>
          </p:cNvPr>
          <p:cNvSpPr/>
          <p:nvPr/>
        </p:nvSpPr>
        <p:spPr>
          <a:xfrm>
            <a:off x="5246882" y="552695"/>
            <a:ext cx="6930829" cy="2065459"/>
          </a:xfrm>
          <a:prstGeom prst="roundRect">
            <a:avLst>
              <a:gd name="adj" fmla="val 0"/>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C8B1A5A1-F44F-5601-CF13-9EE933FC506B}"/>
              </a:ext>
            </a:extLst>
          </p:cNvPr>
          <p:cNvSpPr txBox="1"/>
          <p:nvPr/>
        </p:nvSpPr>
        <p:spPr>
          <a:xfrm>
            <a:off x="1528845" y="2971799"/>
            <a:ext cx="7436074" cy="3046988"/>
          </a:xfrm>
          <a:prstGeom prst="rect">
            <a:avLst/>
          </a:prstGeom>
          <a:noFill/>
        </p:spPr>
        <p:txBody>
          <a:bodyPr wrap="square" rtlCol="0">
            <a:spAutoFit/>
          </a:bodyPr>
          <a:lstStyle/>
          <a:p>
            <a:pPr marL="285750" indent="-285750">
              <a:buFont typeface="Arial" panose="020B0604020202020204" pitchFamily="34" charset="0"/>
              <a:buChar char="•"/>
            </a:pPr>
            <a:r>
              <a:rPr lang="vi-VN" sz="2400" b="1">
                <a:latin typeface="Playfair Display" panose="00000500000000000000" pitchFamily="2" charset="0"/>
              </a:rPr>
              <a:t>Chống răng cưa (Anti-Aliasing)</a:t>
            </a:r>
            <a:endParaRPr lang="vi-VN" sz="2400">
              <a:latin typeface="Playfair Display" panose="00000500000000000000" pitchFamily="2" charset="0"/>
            </a:endParaRPr>
          </a:p>
          <a:p>
            <a:pPr marL="285750" indent="-285750">
              <a:buFont typeface="Arial" panose="020B0604020202020204" pitchFamily="34" charset="0"/>
              <a:buChar char="•"/>
            </a:pPr>
            <a:r>
              <a:rPr lang="vi-VN" sz="2400" b="1">
                <a:latin typeface="Playfair Display" panose="00000500000000000000" pitchFamily="2" charset="0"/>
              </a:rPr>
              <a:t>Độ chính xác Subpixel</a:t>
            </a:r>
            <a:endParaRPr lang="vi-VN" sz="2400">
              <a:latin typeface="Playfair Display" panose="00000500000000000000" pitchFamily="2" charset="0"/>
            </a:endParaRPr>
          </a:p>
          <a:p>
            <a:pPr marL="285750" indent="-285750">
              <a:buFont typeface="Arial" panose="020B0604020202020204" pitchFamily="34" charset="0"/>
              <a:buChar char="•"/>
            </a:pPr>
            <a:r>
              <a:rPr lang="vi-VN" sz="2400" b="1">
                <a:latin typeface="Playfair Display" panose="00000500000000000000" pitchFamily="2" charset="0"/>
              </a:rPr>
              <a:t>Chất lượng cao nhất có thể</a:t>
            </a:r>
            <a:endParaRPr lang="vi-VN" sz="2400">
              <a:latin typeface="Playfair Display" panose="00000500000000000000" pitchFamily="2" charset="0"/>
            </a:endParaRPr>
          </a:p>
          <a:p>
            <a:pPr marL="285750" indent="-285750">
              <a:buFont typeface="Arial" panose="020B0604020202020204" pitchFamily="34" charset="0"/>
              <a:buChar char="•"/>
            </a:pPr>
            <a:r>
              <a:rPr lang="vi-VN" sz="2400" b="1">
                <a:latin typeface="Playfair Display" panose="00000500000000000000" pitchFamily="2" charset="0"/>
              </a:rPr>
              <a:t>Hiệu suất cao</a:t>
            </a:r>
            <a:r>
              <a:rPr lang="vi-VN" sz="2400">
                <a:latin typeface="Playfair Display" panose="00000500000000000000" pitchFamily="2" charset="0"/>
              </a:rPr>
              <a:t>.</a:t>
            </a:r>
          </a:p>
          <a:p>
            <a:pPr marL="285750" indent="-285750">
              <a:buFont typeface="Arial" panose="020B0604020202020204" pitchFamily="34" charset="0"/>
              <a:buChar char="•"/>
            </a:pPr>
            <a:r>
              <a:rPr lang="vi-VN" sz="2400" b="1">
                <a:latin typeface="Playfair Display" panose="00000500000000000000" pitchFamily="2" charset="0"/>
              </a:rPr>
              <a:t>Độc lập với nền tảng và tương thích</a:t>
            </a:r>
            <a:endParaRPr lang="en-US" sz="2400" b="1">
              <a:latin typeface="Playfair Display" panose="00000500000000000000" pitchFamily="2" charset="0"/>
            </a:endParaRPr>
          </a:p>
          <a:p>
            <a:pPr marL="285750" indent="-285750">
              <a:buFont typeface="Arial" panose="020B0604020202020204" pitchFamily="34" charset="0"/>
              <a:buChar char="•"/>
            </a:pPr>
            <a:r>
              <a:rPr lang="vi-VN" sz="2400" b="1">
                <a:latin typeface="Playfair Display" panose="00000500000000000000" pitchFamily="2" charset="0"/>
              </a:rPr>
              <a:t>Linh hoạt và mở rộng</a:t>
            </a:r>
            <a:endParaRPr lang="en-US" sz="2400" b="1">
              <a:latin typeface="Playfair Display" panose="00000500000000000000" pitchFamily="2" charset="0"/>
            </a:endParaRPr>
          </a:p>
          <a:p>
            <a:pPr marL="285750" indent="-285750">
              <a:buFont typeface="Arial" panose="020B0604020202020204" pitchFamily="34" charset="0"/>
              <a:buChar char="•"/>
            </a:pPr>
            <a:r>
              <a:rPr lang="vi-VN" sz="2400" b="1">
                <a:latin typeface="Playfair Display" panose="00000500000000000000" pitchFamily="2" charset="0"/>
              </a:rPr>
              <a:t>Thiết kế nhẹ nhàng</a:t>
            </a:r>
            <a:endParaRPr lang="en-US" sz="2400" b="1">
              <a:latin typeface="Playfair Display" panose="00000500000000000000" pitchFamily="2" charset="0"/>
            </a:endParaRPr>
          </a:p>
          <a:p>
            <a:pPr marL="285750" indent="-285750">
              <a:buFont typeface="Arial" panose="020B0604020202020204" pitchFamily="34" charset="0"/>
              <a:buChar char="•"/>
            </a:pPr>
            <a:r>
              <a:rPr lang="vi-VN" sz="2400" b="1">
                <a:latin typeface="Playfair Display" panose="00000500000000000000" pitchFamily="2" charset="0"/>
              </a:rPr>
              <a:t>Độ tin cậy và ổn định (bao gồm cả ổn định số học</a:t>
            </a:r>
            <a:r>
              <a:rPr lang="en-US" sz="2400" b="1">
                <a:latin typeface="Playfair Display" panose="00000500000000000000" pitchFamily="2" charset="0"/>
              </a:rPr>
              <a:t>)</a:t>
            </a:r>
            <a:endParaRPr lang="vi-VN" sz="2400">
              <a:latin typeface="Playfair Display" panose="00000500000000000000" pitchFamily="2" charset="0"/>
            </a:endParaRPr>
          </a:p>
        </p:txBody>
      </p:sp>
      <p:sp>
        <p:nvSpPr>
          <p:cNvPr id="3" name="Hexagon 2">
            <a:extLst>
              <a:ext uri="{FF2B5EF4-FFF2-40B4-BE49-F238E27FC236}">
                <a16:creationId xmlns:a16="http://schemas.microsoft.com/office/drawing/2014/main" id="{E845A3FD-5F6B-C936-2018-0CC1433BA23A}"/>
              </a:ext>
            </a:extLst>
          </p:cNvPr>
          <p:cNvSpPr/>
          <p:nvPr/>
        </p:nvSpPr>
        <p:spPr>
          <a:xfrm rot="3189287">
            <a:off x="9912221" y="5008677"/>
            <a:ext cx="2743199" cy="2414588"/>
          </a:xfrm>
          <a:prstGeom prst="hexagon">
            <a:avLst/>
          </a:prstGeom>
          <a:gradFill>
            <a:gsLst>
              <a:gs pos="0">
                <a:srgbClr val="1296AF"/>
              </a:gs>
              <a:gs pos="68000">
                <a:srgbClr val="A2D7E3"/>
              </a:gs>
              <a:gs pos="86000">
                <a:srgbClr val="BDBBBF"/>
              </a:gs>
              <a:gs pos="100000">
                <a:srgbClr val="F1F1F2"/>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9F5A6FF-070F-58CC-5A47-A7C8753D9CA1}"/>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2.4</a:t>
            </a:r>
            <a:endParaRPr lang="en-GB" sz="5000" b="1">
              <a:solidFill>
                <a:schemeClr val="bg1"/>
              </a:solidFill>
              <a:latin typeface="Montserrat" panose="00000500000000000000" pitchFamily="2" charset="0"/>
            </a:endParaRPr>
          </a:p>
        </p:txBody>
      </p:sp>
    </p:spTree>
    <p:extLst>
      <p:ext uri="{BB962C8B-B14F-4D97-AF65-F5344CB8AC3E}">
        <p14:creationId xmlns:p14="http://schemas.microsoft.com/office/powerpoint/2010/main" val="512679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33151 0.0007 L -0.58151 0.0007 " pathEditMode="relative" rAng="0" ptsTypes="AA">
                                      <p:cBhvr>
                                        <p:cTn id="6" dur="2000" fill="hold"/>
                                        <p:tgtEl>
                                          <p:spTgt spid="71"/>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C96BA0-2551-5CE2-5AFA-09B35568778B}"/>
              </a:ext>
            </a:extLst>
          </p:cNvPr>
          <p:cNvSpPr txBox="1"/>
          <p:nvPr/>
        </p:nvSpPr>
        <p:spPr>
          <a:xfrm>
            <a:off x="735257" y="361114"/>
            <a:ext cx="11659331" cy="861774"/>
          </a:xfrm>
          <a:prstGeom prst="rect">
            <a:avLst/>
          </a:prstGeom>
          <a:noFill/>
        </p:spPr>
        <p:txBody>
          <a:bodyPr wrap="square" rtlCol="0">
            <a:spAutoFit/>
          </a:bodyPr>
          <a:lstStyle/>
          <a:p>
            <a:r>
              <a:rPr lang="en-US" sz="5000" b="1">
                <a:solidFill>
                  <a:srgbClr val="1296AF"/>
                </a:solidFill>
                <a:latin typeface="Montserrat" panose="00000500000000000000" pitchFamily="2" charset="0"/>
              </a:rPr>
              <a:t>Minh họa AGG</a:t>
            </a:r>
            <a:endParaRPr lang="en-GB" sz="5000" b="1">
              <a:solidFill>
                <a:srgbClr val="1296AF"/>
              </a:solidFill>
              <a:latin typeface="Montserrat" panose="00000500000000000000" pitchFamily="2" charset="0"/>
            </a:endParaRPr>
          </a:p>
        </p:txBody>
      </p:sp>
      <p:sp>
        <p:nvSpPr>
          <p:cNvPr id="5" name="Rectangle 4">
            <a:extLst>
              <a:ext uri="{FF2B5EF4-FFF2-40B4-BE49-F238E27FC236}">
                <a16:creationId xmlns:a16="http://schemas.microsoft.com/office/drawing/2014/main" id="{0B440C3C-9459-2751-6BEA-8E48EC0B03A8}"/>
              </a:ext>
            </a:extLst>
          </p:cNvPr>
          <p:cNvSpPr/>
          <p:nvPr/>
        </p:nvSpPr>
        <p:spPr>
          <a:xfrm>
            <a:off x="1370560" y="1453366"/>
            <a:ext cx="8042031" cy="4689230"/>
          </a:xfrm>
          <a:prstGeom prst="rect">
            <a:avLst/>
          </a:prstGeom>
          <a:solidFill>
            <a:schemeClr val="bg1"/>
          </a:solidFill>
          <a:ln w="254000">
            <a:solidFill>
              <a:srgbClr val="1296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F0"/>
                </a:solidFill>
              </a:ln>
            </a:endParaRPr>
          </a:p>
        </p:txBody>
      </p:sp>
      <p:sp>
        <p:nvSpPr>
          <p:cNvPr id="8" name="Rectangle 7">
            <a:extLst>
              <a:ext uri="{FF2B5EF4-FFF2-40B4-BE49-F238E27FC236}">
                <a16:creationId xmlns:a16="http://schemas.microsoft.com/office/drawing/2014/main" id="{E4F9EC8C-7B98-DBC6-1D93-492A819CE01A}"/>
              </a:ext>
            </a:extLst>
          </p:cNvPr>
          <p:cNvSpPr/>
          <p:nvPr/>
        </p:nvSpPr>
        <p:spPr>
          <a:xfrm>
            <a:off x="1533717" y="1592106"/>
            <a:ext cx="7778187" cy="4398380"/>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A111511-B5DC-00D5-8FBD-802F01BE89F0}"/>
              </a:ext>
            </a:extLst>
          </p:cNvPr>
          <p:cNvSpPr/>
          <p:nvPr/>
        </p:nvSpPr>
        <p:spPr>
          <a:xfrm>
            <a:off x="1575014" y="1598791"/>
            <a:ext cx="7778187" cy="439838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DE6DB83-D80E-FF94-3977-611C74A1E0E5}"/>
              </a:ext>
            </a:extLst>
          </p:cNvPr>
          <p:cNvSpPr txBox="1"/>
          <p:nvPr/>
        </p:nvSpPr>
        <p:spPr>
          <a:xfrm>
            <a:off x="10559920" y="54540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2.1</a:t>
            </a:r>
            <a:endParaRPr lang="en-GB" sz="5000" b="1">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0FBAC884-D965-F50E-7C8E-5022F5D9B66B}"/>
              </a:ext>
            </a:extLst>
          </p:cNvPr>
          <p:cNvGrpSpPr/>
          <p:nvPr/>
        </p:nvGrpSpPr>
        <p:grpSpPr>
          <a:xfrm>
            <a:off x="1515624" y="1592106"/>
            <a:ext cx="7778188" cy="4398380"/>
            <a:chOff x="-9053615" y="2702614"/>
            <a:chExt cx="7778188" cy="4398380"/>
          </a:xfrm>
        </p:grpSpPr>
        <p:sp>
          <p:nvSpPr>
            <p:cNvPr id="11" name="Rectangle 10">
              <a:extLst>
                <a:ext uri="{FF2B5EF4-FFF2-40B4-BE49-F238E27FC236}">
                  <a16:creationId xmlns:a16="http://schemas.microsoft.com/office/drawing/2014/main" id="{48980987-84A3-42D3-7333-374A705E0E0F}"/>
                </a:ext>
              </a:extLst>
            </p:cNvPr>
            <p:cNvSpPr/>
            <p:nvPr/>
          </p:nvSpPr>
          <p:spPr>
            <a:xfrm>
              <a:off x="-5923301" y="2702614"/>
              <a:ext cx="4647874" cy="37559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919B2A0-E4D6-F339-06D9-28C247C7BC6F}"/>
                </a:ext>
              </a:extLst>
            </p:cNvPr>
            <p:cNvSpPr/>
            <p:nvPr/>
          </p:nvSpPr>
          <p:spPr>
            <a:xfrm>
              <a:off x="-9053615" y="2702614"/>
              <a:ext cx="7778187" cy="4398380"/>
            </a:xfrm>
            <a:prstGeom prst="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7C1DAB2C-91BA-1AEA-70B2-EC71313443A8}"/>
              </a:ext>
            </a:extLst>
          </p:cNvPr>
          <p:cNvSpPr txBox="1"/>
          <p:nvPr/>
        </p:nvSpPr>
        <p:spPr>
          <a:xfrm>
            <a:off x="-4697055" y="583128"/>
            <a:ext cx="7807531" cy="1015663"/>
          </a:xfrm>
          <a:prstGeom prst="rect">
            <a:avLst/>
          </a:prstGeom>
          <a:noFill/>
        </p:spPr>
        <p:txBody>
          <a:bodyPr wrap="square" rtlCol="0">
            <a:spAutoFit/>
          </a:bodyPr>
          <a:lstStyle/>
          <a:p>
            <a:r>
              <a:rPr lang="en-US" sz="6000" b="1">
                <a:solidFill>
                  <a:srgbClr val="FFBA32"/>
                </a:solidFill>
                <a:latin typeface="Montserrat" panose="00000500000000000000" pitchFamily="2" charset="0"/>
              </a:rPr>
              <a:t>Tính năng</a:t>
            </a:r>
            <a:endParaRPr lang="en-GB" sz="6000" b="1">
              <a:solidFill>
                <a:srgbClr val="FFBA32"/>
              </a:solidFill>
              <a:latin typeface="Montserrat" panose="00000500000000000000" pitchFamily="2" charset="0"/>
            </a:endParaRPr>
          </a:p>
        </p:txBody>
      </p:sp>
      <p:sp>
        <p:nvSpPr>
          <p:cNvPr id="18" name="Hexagon 17">
            <a:extLst>
              <a:ext uri="{FF2B5EF4-FFF2-40B4-BE49-F238E27FC236}">
                <a16:creationId xmlns:a16="http://schemas.microsoft.com/office/drawing/2014/main" id="{F7887108-D3E7-EF88-0334-FE3A741D240A}"/>
              </a:ext>
            </a:extLst>
          </p:cNvPr>
          <p:cNvSpPr/>
          <p:nvPr/>
        </p:nvSpPr>
        <p:spPr>
          <a:xfrm rot="3189287">
            <a:off x="10064621" y="5161077"/>
            <a:ext cx="2743199" cy="2414588"/>
          </a:xfrm>
          <a:prstGeom prst="hexagon">
            <a:avLst/>
          </a:prstGeom>
          <a:gradFill>
            <a:gsLst>
              <a:gs pos="0">
                <a:srgbClr val="1296AF"/>
              </a:gs>
              <a:gs pos="68000">
                <a:srgbClr val="A2D7E3"/>
              </a:gs>
              <a:gs pos="86000">
                <a:srgbClr val="BDBBBF"/>
              </a:gs>
              <a:gs pos="100000">
                <a:srgbClr val="F1F1F2"/>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B99DC526-0D8E-323B-02B8-4A0C5F92C3C8}"/>
              </a:ext>
            </a:extLst>
          </p:cNvPr>
          <p:cNvSpPr txBox="1"/>
          <p:nvPr/>
        </p:nvSpPr>
        <p:spPr>
          <a:xfrm>
            <a:off x="10712320" y="5606497"/>
            <a:ext cx="1447800" cy="861774"/>
          </a:xfrm>
          <a:prstGeom prst="rect">
            <a:avLst/>
          </a:prstGeom>
          <a:noFill/>
        </p:spPr>
        <p:txBody>
          <a:bodyPr wrap="square" rtlCol="0">
            <a:spAutoFit/>
          </a:bodyPr>
          <a:lstStyle/>
          <a:p>
            <a:r>
              <a:rPr lang="en-US" sz="5000" b="1">
                <a:solidFill>
                  <a:schemeClr val="bg1"/>
                </a:solidFill>
                <a:latin typeface="Montserrat" panose="00000500000000000000" pitchFamily="2" charset="0"/>
              </a:rPr>
              <a:t>2.4</a:t>
            </a:r>
            <a:endParaRPr lang="en-GB" sz="5000" b="1">
              <a:solidFill>
                <a:schemeClr val="bg1"/>
              </a:solidFill>
              <a:latin typeface="Montserrat" panose="00000500000000000000" pitchFamily="2" charset="0"/>
            </a:endParaRPr>
          </a:p>
        </p:txBody>
      </p:sp>
      <p:sp>
        <p:nvSpPr>
          <p:cNvPr id="20" name="Rectangle: Rounded Corners 19">
            <a:extLst>
              <a:ext uri="{FF2B5EF4-FFF2-40B4-BE49-F238E27FC236}">
                <a16:creationId xmlns:a16="http://schemas.microsoft.com/office/drawing/2014/main" id="{36F52CE8-1993-E166-EE00-2F860773CE2A}"/>
              </a:ext>
            </a:extLst>
          </p:cNvPr>
          <p:cNvSpPr/>
          <p:nvPr/>
        </p:nvSpPr>
        <p:spPr>
          <a:xfrm>
            <a:off x="12807148" y="784399"/>
            <a:ext cx="7175255" cy="2065459"/>
          </a:xfrm>
          <a:prstGeom prst="roundRect">
            <a:avLst>
              <a:gd name="adj" fmla="val 0"/>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22C806D6-2423-0036-5DB1-4BA31DF938E3}"/>
              </a:ext>
            </a:extLst>
          </p:cNvPr>
          <p:cNvSpPr/>
          <p:nvPr/>
        </p:nvSpPr>
        <p:spPr>
          <a:xfrm>
            <a:off x="12807148" y="784398"/>
            <a:ext cx="7175255" cy="2065459"/>
          </a:xfrm>
          <a:prstGeom prst="roundRect">
            <a:avLst>
              <a:gd name="adj" fmla="val 0"/>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E783DFF-8C73-080D-40EC-A9EB4782A94D}"/>
              </a:ext>
            </a:extLst>
          </p:cNvPr>
          <p:cNvSpPr/>
          <p:nvPr/>
        </p:nvSpPr>
        <p:spPr>
          <a:xfrm>
            <a:off x="12807148" y="784398"/>
            <a:ext cx="7175255" cy="2194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9717A2EB-BB09-23F5-8993-778D6FCF4AC2}"/>
              </a:ext>
            </a:extLst>
          </p:cNvPr>
          <p:cNvSpPr/>
          <p:nvPr/>
        </p:nvSpPr>
        <p:spPr>
          <a:xfrm>
            <a:off x="13224855" y="516478"/>
            <a:ext cx="6930829" cy="2065459"/>
          </a:xfrm>
          <a:prstGeom prst="roundRect">
            <a:avLst>
              <a:gd name="adj" fmla="val 0"/>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271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35" presetClass="path" presetSubtype="0" accel="50000" decel="50000" fill="hold" grpId="0" nodeType="withEffect">
                                  <p:stCondLst>
                                    <p:cond delay="0"/>
                                  </p:stCondLst>
                                  <p:childTnLst>
                                    <p:animMotion origin="layout" path="M -0.33151 0.00069 L -0.58151 0.00069 " pathEditMode="relative" rAng="0" ptsTypes="AA">
                                      <p:cBhvr>
                                        <p:cTn id="26" dur="2000" fill="hold"/>
                                        <p:tgtEl>
                                          <p:spTgt spid="1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P spid="9" grpId="0" animBg="1"/>
      <p:bldP spid="9" grpId="1" animBg="1"/>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B3681ED-9894-FD9D-A5C7-10B2877262F2}"/>
              </a:ext>
            </a:extLst>
          </p:cNvPr>
          <p:cNvSpPr txBox="1"/>
          <p:nvPr/>
        </p:nvSpPr>
        <p:spPr>
          <a:xfrm>
            <a:off x="411480" y="4013716"/>
            <a:ext cx="13304520" cy="2246769"/>
          </a:xfrm>
          <a:prstGeom prst="rect">
            <a:avLst/>
          </a:prstGeom>
          <a:noFill/>
        </p:spPr>
        <p:txBody>
          <a:bodyPr wrap="square" rtlCol="0">
            <a:spAutoFit/>
          </a:bodyPr>
          <a:lstStyle/>
          <a:p>
            <a:r>
              <a:rPr lang="en-US" sz="7000" b="1">
                <a:solidFill>
                  <a:srgbClr val="7BB6BD"/>
                </a:solidFill>
                <a:latin typeface="Playfair Display" panose="00000500000000000000" pitchFamily="2" charset="0"/>
              </a:rPr>
              <a:t>Công nghệ </a:t>
            </a:r>
          </a:p>
          <a:p>
            <a:r>
              <a:rPr lang="en-US" sz="7000" b="1">
                <a:solidFill>
                  <a:srgbClr val="7BB6BD"/>
                </a:solidFill>
                <a:latin typeface="Playfair Display" panose="00000500000000000000" pitchFamily="2" charset="0"/>
              </a:rPr>
              <a:t>hiện đại và thư viện</a:t>
            </a:r>
            <a:endParaRPr lang="en-GB" sz="7000" b="1">
              <a:solidFill>
                <a:srgbClr val="7BB6BD"/>
              </a:solidFill>
              <a:latin typeface="Playfair Display" panose="00000500000000000000" pitchFamily="2" charset="0"/>
            </a:endParaRPr>
          </a:p>
        </p:txBody>
      </p:sp>
      <p:sp>
        <p:nvSpPr>
          <p:cNvPr id="7" name="TextBox 6">
            <a:extLst>
              <a:ext uri="{FF2B5EF4-FFF2-40B4-BE49-F238E27FC236}">
                <a16:creationId xmlns:a16="http://schemas.microsoft.com/office/drawing/2014/main" id="{63CB247C-9CE1-B188-49D1-D2836A037DBB}"/>
              </a:ext>
            </a:extLst>
          </p:cNvPr>
          <p:cNvSpPr txBox="1"/>
          <p:nvPr/>
        </p:nvSpPr>
        <p:spPr>
          <a:xfrm>
            <a:off x="411480" y="0"/>
            <a:ext cx="7315200" cy="4708981"/>
          </a:xfrm>
          <a:prstGeom prst="rect">
            <a:avLst/>
          </a:prstGeom>
          <a:noFill/>
        </p:spPr>
        <p:txBody>
          <a:bodyPr wrap="square" rtlCol="0">
            <a:spAutoFit/>
          </a:bodyPr>
          <a:lstStyle/>
          <a:p>
            <a:r>
              <a:rPr lang="en-US" sz="30000" b="1">
                <a:solidFill>
                  <a:srgbClr val="7BB6BD"/>
                </a:solidFill>
                <a:latin typeface="Montserrat" panose="00000500000000000000" pitchFamily="2" charset="0"/>
              </a:rPr>
              <a:t>03</a:t>
            </a:r>
            <a:endParaRPr lang="en-GB" sz="30000" b="1">
              <a:solidFill>
                <a:srgbClr val="7BB6BD"/>
              </a:solidFill>
              <a:latin typeface="Montserrat" panose="00000500000000000000" pitchFamily="2" charset="0"/>
            </a:endParaRPr>
          </a:p>
        </p:txBody>
      </p:sp>
      <p:sp>
        <p:nvSpPr>
          <p:cNvPr id="5" name="Oval 4">
            <a:extLst>
              <a:ext uri="{FF2B5EF4-FFF2-40B4-BE49-F238E27FC236}">
                <a16:creationId xmlns:a16="http://schemas.microsoft.com/office/drawing/2014/main" id="{2CFF9C72-E50D-F84C-3A4A-113FB1F4BD3E}"/>
              </a:ext>
            </a:extLst>
          </p:cNvPr>
          <p:cNvSpPr/>
          <p:nvPr/>
        </p:nvSpPr>
        <p:spPr>
          <a:xfrm>
            <a:off x="-7959967" y="-260839"/>
            <a:ext cx="7561384" cy="7379677"/>
          </a:xfrm>
          <a:prstGeom prst="ellipse">
            <a:avLst/>
          </a:prstGeom>
          <a:gradFill flip="none" rotWithShape="1">
            <a:gsLst>
              <a:gs pos="0">
                <a:srgbClr val="70B990"/>
              </a:gs>
              <a:gs pos="51000">
                <a:srgbClr val="2C7873"/>
              </a:gs>
              <a:gs pos="82000">
                <a:srgbClr val="004446"/>
              </a:gs>
              <a:gs pos="100000">
                <a:srgbClr val="031C1F"/>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AED9B9B-65D4-BD9F-B644-E72856F85CC3}"/>
              </a:ext>
            </a:extLst>
          </p:cNvPr>
          <p:cNvSpPr txBox="1"/>
          <p:nvPr/>
        </p:nvSpPr>
        <p:spPr>
          <a:xfrm>
            <a:off x="-7731367" y="2253404"/>
            <a:ext cx="3751384" cy="2400657"/>
          </a:xfrm>
          <a:prstGeom prst="rect">
            <a:avLst/>
          </a:prstGeom>
          <a:noFill/>
        </p:spPr>
        <p:txBody>
          <a:bodyPr wrap="square" rtlCol="0">
            <a:spAutoFit/>
          </a:bodyPr>
          <a:lstStyle/>
          <a:p>
            <a:r>
              <a:rPr lang="en-US" sz="15000" b="1">
                <a:latin typeface="Montserrat" panose="00000500000000000000" pitchFamily="2" charset="0"/>
              </a:rPr>
              <a:t>3.2</a:t>
            </a:r>
            <a:endParaRPr lang="en-GB" sz="15000" b="1">
              <a:latin typeface="Montserrat" panose="00000500000000000000" pitchFamily="2" charset="0"/>
            </a:endParaRPr>
          </a:p>
        </p:txBody>
      </p:sp>
      <p:sp>
        <p:nvSpPr>
          <p:cNvPr id="9" name="TextBox 8">
            <a:extLst>
              <a:ext uri="{FF2B5EF4-FFF2-40B4-BE49-F238E27FC236}">
                <a16:creationId xmlns:a16="http://schemas.microsoft.com/office/drawing/2014/main" id="{6E9EE1E8-C86D-9455-CB99-B14CB41B2995}"/>
              </a:ext>
            </a:extLst>
          </p:cNvPr>
          <p:cNvSpPr txBox="1"/>
          <p:nvPr/>
        </p:nvSpPr>
        <p:spPr>
          <a:xfrm>
            <a:off x="-3751384" y="2228672"/>
            <a:ext cx="3751384" cy="2400657"/>
          </a:xfrm>
          <a:prstGeom prst="rect">
            <a:avLst/>
          </a:prstGeom>
          <a:noFill/>
        </p:spPr>
        <p:txBody>
          <a:bodyPr wrap="square" rtlCol="0">
            <a:spAutoFit/>
          </a:bodyPr>
          <a:lstStyle/>
          <a:p>
            <a:r>
              <a:rPr lang="en-US" sz="15000" b="1">
                <a:solidFill>
                  <a:schemeClr val="bg1"/>
                </a:solidFill>
                <a:latin typeface="Montserrat" panose="00000500000000000000" pitchFamily="2" charset="0"/>
              </a:rPr>
              <a:t>3.1</a:t>
            </a:r>
            <a:endParaRPr lang="en-GB" sz="15000" b="1">
              <a:solidFill>
                <a:schemeClr val="bg1"/>
              </a:solidFill>
              <a:latin typeface="Montserrat" panose="00000500000000000000" pitchFamily="2" charset="0"/>
            </a:endParaRPr>
          </a:p>
        </p:txBody>
      </p:sp>
    </p:spTree>
    <p:extLst>
      <p:ext uri="{BB962C8B-B14F-4D97-AF65-F5344CB8AC3E}">
        <p14:creationId xmlns:p14="http://schemas.microsoft.com/office/powerpoint/2010/main" val="198027367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ogo with different colored squares&#10;&#10;Description automatically generated">
            <a:extLst>
              <a:ext uri="{FF2B5EF4-FFF2-40B4-BE49-F238E27FC236}">
                <a16:creationId xmlns:a16="http://schemas.microsoft.com/office/drawing/2014/main" id="{75352796-81AA-C441-767D-FD4E48F22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6363" y="96639"/>
            <a:ext cx="3542560" cy="1814006"/>
          </a:xfrm>
          <a:prstGeom prst="rect">
            <a:avLst/>
          </a:prstGeom>
        </p:spPr>
      </p:pic>
      <p:sp>
        <p:nvSpPr>
          <p:cNvPr id="76" name="Oval 75">
            <a:extLst>
              <a:ext uri="{FF2B5EF4-FFF2-40B4-BE49-F238E27FC236}">
                <a16:creationId xmlns:a16="http://schemas.microsoft.com/office/drawing/2014/main" id="{312D3992-599E-73D8-C695-C7B824D2E0A4}"/>
              </a:ext>
            </a:extLst>
          </p:cNvPr>
          <p:cNvSpPr/>
          <p:nvPr/>
        </p:nvSpPr>
        <p:spPr>
          <a:xfrm>
            <a:off x="-3223845" y="-260841"/>
            <a:ext cx="7561384" cy="7379677"/>
          </a:xfrm>
          <a:prstGeom prst="ellipse">
            <a:avLst/>
          </a:prstGeom>
          <a:gradFill flip="none" rotWithShape="1">
            <a:gsLst>
              <a:gs pos="0">
                <a:srgbClr val="70B990"/>
              </a:gs>
              <a:gs pos="51000">
                <a:srgbClr val="2C7873"/>
              </a:gs>
              <a:gs pos="82000">
                <a:srgbClr val="004446"/>
              </a:gs>
              <a:gs pos="100000">
                <a:srgbClr val="031C1F"/>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D4BB3BCD-96F5-B9AD-6658-6A6C6A83878D}"/>
              </a:ext>
            </a:extLst>
          </p:cNvPr>
          <p:cNvSpPr txBox="1"/>
          <p:nvPr/>
        </p:nvSpPr>
        <p:spPr>
          <a:xfrm>
            <a:off x="-2995245" y="2253402"/>
            <a:ext cx="3751384" cy="2400657"/>
          </a:xfrm>
          <a:prstGeom prst="rect">
            <a:avLst/>
          </a:prstGeom>
          <a:noFill/>
        </p:spPr>
        <p:txBody>
          <a:bodyPr wrap="square" rtlCol="0">
            <a:spAutoFit/>
          </a:bodyPr>
          <a:lstStyle/>
          <a:p>
            <a:r>
              <a:rPr lang="en-US" sz="15000" b="1">
                <a:latin typeface="Montserrat" panose="00000500000000000000" pitchFamily="2" charset="0"/>
              </a:rPr>
              <a:t>3.2</a:t>
            </a:r>
            <a:endParaRPr lang="en-GB" sz="15000" b="1">
              <a:latin typeface="Montserrat" panose="00000500000000000000" pitchFamily="2" charset="0"/>
            </a:endParaRPr>
          </a:p>
        </p:txBody>
      </p:sp>
      <p:sp>
        <p:nvSpPr>
          <p:cNvPr id="7" name="TextBox 6">
            <a:extLst>
              <a:ext uri="{FF2B5EF4-FFF2-40B4-BE49-F238E27FC236}">
                <a16:creationId xmlns:a16="http://schemas.microsoft.com/office/drawing/2014/main" id="{609BD1EC-5FBE-7335-6ADA-5F16E8674AF3}"/>
              </a:ext>
            </a:extLst>
          </p:cNvPr>
          <p:cNvSpPr txBox="1"/>
          <p:nvPr/>
        </p:nvSpPr>
        <p:spPr>
          <a:xfrm>
            <a:off x="4337539" y="445477"/>
            <a:ext cx="6658707" cy="553998"/>
          </a:xfrm>
          <a:prstGeom prst="rect">
            <a:avLst/>
          </a:prstGeom>
          <a:noFill/>
        </p:spPr>
        <p:txBody>
          <a:bodyPr wrap="square" rtlCol="0">
            <a:spAutoFit/>
          </a:bodyPr>
          <a:lstStyle/>
          <a:p>
            <a:r>
              <a:rPr lang="en-US" sz="3000" b="1">
                <a:solidFill>
                  <a:srgbClr val="0F2149"/>
                </a:solidFill>
                <a:effectLst/>
                <a:latin typeface="Playfair Display" panose="00000500000000000000" pitchFamily="2" charset="0"/>
                <a:ea typeface="Aptos" panose="020B0004020202020204" pitchFamily="34" charset="0"/>
                <a:cs typeface="Times New Roman" panose="02020603050405020304" pitchFamily="18" charset="0"/>
              </a:rPr>
              <a:t>GD (Graphics drawing)</a:t>
            </a:r>
            <a:endParaRPr lang="en-GB" sz="3000">
              <a:latin typeface="Playfair Display" panose="00000500000000000000" pitchFamily="2" charset="0"/>
            </a:endParaRPr>
          </a:p>
        </p:txBody>
      </p:sp>
      <p:sp>
        <p:nvSpPr>
          <p:cNvPr id="8" name="TextBox 7">
            <a:extLst>
              <a:ext uri="{FF2B5EF4-FFF2-40B4-BE49-F238E27FC236}">
                <a16:creationId xmlns:a16="http://schemas.microsoft.com/office/drawing/2014/main" id="{8E1CAA9F-02F9-A6C8-2F2E-F49D25BCD9BA}"/>
              </a:ext>
            </a:extLst>
          </p:cNvPr>
          <p:cNvSpPr txBox="1"/>
          <p:nvPr/>
        </p:nvSpPr>
        <p:spPr>
          <a:xfrm>
            <a:off x="4489938" y="1119609"/>
            <a:ext cx="6658707" cy="477054"/>
          </a:xfrm>
          <a:prstGeom prst="rect">
            <a:avLst/>
          </a:prstGeom>
          <a:noFill/>
        </p:spPr>
        <p:txBody>
          <a:bodyPr wrap="square" rtlCol="0">
            <a:spAutoFit/>
          </a:bodyPr>
          <a:lstStyle/>
          <a:p>
            <a:pPr marL="90170" fontAlgn="base"/>
            <a:r>
              <a:rPr lang="en-US" sz="2500" b="1">
                <a:solidFill>
                  <a:srgbClr val="0F2149"/>
                </a:solidFill>
                <a:effectLst/>
                <a:latin typeface="Playfair Display" panose="00000500000000000000" pitchFamily="2" charset="0"/>
                <a:ea typeface="Times New Roman" panose="02020603050405020304" pitchFamily="18" charset="0"/>
              </a:rPr>
              <a:t>GD là gì?</a:t>
            </a:r>
            <a:endParaRPr lang="en-GB" sz="2500">
              <a:effectLst/>
              <a:latin typeface="Playfair Display" panose="00000500000000000000" pitchFamily="2" charset="0"/>
              <a:ea typeface="Times New Roman" panose="02020603050405020304" pitchFamily="18" charset="0"/>
            </a:endParaRPr>
          </a:p>
        </p:txBody>
      </p:sp>
      <p:sp>
        <p:nvSpPr>
          <p:cNvPr id="9" name="TextBox 8">
            <a:extLst>
              <a:ext uri="{FF2B5EF4-FFF2-40B4-BE49-F238E27FC236}">
                <a16:creationId xmlns:a16="http://schemas.microsoft.com/office/drawing/2014/main" id="{B48298A0-E344-4D21-398F-D6075AC14638}"/>
              </a:ext>
            </a:extLst>
          </p:cNvPr>
          <p:cNvSpPr txBox="1"/>
          <p:nvPr/>
        </p:nvSpPr>
        <p:spPr>
          <a:xfrm>
            <a:off x="4193755" y="1824427"/>
            <a:ext cx="7321416" cy="646331"/>
          </a:xfrm>
          <a:prstGeom prst="rect">
            <a:avLst/>
          </a:prstGeom>
          <a:noFill/>
        </p:spPr>
        <p:txBody>
          <a:bodyPr wrap="square" rtlCol="0">
            <a:spAutoFit/>
          </a:bodyPr>
          <a:lstStyle/>
          <a:p>
            <a:pPr marL="742950" indent="-285750" fontAlgn="base">
              <a:buFont typeface="Arial" panose="020B0604020202020204" pitchFamily="34" charset="0"/>
              <a:buChar char="•"/>
            </a:pPr>
            <a:r>
              <a:rPr lang="vi-VN" b="0" i="0">
                <a:solidFill>
                  <a:srgbClr val="0F0F0F"/>
                </a:solidFill>
                <a:effectLst/>
                <a:latin typeface="Playfair Display" panose="00000500000000000000" pitchFamily="2" charset="0"/>
              </a:rPr>
              <a:t>GD là một thư viện mã nguồn mở viết bằng C, cung cấp các công cụ cho lập trình viên tạo hình ảnh động</a:t>
            </a:r>
            <a:endParaRPr lang="en-GB" sz="1800">
              <a:effectLst/>
              <a:latin typeface="Playfair Display" panose="00000500000000000000" pitchFamily="2" charset="0"/>
              <a:ea typeface="Times New Roman" panose="02020603050405020304" pitchFamily="18" charset="0"/>
            </a:endParaRPr>
          </a:p>
        </p:txBody>
      </p:sp>
      <p:sp>
        <p:nvSpPr>
          <p:cNvPr id="10" name="TextBox 9">
            <a:extLst>
              <a:ext uri="{FF2B5EF4-FFF2-40B4-BE49-F238E27FC236}">
                <a16:creationId xmlns:a16="http://schemas.microsoft.com/office/drawing/2014/main" id="{03F3739B-976E-6E02-3500-A33BD2ADFF26}"/>
              </a:ext>
            </a:extLst>
          </p:cNvPr>
          <p:cNvSpPr txBox="1"/>
          <p:nvPr/>
        </p:nvSpPr>
        <p:spPr>
          <a:xfrm>
            <a:off x="4656815" y="2732044"/>
            <a:ext cx="7321416"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Playfair Display" panose="00000500000000000000" pitchFamily="2" charset="0"/>
              </a:rPr>
              <a:t>Các ngôn ngữ được hỗ trợ: </a:t>
            </a:r>
            <a:r>
              <a:rPr lang="en-GB">
                <a:latin typeface="Playfair Display" panose="00000500000000000000" pitchFamily="2" charset="0"/>
              </a:rPr>
              <a:t>C, PHP, Perl, Python, OCaml, Tcl, Lua, Pascal, GNU Octave, Rexx, Ruby and Go.</a:t>
            </a:r>
          </a:p>
          <a:p>
            <a:endParaRPr lang="en-GB">
              <a:latin typeface="Playfair Display" panose="00000500000000000000" pitchFamily="2" charset="0"/>
            </a:endParaRPr>
          </a:p>
        </p:txBody>
      </p:sp>
      <p:sp>
        <p:nvSpPr>
          <p:cNvPr id="11" name="TextBox 10">
            <a:extLst>
              <a:ext uri="{FF2B5EF4-FFF2-40B4-BE49-F238E27FC236}">
                <a16:creationId xmlns:a16="http://schemas.microsoft.com/office/drawing/2014/main" id="{F37930B6-7547-69FD-FC8B-28896476558C}"/>
              </a:ext>
            </a:extLst>
          </p:cNvPr>
          <p:cNvSpPr txBox="1"/>
          <p:nvPr/>
        </p:nvSpPr>
        <p:spPr>
          <a:xfrm>
            <a:off x="4193755" y="3655908"/>
            <a:ext cx="7705168" cy="923330"/>
          </a:xfrm>
          <a:prstGeom prst="rect">
            <a:avLst/>
          </a:prstGeom>
          <a:noFill/>
        </p:spPr>
        <p:txBody>
          <a:bodyPr wrap="square" rtlCol="0">
            <a:spAutoFit/>
          </a:bodyPr>
          <a:lstStyle/>
          <a:p>
            <a:pPr marL="742950" indent="-285750" fontAlgn="base">
              <a:buFont typeface="Arial" panose="020B0604020202020204" pitchFamily="34" charset="0"/>
              <a:buChar char="•"/>
            </a:pPr>
            <a:r>
              <a:rPr lang="vi-VN" b="0" i="0">
                <a:solidFill>
                  <a:srgbClr val="0F0F0F"/>
                </a:solidFill>
                <a:effectLst/>
                <a:latin typeface="Playfair Display" panose="00000500000000000000" pitchFamily="2" charset="0"/>
              </a:rPr>
              <a:t>Thường được sử dụng để tạo biểu đồ, đồ họa, hình thu nhỏ, và hỗ trợ độ trong suốt, pha trộn, chuyển đổi hình ảnh cùng nhiều bộ lọc. Thiết kế linh hoạt, dễ bổ sung tính năng tùy chỉnh</a:t>
            </a:r>
            <a:endParaRPr lang="en-GB" sz="1800">
              <a:effectLst/>
              <a:latin typeface="Playfair Display" panose="00000500000000000000" pitchFamily="2" charset="0"/>
              <a:ea typeface="Times New Roman" panose="02020603050405020304" pitchFamily="18" charset="0"/>
            </a:endParaRPr>
          </a:p>
        </p:txBody>
      </p:sp>
      <p:sp>
        <p:nvSpPr>
          <p:cNvPr id="12" name="TextBox 11">
            <a:extLst>
              <a:ext uri="{FF2B5EF4-FFF2-40B4-BE49-F238E27FC236}">
                <a16:creationId xmlns:a16="http://schemas.microsoft.com/office/drawing/2014/main" id="{6BE8E061-C6A7-5CEF-F501-7F294C6AFBE4}"/>
              </a:ext>
            </a:extLst>
          </p:cNvPr>
          <p:cNvSpPr txBox="1"/>
          <p:nvPr/>
        </p:nvSpPr>
        <p:spPr>
          <a:xfrm>
            <a:off x="4193754" y="5818757"/>
            <a:ext cx="7998246" cy="369332"/>
          </a:xfrm>
          <a:prstGeom prst="rect">
            <a:avLst/>
          </a:prstGeom>
          <a:noFill/>
        </p:spPr>
        <p:txBody>
          <a:bodyPr wrap="square" rtlCol="0">
            <a:spAutoFit/>
          </a:bodyPr>
          <a:lstStyle/>
          <a:p>
            <a:pPr marL="742950" indent="-285750" fontAlgn="base">
              <a:buFont typeface="Arial" panose="020B0604020202020204" pitchFamily="34" charset="0"/>
              <a:buChar char="•"/>
            </a:pPr>
            <a:r>
              <a:rPr lang="en-US">
                <a:solidFill>
                  <a:srgbClr val="0F0F0F"/>
                </a:solidFill>
                <a:latin typeface="Playfair Display" panose="00000500000000000000" pitchFamily="2" charset="0"/>
              </a:rPr>
              <a:t>Liscense : BSD-2-Clause, PHP License</a:t>
            </a:r>
            <a:endParaRPr lang="en-GB" sz="1800">
              <a:effectLst/>
              <a:latin typeface="Playfair Display" panose="00000500000000000000" pitchFamily="2" charset="0"/>
              <a:ea typeface="Times New Roman" panose="02020603050405020304" pitchFamily="18" charset="0"/>
            </a:endParaRPr>
          </a:p>
        </p:txBody>
      </p:sp>
      <p:sp>
        <p:nvSpPr>
          <p:cNvPr id="77" name="TextBox 76">
            <a:extLst>
              <a:ext uri="{FF2B5EF4-FFF2-40B4-BE49-F238E27FC236}">
                <a16:creationId xmlns:a16="http://schemas.microsoft.com/office/drawing/2014/main" id="{CA7DC085-4990-6434-8EA3-83A9F40FC46F}"/>
              </a:ext>
            </a:extLst>
          </p:cNvPr>
          <p:cNvSpPr txBox="1"/>
          <p:nvPr/>
        </p:nvSpPr>
        <p:spPr>
          <a:xfrm>
            <a:off x="984738" y="2228670"/>
            <a:ext cx="3751384" cy="2400657"/>
          </a:xfrm>
          <a:prstGeom prst="rect">
            <a:avLst/>
          </a:prstGeom>
          <a:noFill/>
        </p:spPr>
        <p:txBody>
          <a:bodyPr wrap="square" rtlCol="0">
            <a:spAutoFit/>
          </a:bodyPr>
          <a:lstStyle/>
          <a:p>
            <a:r>
              <a:rPr lang="en-US" sz="15000" b="1">
                <a:solidFill>
                  <a:schemeClr val="bg1"/>
                </a:solidFill>
                <a:latin typeface="Montserrat" panose="00000500000000000000" pitchFamily="2" charset="0"/>
              </a:rPr>
              <a:t>3.1</a:t>
            </a:r>
            <a:endParaRPr lang="en-GB" sz="15000" b="1">
              <a:solidFill>
                <a:schemeClr val="bg1"/>
              </a:solidFill>
              <a:latin typeface="Montserrat" panose="00000500000000000000" pitchFamily="2" charset="0"/>
            </a:endParaRPr>
          </a:p>
        </p:txBody>
      </p:sp>
      <p:sp>
        <p:nvSpPr>
          <p:cNvPr id="32" name="Rectangle 31">
            <a:extLst>
              <a:ext uri="{FF2B5EF4-FFF2-40B4-BE49-F238E27FC236}">
                <a16:creationId xmlns:a16="http://schemas.microsoft.com/office/drawing/2014/main" id="{FF016DBE-9E31-FF12-7191-9643E57B4311}"/>
              </a:ext>
            </a:extLst>
          </p:cNvPr>
          <p:cNvSpPr/>
          <p:nvPr/>
        </p:nvSpPr>
        <p:spPr>
          <a:xfrm>
            <a:off x="7854462" y="4509761"/>
            <a:ext cx="820616" cy="735626"/>
          </a:xfrm>
          <a:prstGeom prst="rect">
            <a:avLst/>
          </a:prstGeom>
          <a:solidFill>
            <a:srgbClr val="E82C2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3E88A5CC-0E65-0F0D-F872-1248267787BA}"/>
              </a:ext>
            </a:extLst>
          </p:cNvPr>
          <p:cNvSpPr/>
          <p:nvPr/>
        </p:nvSpPr>
        <p:spPr>
          <a:xfrm>
            <a:off x="3373138" y="12669"/>
            <a:ext cx="820616" cy="735626"/>
          </a:xfrm>
          <a:prstGeom prst="rect">
            <a:avLst/>
          </a:prstGeom>
          <a:solidFill>
            <a:srgbClr val="ED008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4DD8E6B-FA2D-A529-7499-454525BA61C8}"/>
              </a:ext>
            </a:extLst>
          </p:cNvPr>
          <p:cNvSpPr/>
          <p:nvPr/>
        </p:nvSpPr>
        <p:spPr>
          <a:xfrm>
            <a:off x="10098720" y="5991280"/>
            <a:ext cx="820616" cy="735626"/>
          </a:xfrm>
          <a:prstGeom prst="rect">
            <a:avLst/>
          </a:pr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0675EC3-4BF4-9D82-113C-9E1D8321EEF7}"/>
              </a:ext>
            </a:extLst>
          </p:cNvPr>
          <p:cNvSpPr/>
          <p:nvPr/>
        </p:nvSpPr>
        <p:spPr>
          <a:xfrm rot="9597264">
            <a:off x="11867068" y="-1573436"/>
            <a:ext cx="820616" cy="735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FD1F1807-52A1-DBB9-3DC5-820CF0A4B265}"/>
              </a:ext>
            </a:extLst>
          </p:cNvPr>
          <p:cNvSpPr/>
          <p:nvPr/>
        </p:nvSpPr>
        <p:spPr>
          <a:xfrm rot="9597264">
            <a:off x="10849351" y="-654656"/>
            <a:ext cx="820616" cy="735626"/>
          </a:xfrm>
          <a:prstGeom prst="rect">
            <a:avLst/>
          </a:prstGeom>
          <a:solidFill>
            <a:srgbClr val="00AEE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225F2955-0B38-B011-53E9-BD24D49D572B}"/>
              </a:ext>
            </a:extLst>
          </p:cNvPr>
          <p:cNvSpPr/>
          <p:nvPr/>
        </p:nvSpPr>
        <p:spPr>
          <a:xfrm rot="9597264">
            <a:off x="11867068" y="-654656"/>
            <a:ext cx="820616" cy="735626"/>
          </a:xfrm>
          <a:prstGeom prst="rect">
            <a:avLst/>
          </a:prstGeom>
          <a:solidFill>
            <a:srgbClr val="7030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7EBB2217-F283-B36B-B5BB-BAC742A8FA2A}"/>
              </a:ext>
            </a:extLst>
          </p:cNvPr>
          <p:cNvSpPr/>
          <p:nvPr/>
        </p:nvSpPr>
        <p:spPr>
          <a:xfrm rot="9597264">
            <a:off x="10849351" y="264124"/>
            <a:ext cx="820616" cy="735626"/>
          </a:xfrm>
          <a:prstGeom prst="rect">
            <a:avLst/>
          </a:prstGeom>
          <a:solidFill>
            <a:srgbClr val="323B9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9AF343E4-C309-0ABE-0D07-20C95B2189BF}"/>
              </a:ext>
            </a:extLst>
          </p:cNvPr>
          <p:cNvSpPr/>
          <p:nvPr/>
        </p:nvSpPr>
        <p:spPr>
          <a:xfrm>
            <a:off x="11781692" y="6370833"/>
            <a:ext cx="820616" cy="735626"/>
          </a:xfrm>
          <a:prstGeom prst="rect">
            <a:avLst/>
          </a:prstGeom>
          <a:solidFill>
            <a:srgbClr val="00AA4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8983087A-4C1D-8303-F103-B5981DE0B990}"/>
              </a:ext>
            </a:extLst>
          </p:cNvPr>
          <p:cNvSpPr/>
          <p:nvPr/>
        </p:nvSpPr>
        <p:spPr>
          <a:xfrm>
            <a:off x="3305907" y="6370833"/>
            <a:ext cx="820616" cy="735626"/>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12BC5F9B-02FE-892C-3FE4-2B72059866DF}"/>
              </a:ext>
            </a:extLst>
          </p:cNvPr>
          <p:cNvSpPr/>
          <p:nvPr/>
        </p:nvSpPr>
        <p:spPr>
          <a:xfrm rot="9597264">
            <a:off x="13002016" y="-1573436"/>
            <a:ext cx="820616" cy="735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C39E95EE-8DED-4451-840D-17EDEC0C6E2D}"/>
              </a:ext>
            </a:extLst>
          </p:cNvPr>
          <p:cNvSpPr/>
          <p:nvPr/>
        </p:nvSpPr>
        <p:spPr>
          <a:xfrm rot="9597264">
            <a:off x="14019733" y="-1573436"/>
            <a:ext cx="820616" cy="735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D3415F66-C41E-6970-C9CB-266B2995F3B8}"/>
              </a:ext>
            </a:extLst>
          </p:cNvPr>
          <p:cNvSpPr/>
          <p:nvPr/>
        </p:nvSpPr>
        <p:spPr>
          <a:xfrm rot="9597264">
            <a:off x="13002016" y="-654656"/>
            <a:ext cx="820616" cy="735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FA10717F-ACED-BAE0-0542-EEFE9A6045D1}"/>
              </a:ext>
            </a:extLst>
          </p:cNvPr>
          <p:cNvSpPr/>
          <p:nvPr/>
        </p:nvSpPr>
        <p:spPr>
          <a:xfrm rot="9597264">
            <a:off x="14019733" y="-654656"/>
            <a:ext cx="820616" cy="735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216E00F-2CF4-06EB-7CD0-869212E3A0B3}"/>
              </a:ext>
            </a:extLst>
          </p:cNvPr>
          <p:cNvSpPr/>
          <p:nvPr/>
        </p:nvSpPr>
        <p:spPr>
          <a:xfrm rot="9597264">
            <a:off x="13002016" y="264124"/>
            <a:ext cx="820616" cy="7356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8">
            <a:extLst>
              <a:ext uri="{FF2B5EF4-FFF2-40B4-BE49-F238E27FC236}">
                <a16:creationId xmlns:a16="http://schemas.microsoft.com/office/drawing/2014/main" id="{378B6E42-3702-8C22-FA68-C21510B09414}"/>
              </a:ext>
            </a:extLst>
          </p:cNvPr>
          <p:cNvPicPr>
            <a:picLocks noChangeAspect="1"/>
          </p:cNvPicPr>
          <p:nvPr/>
        </p:nvPicPr>
        <p:blipFill>
          <a:blip r:embed="rId3"/>
          <a:stretch>
            <a:fillRect/>
          </a:stretch>
        </p:blipFill>
        <p:spPr>
          <a:xfrm>
            <a:off x="5382953" y="7118836"/>
            <a:ext cx="3292125" cy="4846740"/>
          </a:xfrm>
          <a:prstGeom prst="rect">
            <a:avLst/>
          </a:prstGeom>
        </p:spPr>
      </p:pic>
      <p:sp>
        <p:nvSpPr>
          <p:cNvPr id="2" name="TextBox 1">
            <a:extLst>
              <a:ext uri="{FF2B5EF4-FFF2-40B4-BE49-F238E27FC236}">
                <a16:creationId xmlns:a16="http://schemas.microsoft.com/office/drawing/2014/main" id="{7BBAA26C-488E-84A8-24C4-DD05D8C7C26A}"/>
              </a:ext>
            </a:extLst>
          </p:cNvPr>
          <p:cNvSpPr txBox="1"/>
          <p:nvPr/>
        </p:nvSpPr>
        <p:spPr>
          <a:xfrm>
            <a:off x="4193754" y="4877574"/>
            <a:ext cx="7998246" cy="646331"/>
          </a:xfrm>
          <a:prstGeom prst="rect">
            <a:avLst/>
          </a:prstGeom>
          <a:noFill/>
        </p:spPr>
        <p:txBody>
          <a:bodyPr wrap="square" rtlCol="0">
            <a:spAutoFit/>
          </a:bodyPr>
          <a:lstStyle/>
          <a:p>
            <a:pPr marL="742950" indent="-285750" fontAlgn="base">
              <a:buFont typeface="Arial" panose="020B0604020202020204" pitchFamily="34" charset="0"/>
              <a:buChar char="•"/>
            </a:pPr>
            <a:r>
              <a:rPr lang="vi-VN" b="0" i="0">
                <a:solidFill>
                  <a:srgbClr val="0F0F0F"/>
                </a:solidFill>
                <a:effectLst/>
                <a:latin typeface="Playfair Display" panose="00000500000000000000" pitchFamily="2" charset="0"/>
              </a:rPr>
              <a:t>Ban đầu được phát triển bởi Thomas Boutell, hiện được duy trì bởi Pierre Joye và cộng đồng người đóng góp, được hỗ trợ bởi PHP.net</a:t>
            </a:r>
            <a:endParaRPr lang="en-GB" sz="1800">
              <a:effectLst/>
              <a:latin typeface="Playfair Display" panose="00000500000000000000" pitchFamily="2" charset="0"/>
              <a:ea typeface="Times New Roman" panose="02020603050405020304" pitchFamily="18" charset="0"/>
            </a:endParaRPr>
          </a:p>
        </p:txBody>
      </p:sp>
    </p:spTree>
    <p:extLst>
      <p:ext uri="{BB962C8B-B14F-4D97-AF65-F5344CB8AC3E}">
        <p14:creationId xmlns:p14="http://schemas.microsoft.com/office/powerpoint/2010/main" val="1277035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Effect transition="in" filter="fade">
                                      <p:cBhvr>
                                        <p:cTn id="15" dur="500"/>
                                        <p:tgtEl>
                                          <p:spTgt spid="3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Effect transition="in" filter="fade">
                                      <p:cBhvr>
                                        <p:cTn id="21" dur="500"/>
                                        <p:tgtEl>
                                          <p:spTgt spid="4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Effect transition="in" filter="fade">
                                      <p:cBhvr>
                                        <p:cTn id="45" dur="500"/>
                                        <p:tgtEl>
                                          <p:spTgt spid="37"/>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Effect transition="in" filter="fade">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childTnLst>
                          </p:cTn>
                        </p:par>
                        <p:par>
                          <p:cTn id="76" fill="hold">
                            <p:stCondLst>
                              <p:cond delay="2500"/>
                            </p:stCondLst>
                            <p:childTnLst>
                              <p:par>
                                <p:cTn id="77" presetID="10" presetClass="entr" presetSubtype="0" fill="hold" grpId="0" nodeType="after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32" grpId="0" animBg="1"/>
      <p:bldP spid="33" grpId="0" animBg="1"/>
      <p:bldP spid="34" grpId="0" animBg="1"/>
      <p:bldP spid="36" grpId="0" animBg="1"/>
      <p:bldP spid="37" grpId="0" animBg="1"/>
      <p:bldP spid="38" grpId="0" animBg="1"/>
      <p:bldP spid="40" grpId="0" animBg="1"/>
      <p:bldP spid="41"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B3D680-1A2B-1BC7-728E-9F489F79D461}"/>
              </a:ext>
            </a:extLst>
          </p:cNvPr>
          <p:cNvSpPr txBox="1"/>
          <p:nvPr/>
        </p:nvSpPr>
        <p:spPr>
          <a:xfrm>
            <a:off x="-3870960" y="4114800"/>
            <a:ext cx="14950440" cy="2554545"/>
          </a:xfrm>
          <a:prstGeom prst="rect">
            <a:avLst/>
          </a:prstGeom>
          <a:noFill/>
        </p:spPr>
        <p:txBody>
          <a:bodyPr wrap="square" rtlCol="0">
            <a:spAutoFit/>
          </a:bodyPr>
          <a:lstStyle/>
          <a:p>
            <a:pPr algn="r"/>
            <a:r>
              <a:rPr lang="en-US" sz="8000" b="1">
                <a:solidFill>
                  <a:srgbClr val="F6BB14"/>
                </a:solidFill>
                <a:latin typeface="Playfair Display" panose="00000500000000000000" pitchFamily="2" charset="0"/>
              </a:rPr>
              <a:t>GIỚI THIỆU </a:t>
            </a:r>
          </a:p>
          <a:p>
            <a:pPr algn="r"/>
            <a:r>
              <a:rPr lang="en-US" sz="8000" b="1">
                <a:solidFill>
                  <a:srgbClr val="F6BB14"/>
                </a:solidFill>
                <a:latin typeface="Playfair Display" panose="00000500000000000000" pitchFamily="2" charset="0"/>
              </a:rPr>
              <a:t>CƠ BẢN</a:t>
            </a:r>
            <a:endParaRPr lang="en-GB" sz="8000" b="1">
              <a:solidFill>
                <a:srgbClr val="F6BB14"/>
              </a:solidFill>
              <a:latin typeface="Playfair Display" panose="00000500000000000000" pitchFamily="2" charset="0"/>
            </a:endParaRPr>
          </a:p>
        </p:txBody>
      </p:sp>
      <p:sp>
        <p:nvSpPr>
          <p:cNvPr id="5" name="TextBox 4">
            <a:extLst>
              <a:ext uri="{FF2B5EF4-FFF2-40B4-BE49-F238E27FC236}">
                <a16:creationId xmlns:a16="http://schemas.microsoft.com/office/drawing/2014/main" id="{0895D916-BAFD-6E45-F361-A2E9044E1847}"/>
              </a:ext>
            </a:extLst>
          </p:cNvPr>
          <p:cNvSpPr txBox="1"/>
          <p:nvPr/>
        </p:nvSpPr>
        <p:spPr>
          <a:xfrm>
            <a:off x="7071360" y="0"/>
            <a:ext cx="7315200" cy="4708981"/>
          </a:xfrm>
          <a:prstGeom prst="rect">
            <a:avLst/>
          </a:prstGeom>
          <a:noFill/>
        </p:spPr>
        <p:txBody>
          <a:bodyPr wrap="square" rtlCol="0">
            <a:spAutoFit/>
          </a:bodyPr>
          <a:lstStyle/>
          <a:p>
            <a:r>
              <a:rPr lang="en-US" sz="30000" b="1">
                <a:solidFill>
                  <a:srgbClr val="F6BB14"/>
                </a:solidFill>
                <a:latin typeface="Montserrat" panose="00000500000000000000" pitchFamily="2" charset="0"/>
              </a:rPr>
              <a:t>01</a:t>
            </a:r>
            <a:endParaRPr lang="en-GB" sz="30000" b="1">
              <a:solidFill>
                <a:srgbClr val="F6BB14"/>
              </a:solidFill>
              <a:latin typeface="Montserrat" panose="00000500000000000000" pitchFamily="2" charset="0"/>
            </a:endParaRPr>
          </a:p>
        </p:txBody>
      </p:sp>
    </p:spTree>
    <p:extLst>
      <p:ext uri="{BB962C8B-B14F-4D97-AF65-F5344CB8AC3E}">
        <p14:creationId xmlns:p14="http://schemas.microsoft.com/office/powerpoint/2010/main" val="403134318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512C72F-14D2-FEE8-EDFF-F9E8975FEB7C}"/>
              </a:ext>
            </a:extLst>
          </p:cNvPr>
          <p:cNvSpPr/>
          <p:nvPr/>
        </p:nvSpPr>
        <p:spPr>
          <a:xfrm>
            <a:off x="7854462" y="4509761"/>
            <a:ext cx="820616" cy="735626"/>
          </a:xfrm>
          <a:prstGeom prst="rect">
            <a:avLst/>
          </a:prstGeom>
          <a:solidFill>
            <a:srgbClr val="E82C2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441F9A28-0C3E-3AB4-51E6-9A7EC84C223D}"/>
              </a:ext>
            </a:extLst>
          </p:cNvPr>
          <p:cNvSpPr/>
          <p:nvPr/>
        </p:nvSpPr>
        <p:spPr>
          <a:xfrm>
            <a:off x="-3223845" y="-260841"/>
            <a:ext cx="7561384" cy="7379677"/>
          </a:xfrm>
          <a:prstGeom prst="ellipse">
            <a:avLst/>
          </a:prstGeom>
          <a:gradFill flip="none" rotWithShape="1">
            <a:gsLst>
              <a:gs pos="0">
                <a:srgbClr val="70B990"/>
              </a:gs>
              <a:gs pos="51000">
                <a:srgbClr val="2C7873"/>
              </a:gs>
              <a:gs pos="82000">
                <a:srgbClr val="004446"/>
              </a:gs>
              <a:gs pos="100000">
                <a:srgbClr val="031C1F"/>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09A17F1F-CFC8-6964-4D5B-50AE8CC7471F}"/>
              </a:ext>
            </a:extLst>
          </p:cNvPr>
          <p:cNvSpPr txBox="1"/>
          <p:nvPr/>
        </p:nvSpPr>
        <p:spPr>
          <a:xfrm>
            <a:off x="984738" y="2228670"/>
            <a:ext cx="3751384" cy="2400657"/>
          </a:xfrm>
          <a:prstGeom prst="rect">
            <a:avLst/>
          </a:prstGeom>
          <a:noFill/>
        </p:spPr>
        <p:txBody>
          <a:bodyPr wrap="square" rtlCol="0">
            <a:spAutoFit/>
          </a:bodyPr>
          <a:lstStyle/>
          <a:p>
            <a:r>
              <a:rPr lang="en-US" sz="15000" b="1">
                <a:solidFill>
                  <a:schemeClr val="bg1"/>
                </a:solidFill>
                <a:latin typeface="Montserrat" panose="00000500000000000000" pitchFamily="2" charset="0"/>
              </a:rPr>
              <a:t>3.1</a:t>
            </a:r>
            <a:endParaRPr lang="en-GB" sz="15000" b="1">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D4BB3BCD-96F5-B9AD-6658-6A6C6A83878D}"/>
              </a:ext>
            </a:extLst>
          </p:cNvPr>
          <p:cNvSpPr txBox="1"/>
          <p:nvPr/>
        </p:nvSpPr>
        <p:spPr>
          <a:xfrm>
            <a:off x="-2995245" y="2253402"/>
            <a:ext cx="3751384" cy="2400657"/>
          </a:xfrm>
          <a:prstGeom prst="rect">
            <a:avLst/>
          </a:prstGeom>
          <a:noFill/>
        </p:spPr>
        <p:txBody>
          <a:bodyPr wrap="square" rtlCol="0">
            <a:spAutoFit/>
          </a:bodyPr>
          <a:lstStyle/>
          <a:p>
            <a:r>
              <a:rPr lang="en-US" sz="15000" b="1">
                <a:latin typeface="Montserrat" panose="00000500000000000000" pitchFamily="2" charset="0"/>
              </a:rPr>
              <a:t>3.2</a:t>
            </a:r>
            <a:endParaRPr lang="en-GB" sz="15000" b="1">
              <a:latin typeface="Montserrat" panose="00000500000000000000" pitchFamily="2" charset="0"/>
            </a:endParaRPr>
          </a:p>
        </p:txBody>
      </p:sp>
      <p:sp>
        <p:nvSpPr>
          <p:cNvPr id="7" name="TextBox 6">
            <a:extLst>
              <a:ext uri="{FF2B5EF4-FFF2-40B4-BE49-F238E27FC236}">
                <a16:creationId xmlns:a16="http://schemas.microsoft.com/office/drawing/2014/main" id="{609BD1EC-5FBE-7335-6ADA-5F16E8674AF3}"/>
              </a:ext>
            </a:extLst>
          </p:cNvPr>
          <p:cNvSpPr txBox="1"/>
          <p:nvPr/>
        </p:nvSpPr>
        <p:spPr>
          <a:xfrm>
            <a:off x="4337539" y="445477"/>
            <a:ext cx="6658707" cy="477054"/>
          </a:xfrm>
          <a:prstGeom prst="rect">
            <a:avLst/>
          </a:prstGeom>
          <a:noFill/>
        </p:spPr>
        <p:txBody>
          <a:bodyPr wrap="square" rtlCol="0">
            <a:spAutoFit/>
          </a:bodyPr>
          <a:lstStyle/>
          <a:p>
            <a:pPr marL="90170" fontAlgn="base"/>
            <a:r>
              <a:rPr lang="en-US" sz="2500" b="1">
                <a:solidFill>
                  <a:srgbClr val="0F2149"/>
                </a:solidFill>
                <a:effectLst/>
                <a:latin typeface="Playfair Display" panose="00000500000000000000" pitchFamily="2" charset="0"/>
                <a:ea typeface="Aptos" panose="020B0004020202020204" pitchFamily="34" charset="0"/>
              </a:rPr>
              <a:t>Cách sử dụng thư viện gd</a:t>
            </a:r>
            <a:endParaRPr lang="en-GB" sz="2500">
              <a:effectLst/>
              <a:latin typeface="Playfair Display" panose="00000500000000000000" pitchFamily="2" charset="0"/>
              <a:ea typeface="Times New Roman" panose="02020603050405020304" pitchFamily="18" charset="0"/>
            </a:endParaRPr>
          </a:p>
        </p:txBody>
      </p:sp>
      <p:sp>
        <p:nvSpPr>
          <p:cNvPr id="9" name="TextBox 8">
            <a:extLst>
              <a:ext uri="{FF2B5EF4-FFF2-40B4-BE49-F238E27FC236}">
                <a16:creationId xmlns:a16="http://schemas.microsoft.com/office/drawing/2014/main" id="{B48298A0-E344-4D21-398F-D6075AC14638}"/>
              </a:ext>
            </a:extLst>
          </p:cNvPr>
          <p:cNvSpPr txBox="1"/>
          <p:nvPr/>
        </p:nvSpPr>
        <p:spPr>
          <a:xfrm>
            <a:off x="4736121" y="1463276"/>
            <a:ext cx="6658707" cy="646331"/>
          </a:xfrm>
          <a:prstGeom prst="rect">
            <a:avLst/>
          </a:prstGeom>
          <a:noFill/>
        </p:spPr>
        <p:txBody>
          <a:bodyPr wrap="square" rtlCol="0">
            <a:spAutoFit/>
          </a:bodyPr>
          <a:lstStyle/>
          <a:p>
            <a:pPr marL="742950" indent="-285750" fontAlgn="base">
              <a:buFont typeface="Arial" panose="020B0604020202020204" pitchFamily="34" charset="0"/>
              <a:buChar char="•"/>
            </a:pPr>
            <a:r>
              <a:rPr lang="en-US" sz="1800" b="1" kern="100">
                <a:solidFill>
                  <a:srgbClr val="0F2149"/>
                </a:solidFill>
                <a:effectLst/>
                <a:latin typeface="Playfair Display" panose="00000500000000000000" pitchFamily="2" charset="0"/>
                <a:ea typeface="Aptos" panose="020B0004020202020204" pitchFamily="34" charset="0"/>
                <a:cs typeface="Times New Roman" panose="02020603050405020304" pitchFamily="18" charset="0"/>
              </a:rPr>
              <a:t>Cập nhật danh sách các gói phần mềm</a:t>
            </a:r>
            <a:endParaRPr lang="en-GB" sz="1800" b="1" kern="100">
              <a:effectLst/>
              <a:latin typeface="Playfair Display" panose="00000500000000000000" pitchFamily="2" charset="0"/>
              <a:ea typeface="Aptos" panose="020B0004020202020204" pitchFamily="34" charset="0"/>
              <a:cs typeface="Times New Roman" panose="02020603050405020304" pitchFamily="18" charset="0"/>
            </a:endParaRPr>
          </a:p>
          <a:p>
            <a:pPr marL="742950" indent="-285750" fontAlgn="base">
              <a:buFont typeface="Arial" panose="020B0604020202020204" pitchFamily="34" charset="0"/>
              <a:buChar char="•"/>
            </a:pPr>
            <a:endParaRPr lang="en-GB" sz="1800" b="1">
              <a:effectLst/>
              <a:latin typeface="Playfair Display" panose="00000500000000000000" pitchFamily="2" charset="0"/>
              <a:ea typeface="Times New Roman" panose="02020603050405020304" pitchFamily="18" charset="0"/>
            </a:endParaRPr>
          </a:p>
        </p:txBody>
      </p:sp>
      <p:sp>
        <p:nvSpPr>
          <p:cNvPr id="10" name="TextBox 9">
            <a:extLst>
              <a:ext uri="{FF2B5EF4-FFF2-40B4-BE49-F238E27FC236}">
                <a16:creationId xmlns:a16="http://schemas.microsoft.com/office/drawing/2014/main" id="{03F3739B-976E-6E02-3500-A33BD2ADFF26}"/>
              </a:ext>
            </a:extLst>
          </p:cNvPr>
          <p:cNvSpPr txBox="1"/>
          <p:nvPr/>
        </p:nvSpPr>
        <p:spPr>
          <a:xfrm>
            <a:off x="4736122" y="3038495"/>
            <a:ext cx="6658707" cy="369332"/>
          </a:xfrm>
          <a:prstGeom prst="rect">
            <a:avLst/>
          </a:prstGeom>
          <a:noFill/>
        </p:spPr>
        <p:txBody>
          <a:bodyPr wrap="square" rtlCol="0">
            <a:spAutoFit/>
          </a:bodyPr>
          <a:lstStyle/>
          <a:p>
            <a:pPr marL="742950" indent="-285750" fontAlgn="base">
              <a:buFont typeface="Arial" panose="020B0604020202020204" pitchFamily="34" charset="0"/>
              <a:buChar char="•"/>
            </a:pPr>
            <a:r>
              <a:rPr lang="en-US" sz="1800" b="1">
                <a:effectLst/>
                <a:latin typeface="Playfair Display" panose="00000500000000000000" pitchFamily="2" charset="0"/>
                <a:ea typeface="Aptos" panose="020B0004020202020204" pitchFamily="34" charset="0"/>
              </a:rPr>
              <a:t>Cài đặt thư viện libgd</a:t>
            </a:r>
            <a:endParaRPr lang="en-GB" sz="1800" b="1">
              <a:effectLst/>
              <a:latin typeface="Playfair Display" panose="00000500000000000000" pitchFamily="2" charset="0"/>
              <a:ea typeface="Times New Roman" panose="02020603050405020304" pitchFamily="18" charset="0"/>
            </a:endParaRPr>
          </a:p>
        </p:txBody>
      </p:sp>
      <p:sp>
        <p:nvSpPr>
          <p:cNvPr id="11" name="TextBox 10">
            <a:extLst>
              <a:ext uri="{FF2B5EF4-FFF2-40B4-BE49-F238E27FC236}">
                <a16:creationId xmlns:a16="http://schemas.microsoft.com/office/drawing/2014/main" id="{F37930B6-7547-69FD-FC8B-28896476558C}"/>
              </a:ext>
            </a:extLst>
          </p:cNvPr>
          <p:cNvSpPr txBox="1"/>
          <p:nvPr/>
        </p:nvSpPr>
        <p:spPr>
          <a:xfrm>
            <a:off x="4736121" y="4295697"/>
            <a:ext cx="6658707" cy="376385"/>
          </a:xfrm>
          <a:prstGeom prst="rect">
            <a:avLst/>
          </a:prstGeom>
          <a:noFill/>
        </p:spPr>
        <p:txBody>
          <a:bodyPr wrap="square" rtlCol="0">
            <a:spAutoFit/>
          </a:bodyPr>
          <a:lstStyle/>
          <a:p>
            <a:pPr marL="742950" indent="-285750">
              <a:lnSpc>
                <a:spcPct val="107000"/>
              </a:lnSpc>
              <a:spcAft>
                <a:spcPts val="800"/>
              </a:spcAft>
              <a:buFont typeface="Arial" panose="020B0604020202020204" pitchFamily="34" charset="0"/>
              <a:buChar char="•"/>
            </a:pPr>
            <a:r>
              <a:rPr lang="en-US" sz="1800" b="1" kern="100">
                <a:effectLst/>
                <a:latin typeface="Playfair Display" panose="00000500000000000000" pitchFamily="2" charset="0"/>
                <a:ea typeface="Aptos" panose="020B0004020202020204" pitchFamily="34" charset="0"/>
                <a:cs typeface="Times New Roman" panose="02020603050405020304" pitchFamily="18" charset="0"/>
              </a:rPr>
              <a:t>Cấu hình php.ini</a:t>
            </a:r>
            <a:endParaRPr lang="en-GB" sz="1800" b="1" kern="100">
              <a:effectLst/>
              <a:latin typeface="Playfair Display" panose="00000500000000000000" pitchFamily="2" charset="0"/>
              <a:ea typeface="Aptos" panose="020B000402020202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F0BF06A-2BF6-9C0A-43DB-AFF444C9D53F}"/>
              </a:ext>
            </a:extLst>
          </p:cNvPr>
          <p:cNvPicPr>
            <a:picLocks noChangeAspect="1"/>
          </p:cNvPicPr>
          <p:nvPr/>
        </p:nvPicPr>
        <p:blipFill>
          <a:blip r:embed="rId2"/>
          <a:stretch>
            <a:fillRect/>
          </a:stretch>
        </p:blipFill>
        <p:spPr>
          <a:xfrm>
            <a:off x="5660761" y="2294934"/>
            <a:ext cx="1878330" cy="297180"/>
          </a:xfrm>
          <a:prstGeom prst="rect">
            <a:avLst/>
          </a:prstGeom>
          <a:solidFill>
            <a:schemeClr val="bg1"/>
          </a:solidFill>
        </p:spPr>
      </p:pic>
      <p:pic>
        <p:nvPicPr>
          <p:cNvPr id="3" name="Picture 2">
            <a:extLst>
              <a:ext uri="{FF2B5EF4-FFF2-40B4-BE49-F238E27FC236}">
                <a16:creationId xmlns:a16="http://schemas.microsoft.com/office/drawing/2014/main" id="{10A4089D-F9CF-80C5-AFB0-08439D74B5CC}"/>
              </a:ext>
            </a:extLst>
          </p:cNvPr>
          <p:cNvPicPr>
            <a:picLocks noChangeAspect="1"/>
          </p:cNvPicPr>
          <p:nvPr/>
        </p:nvPicPr>
        <p:blipFill>
          <a:blip r:embed="rId3"/>
          <a:stretch>
            <a:fillRect/>
          </a:stretch>
        </p:blipFill>
        <p:spPr>
          <a:xfrm>
            <a:off x="5549037" y="5042257"/>
            <a:ext cx="3627755" cy="318770"/>
          </a:xfrm>
          <a:prstGeom prst="rect">
            <a:avLst/>
          </a:prstGeom>
        </p:spPr>
      </p:pic>
      <p:pic>
        <p:nvPicPr>
          <p:cNvPr id="4" name="Picture 3">
            <a:extLst>
              <a:ext uri="{FF2B5EF4-FFF2-40B4-BE49-F238E27FC236}">
                <a16:creationId xmlns:a16="http://schemas.microsoft.com/office/drawing/2014/main" id="{CA99535E-699D-CD14-6BD2-77A20FAFEDD3}"/>
              </a:ext>
            </a:extLst>
          </p:cNvPr>
          <p:cNvPicPr>
            <a:picLocks noChangeAspect="1"/>
          </p:cNvPicPr>
          <p:nvPr/>
        </p:nvPicPr>
        <p:blipFill>
          <a:blip r:embed="rId4"/>
          <a:stretch>
            <a:fillRect/>
          </a:stretch>
        </p:blipFill>
        <p:spPr>
          <a:xfrm>
            <a:off x="5592503" y="3695341"/>
            <a:ext cx="3270885" cy="276225"/>
          </a:xfrm>
          <a:prstGeom prst="rect">
            <a:avLst/>
          </a:prstGeom>
        </p:spPr>
      </p:pic>
      <p:sp>
        <p:nvSpPr>
          <p:cNvPr id="13" name="TextBox 12">
            <a:extLst>
              <a:ext uri="{FF2B5EF4-FFF2-40B4-BE49-F238E27FC236}">
                <a16:creationId xmlns:a16="http://schemas.microsoft.com/office/drawing/2014/main" id="{650B81C2-0E01-8008-3EF9-EB9B1D5394F7}"/>
              </a:ext>
            </a:extLst>
          </p:cNvPr>
          <p:cNvSpPr txBox="1"/>
          <p:nvPr/>
        </p:nvSpPr>
        <p:spPr>
          <a:xfrm>
            <a:off x="4506560" y="1517987"/>
            <a:ext cx="8124092" cy="37638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b="1" kern="100">
                <a:effectLst/>
                <a:latin typeface="Playfair Display" panose="00000500000000000000" pitchFamily="2" charset="0"/>
                <a:ea typeface="Aptos" panose="020B0004020202020204" pitchFamily="34" charset="0"/>
                <a:cs typeface="Times New Roman" panose="02020603050405020304" pitchFamily="18" charset="0"/>
              </a:rPr>
              <a:t>Dùng lệnh Ctrl + w  và tìm cụm “;extension=gd” bỏ dấu ; ở đằng trước.</a:t>
            </a:r>
            <a:endParaRPr lang="en-GB" b="1" kern="100">
              <a:effectLst/>
              <a:latin typeface="Playfair Display" panose="00000500000000000000" pitchFamily="2" charset="0"/>
              <a:ea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80FF22CE-BBD1-253D-E87C-B600F313F5F1}"/>
              </a:ext>
            </a:extLst>
          </p:cNvPr>
          <p:cNvSpPr txBox="1"/>
          <p:nvPr/>
        </p:nvSpPr>
        <p:spPr>
          <a:xfrm>
            <a:off x="4506560" y="1531737"/>
            <a:ext cx="8153400" cy="77534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b="1" kern="100">
                <a:effectLst/>
                <a:latin typeface="Playfair Display" panose="00000500000000000000" pitchFamily="2" charset="0"/>
                <a:ea typeface="Aptos" panose="020B0004020202020204" pitchFamily="34" charset="0"/>
                <a:cs typeface="Times New Roman" panose="02020603050405020304" pitchFamily="18" charset="0"/>
              </a:rPr>
              <a:t>Tạo 1 file php ở đường dẫn thư mục /var/www của apache2</a:t>
            </a:r>
            <a:endParaRPr lang="en-GB" b="1" kern="100">
              <a:effectLst/>
              <a:latin typeface="Playfair Display" panose="00000500000000000000" pitchFamily="2" charset="0"/>
              <a:ea typeface="Aptos" panose="020B0004020202020204" pitchFamily="34" charset="0"/>
              <a:cs typeface="Times New Roman" panose="02020603050405020304" pitchFamily="18" charset="0"/>
            </a:endParaRPr>
          </a:p>
          <a:p>
            <a:pPr>
              <a:lnSpc>
                <a:spcPct val="107000"/>
              </a:lnSpc>
              <a:spcAft>
                <a:spcPts val="800"/>
              </a:spcAft>
            </a:pPr>
            <a:r>
              <a:rPr lang="en-US" b="1" kern="100">
                <a:effectLst/>
                <a:latin typeface="Playfair Display" panose="00000500000000000000" pitchFamily="2" charset="0"/>
                <a:ea typeface="Aptos" panose="020B0004020202020204" pitchFamily="34" charset="0"/>
                <a:cs typeface="Times New Roman" panose="02020603050405020304" pitchFamily="18" charset="0"/>
              </a:rPr>
              <a:t> ở đây tạo thư mục demo và có file index.php bên trong</a:t>
            </a:r>
            <a:endParaRPr lang="en-GB" b="1" kern="100">
              <a:effectLst/>
              <a:latin typeface="Playfair Display" panose="00000500000000000000" pitchFamily="2" charset="0"/>
              <a:ea typeface="Aptos" panose="020B000402020202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DFE413A3-2C6D-C1A2-D305-045E4854C3C1}"/>
              </a:ext>
            </a:extLst>
          </p:cNvPr>
          <p:cNvSpPr txBox="1"/>
          <p:nvPr/>
        </p:nvSpPr>
        <p:spPr>
          <a:xfrm>
            <a:off x="25888950" y="11199124"/>
            <a:ext cx="8343900" cy="376385"/>
          </a:xfrm>
          <a:prstGeom prst="rect">
            <a:avLst/>
          </a:prstGeom>
          <a:noFill/>
        </p:spPr>
        <p:txBody>
          <a:bodyPr wrap="square">
            <a:spAutoFit/>
          </a:bodyPr>
          <a:lstStyle/>
          <a:p>
            <a:pPr>
              <a:lnSpc>
                <a:spcPct val="107000"/>
              </a:lnSpc>
              <a:spcAft>
                <a:spcPts val="8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Dưới đây là đoạn code demo đơn giản tạo ra một hình tròn:</a:t>
            </a:r>
            <a:endParaRPr lang="en-GB" sz="12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311457D2-C107-3888-0184-DAC77625D90C}"/>
              </a:ext>
            </a:extLst>
          </p:cNvPr>
          <p:cNvSpPr/>
          <p:nvPr/>
        </p:nvSpPr>
        <p:spPr>
          <a:xfrm>
            <a:off x="3373138" y="12669"/>
            <a:ext cx="820616" cy="735626"/>
          </a:xfrm>
          <a:prstGeom prst="rect">
            <a:avLst/>
          </a:prstGeom>
          <a:solidFill>
            <a:srgbClr val="ED008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FBC14EC8-21E2-178D-8843-734D4745B59C}"/>
              </a:ext>
            </a:extLst>
          </p:cNvPr>
          <p:cNvSpPr/>
          <p:nvPr/>
        </p:nvSpPr>
        <p:spPr>
          <a:xfrm>
            <a:off x="10152271" y="7419232"/>
            <a:ext cx="820616" cy="735626"/>
          </a:xfrm>
          <a:prstGeom prst="rect">
            <a:avLst/>
          </a:pr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C4B87D6B-21CC-5C04-D588-5B202EF8D3C4}"/>
              </a:ext>
            </a:extLst>
          </p:cNvPr>
          <p:cNvSpPr/>
          <p:nvPr/>
        </p:nvSpPr>
        <p:spPr>
          <a:xfrm rot="9597264">
            <a:off x="10849351" y="-654656"/>
            <a:ext cx="820616" cy="735626"/>
          </a:xfrm>
          <a:prstGeom prst="rect">
            <a:avLst/>
          </a:prstGeom>
          <a:solidFill>
            <a:srgbClr val="00AEE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D9AD7E39-4F73-D5E6-204E-344430499BB6}"/>
              </a:ext>
            </a:extLst>
          </p:cNvPr>
          <p:cNvSpPr/>
          <p:nvPr/>
        </p:nvSpPr>
        <p:spPr>
          <a:xfrm rot="9597264">
            <a:off x="11867068" y="-654656"/>
            <a:ext cx="820616" cy="735626"/>
          </a:xfrm>
          <a:prstGeom prst="rect">
            <a:avLst/>
          </a:prstGeom>
          <a:solidFill>
            <a:srgbClr val="7030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D3F47B5D-8C79-D1AF-BDFA-E6188BF91CCB}"/>
              </a:ext>
            </a:extLst>
          </p:cNvPr>
          <p:cNvSpPr/>
          <p:nvPr/>
        </p:nvSpPr>
        <p:spPr>
          <a:xfrm rot="9597264">
            <a:off x="10849351" y="264124"/>
            <a:ext cx="820616" cy="735626"/>
          </a:xfrm>
          <a:prstGeom prst="rect">
            <a:avLst/>
          </a:prstGeom>
          <a:solidFill>
            <a:srgbClr val="323B9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28752FCE-5444-7493-68B2-A41A4F6D0D94}"/>
              </a:ext>
            </a:extLst>
          </p:cNvPr>
          <p:cNvSpPr/>
          <p:nvPr/>
        </p:nvSpPr>
        <p:spPr>
          <a:xfrm>
            <a:off x="11781692" y="6370833"/>
            <a:ext cx="820616" cy="735626"/>
          </a:xfrm>
          <a:prstGeom prst="rect">
            <a:avLst/>
          </a:prstGeom>
          <a:solidFill>
            <a:srgbClr val="00AA4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31F3200-A084-FF89-9353-A5F3A45BD9DB}"/>
              </a:ext>
            </a:extLst>
          </p:cNvPr>
          <p:cNvSpPr/>
          <p:nvPr/>
        </p:nvSpPr>
        <p:spPr>
          <a:xfrm>
            <a:off x="3305907" y="6370833"/>
            <a:ext cx="820616" cy="735626"/>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282F8BE9-691C-24D8-2C5A-8175DCBE08EA}"/>
              </a:ext>
            </a:extLst>
          </p:cNvPr>
          <p:cNvSpPr/>
          <p:nvPr/>
        </p:nvSpPr>
        <p:spPr>
          <a:xfrm rot="9597264">
            <a:off x="9741963" y="2252365"/>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DD900574-CE0E-84FD-D3E2-BDF178DB85B0}"/>
              </a:ext>
            </a:extLst>
          </p:cNvPr>
          <p:cNvSpPr/>
          <p:nvPr/>
        </p:nvSpPr>
        <p:spPr>
          <a:xfrm rot="9597264">
            <a:off x="10876911" y="2252365"/>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C344EC68-8E74-265B-0E2F-65C15F811840}"/>
              </a:ext>
            </a:extLst>
          </p:cNvPr>
          <p:cNvSpPr/>
          <p:nvPr/>
        </p:nvSpPr>
        <p:spPr>
          <a:xfrm rot="9597264">
            <a:off x="11894628" y="2252365"/>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2D11A41-C8C7-84C8-8C6D-64E7EE113F12}"/>
              </a:ext>
            </a:extLst>
          </p:cNvPr>
          <p:cNvSpPr/>
          <p:nvPr/>
        </p:nvSpPr>
        <p:spPr>
          <a:xfrm rot="9597264">
            <a:off x="10876911" y="3171145"/>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D8758F0F-0DF8-F039-73BF-CD1BE063DFD4}"/>
              </a:ext>
            </a:extLst>
          </p:cNvPr>
          <p:cNvSpPr/>
          <p:nvPr/>
        </p:nvSpPr>
        <p:spPr>
          <a:xfrm rot="9597264">
            <a:off x="11894628" y="3171145"/>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F10D176B-9840-28D1-396F-5DBAC812345F}"/>
              </a:ext>
            </a:extLst>
          </p:cNvPr>
          <p:cNvSpPr/>
          <p:nvPr/>
        </p:nvSpPr>
        <p:spPr>
          <a:xfrm rot="9597264">
            <a:off x="10876911" y="4089925"/>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screenshot of a computer&#10;&#10;Description automatically generated">
            <a:extLst>
              <a:ext uri="{FF2B5EF4-FFF2-40B4-BE49-F238E27FC236}">
                <a16:creationId xmlns:a16="http://schemas.microsoft.com/office/drawing/2014/main" id="{6E934295-57F6-2BD3-C65B-86EC6B39E914}"/>
              </a:ext>
            </a:extLst>
          </p:cNvPr>
          <p:cNvPicPr>
            <a:picLocks noChangeAspect="1"/>
          </p:cNvPicPr>
          <p:nvPr/>
        </p:nvPicPr>
        <p:blipFill>
          <a:blip r:embed="rId5"/>
          <a:stretch>
            <a:fillRect/>
          </a:stretch>
        </p:blipFill>
        <p:spPr>
          <a:xfrm>
            <a:off x="4690860" y="1932530"/>
            <a:ext cx="5731510" cy="4312285"/>
          </a:xfrm>
          <a:prstGeom prst="rect">
            <a:avLst/>
          </a:prstGeom>
        </p:spPr>
      </p:pic>
      <p:pic>
        <p:nvPicPr>
          <p:cNvPr id="18" name="Picture 17">
            <a:extLst>
              <a:ext uri="{FF2B5EF4-FFF2-40B4-BE49-F238E27FC236}">
                <a16:creationId xmlns:a16="http://schemas.microsoft.com/office/drawing/2014/main" id="{2E8F6616-4577-1E75-4FF7-8165D6809018}"/>
              </a:ext>
            </a:extLst>
          </p:cNvPr>
          <p:cNvPicPr>
            <a:picLocks noChangeAspect="1"/>
          </p:cNvPicPr>
          <p:nvPr/>
        </p:nvPicPr>
        <p:blipFill>
          <a:blip r:embed="rId6"/>
          <a:stretch>
            <a:fillRect/>
          </a:stretch>
        </p:blipFill>
        <p:spPr>
          <a:xfrm>
            <a:off x="5668099" y="2451071"/>
            <a:ext cx="3389630" cy="212090"/>
          </a:xfrm>
          <a:prstGeom prst="rect">
            <a:avLst/>
          </a:prstGeom>
        </p:spPr>
      </p:pic>
      <p:sp>
        <p:nvSpPr>
          <p:cNvPr id="44" name="TextBox 43">
            <a:extLst>
              <a:ext uri="{FF2B5EF4-FFF2-40B4-BE49-F238E27FC236}">
                <a16:creationId xmlns:a16="http://schemas.microsoft.com/office/drawing/2014/main" id="{1E7A179E-D732-1731-E9D6-D886457998B6}"/>
              </a:ext>
            </a:extLst>
          </p:cNvPr>
          <p:cNvSpPr txBox="1"/>
          <p:nvPr/>
        </p:nvSpPr>
        <p:spPr>
          <a:xfrm>
            <a:off x="4337539" y="2883087"/>
            <a:ext cx="21160740" cy="37638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b="1" kern="100">
                <a:effectLst/>
                <a:latin typeface="Playfair Display" panose="00000500000000000000" pitchFamily="2" charset="0"/>
                <a:ea typeface="Aptos" panose="020B0004020202020204" pitchFamily="34" charset="0"/>
                <a:cs typeface="Times New Roman" panose="02020603050405020304" pitchFamily="18" charset="0"/>
              </a:rPr>
              <a:t>Dưới đây là đoạn code demo đơn giản tạo ra một hình tròn</a:t>
            </a:r>
            <a:endParaRPr lang="en-GB" sz="1200" b="1" kern="100">
              <a:effectLst/>
              <a:latin typeface="Playfair Display" panose="00000500000000000000" pitchFamily="2" charset="0"/>
              <a:ea typeface="Aptos" panose="020B0004020202020204" pitchFamily="34" charset="0"/>
              <a:cs typeface="Times New Roman" panose="02020603050405020304" pitchFamily="18" charset="0"/>
            </a:endParaRPr>
          </a:p>
        </p:txBody>
      </p:sp>
      <p:pic>
        <p:nvPicPr>
          <p:cNvPr id="21" name="Picture 20">
            <a:extLst>
              <a:ext uri="{FF2B5EF4-FFF2-40B4-BE49-F238E27FC236}">
                <a16:creationId xmlns:a16="http://schemas.microsoft.com/office/drawing/2014/main" id="{60C69527-4CF9-F4FD-E4FA-CA1ABA33EA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240407" y="3848100"/>
            <a:ext cx="4632416" cy="2290171"/>
          </a:xfrm>
          <a:prstGeom prst="rect">
            <a:avLst/>
          </a:prstGeom>
        </p:spPr>
      </p:pic>
      <p:sp>
        <p:nvSpPr>
          <p:cNvPr id="45" name="Rectangle 2">
            <a:extLst>
              <a:ext uri="{FF2B5EF4-FFF2-40B4-BE49-F238E27FC236}">
                <a16:creationId xmlns:a16="http://schemas.microsoft.com/office/drawing/2014/main" id="{A6724AF8-D7C5-5DAF-19EF-F8417E40F30D}"/>
              </a:ext>
            </a:extLst>
          </p:cNvPr>
          <p:cNvSpPr>
            <a:spLocks noChangeArrowheads="1"/>
          </p:cNvSpPr>
          <p:nvPr/>
        </p:nvSpPr>
        <p:spPr bwMode="auto">
          <a:xfrm>
            <a:off x="4506560" y="1510602"/>
            <a:ext cx="20441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a:ln>
                  <a:noFill/>
                </a:ln>
                <a:solidFill>
                  <a:schemeClr val="tx1"/>
                </a:solidFill>
                <a:effectLst/>
                <a:latin typeface="Playfair Display" panose="00000500000000000000" pitchFamily="2" charset="0"/>
                <a:ea typeface="Aptos" panose="020B0004020202020204" pitchFamily="34" charset="0"/>
                <a:cs typeface="Times New Roman" panose="02020603050405020304" pitchFamily="18" charset="0"/>
              </a:rPr>
              <a:t>Đây là kết quả</a:t>
            </a:r>
            <a:endParaRPr kumimoji="0" lang="en-GB" altLang="en-US" b="1" i="0" u="none" strike="noStrike" cap="none" normalizeH="0" baseline="0">
              <a:ln>
                <a:noFill/>
              </a:ln>
              <a:solidFill>
                <a:schemeClr val="tx1"/>
              </a:solidFill>
              <a:effectLst/>
              <a:latin typeface="Playfair Display"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GB" altLang="en-US" b="1" i="0" u="none" strike="noStrike" cap="none" normalizeH="0" baseline="0">
              <a:ln>
                <a:noFill/>
              </a:ln>
              <a:solidFill>
                <a:schemeClr val="tx1"/>
              </a:solidFill>
              <a:effectLst/>
              <a:latin typeface="Playfair Display" panose="00000500000000000000" pitchFamily="2" charset="0"/>
            </a:endParaRPr>
          </a:p>
        </p:txBody>
      </p:sp>
      <p:pic>
        <p:nvPicPr>
          <p:cNvPr id="1025" name="Picture 1">
            <a:extLst>
              <a:ext uri="{FF2B5EF4-FFF2-40B4-BE49-F238E27FC236}">
                <a16:creationId xmlns:a16="http://schemas.microsoft.com/office/drawing/2014/main" id="{985B0F1B-2E95-1C8B-D006-EBC06B97CC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4589761" y="2256761"/>
            <a:ext cx="5709285" cy="28194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3">
            <a:extLst>
              <a:ext uri="{FF2B5EF4-FFF2-40B4-BE49-F238E27FC236}">
                <a16:creationId xmlns:a16="http://schemas.microsoft.com/office/drawing/2014/main" id="{57ED0A0B-17F9-602D-A750-013061E401C2}"/>
              </a:ext>
            </a:extLst>
          </p:cNvPr>
          <p:cNvSpPr>
            <a:spLocks noChangeArrowheads="1"/>
          </p:cNvSpPr>
          <p:nvPr/>
        </p:nvSpPr>
        <p:spPr bwMode="auto">
          <a:xfrm>
            <a:off x="2374969" y="137026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3352567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500"/>
                                        <p:tgtEl>
                                          <p:spTgt spid="44"/>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17"/>
                                        </p:tgtEl>
                                      </p:cBhvr>
                                    </p:animEffect>
                                    <p:set>
                                      <p:cBhvr>
                                        <p:cTn id="88" dur="1" fill="hold">
                                          <p:stCondLst>
                                            <p:cond delay="499"/>
                                          </p:stCondLst>
                                        </p:cTn>
                                        <p:tgtEl>
                                          <p:spTgt spid="1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8"/>
                                        </p:tgtEl>
                                      </p:cBhvr>
                                    </p:animEffect>
                                    <p:set>
                                      <p:cBhvr>
                                        <p:cTn id="91" dur="1" fill="hold">
                                          <p:stCondLst>
                                            <p:cond delay="499"/>
                                          </p:stCondLst>
                                        </p:cTn>
                                        <p:tgtEl>
                                          <p:spTgt spid="18"/>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44"/>
                                        </p:tgtEl>
                                      </p:cBhvr>
                                    </p:animEffect>
                                    <p:set>
                                      <p:cBhvr>
                                        <p:cTn id="94" dur="1" fill="hold">
                                          <p:stCondLst>
                                            <p:cond delay="499"/>
                                          </p:stCondLst>
                                        </p:cTn>
                                        <p:tgtEl>
                                          <p:spTgt spid="4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21"/>
                                        </p:tgtEl>
                                      </p:cBhvr>
                                    </p:animEffect>
                                    <p:set>
                                      <p:cBhvr>
                                        <p:cTn id="97" dur="1" fill="hold">
                                          <p:stCondLst>
                                            <p:cond delay="499"/>
                                          </p:stCondLst>
                                        </p:cTn>
                                        <p:tgtEl>
                                          <p:spTgt spid="21"/>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1025"/>
                                        </p:tgtEl>
                                        <p:attrNameLst>
                                          <p:attrName>style.visibility</p:attrName>
                                        </p:attrNameLst>
                                      </p:cBhvr>
                                      <p:to>
                                        <p:strVal val="visible"/>
                                      </p:to>
                                    </p:set>
                                    <p:animEffect transition="in" filter="fade">
                                      <p:cBhvr>
                                        <p:cTn id="106"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3" grpId="0"/>
      <p:bldP spid="13" grpId="1"/>
      <p:bldP spid="17" grpId="0"/>
      <p:bldP spid="17" grpId="1"/>
      <p:bldP spid="44" grpId="0"/>
      <p:bldP spid="44" grpId="1"/>
      <p:bldP spid="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12D3992-599E-73D8-C695-C7B824D2E0A4}"/>
              </a:ext>
            </a:extLst>
          </p:cNvPr>
          <p:cNvSpPr/>
          <p:nvPr/>
        </p:nvSpPr>
        <p:spPr>
          <a:xfrm>
            <a:off x="-3223845" y="-260841"/>
            <a:ext cx="7561384" cy="7379677"/>
          </a:xfrm>
          <a:prstGeom prst="ellipse">
            <a:avLst/>
          </a:prstGeom>
          <a:gradFill>
            <a:gsLst>
              <a:gs pos="0">
                <a:srgbClr val="C4DEE6"/>
              </a:gs>
              <a:gs pos="47000">
                <a:srgbClr val="66A4AD"/>
              </a:gs>
              <a:gs pos="77000">
                <a:srgbClr val="07585C"/>
              </a:gs>
              <a:gs pos="100000">
                <a:srgbClr val="003C4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CA7DC085-4990-6434-8EA3-83A9F40FC46F}"/>
              </a:ext>
            </a:extLst>
          </p:cNvPr>
          <p:cNvSpPr txBox="1"/>
          <p:nvPr/>
        </p:nvSpPr>
        <p:spPr>
          <a:xfrm>
            <a:off x="-3194537" y="2228668"/>
            <a:ext cx="3751384" cy="2400657"/>
          </a:xfrm>
          <a:prstGeom prst="rect">
            <a:avLst/>
          </a:prstGeom>
          <a:noFill/>
        </p:spPr>
        <p:txBody>
          <a:bodyPr wrap="square" rtlCol="0">
            <a:spAutoFit/>
          </a:bodyPr>
          <a:lstStyle/>
          <a:p>
            <a:r>
              <a:rPr lang="en-US" sz="15000" b="1">
                <a:solidFill>
                  <a:schemeClr val="bg1"/>
                </a:solidFill>
                <a:latin typeface="Montserrat" panose="00000500000000000000" pitchFamily="2" charset="0"/>
              </a:rPr>
              <a:t>3.1</a:t>
            </a:r>
            <a:endParaRPr lang="en-GB" sz="150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EB355C8A-E95E-FD5D-9D28-BBF9ABB60A0E}"/>
              </a:ext>
            </a:extLst>
          </p:cNvPr>
          <p:cNvSpPr txBox="1"/>
          <p:nvPr/>
        </p:nvSpPr>
        <p:spPr>
          <a:xfrm>
            <a:off x="656493" y="2253398"/>
            <a:ext cx="3751384" cy="2400657"/>
          </a:xfrm>
          <a:prstGeom prst="rect">
            <a:avLst/>
          </a:prstGeom>
          <a:noFill/>
        </p:spPr>
        <p:txBody>
          <a:bodyPr wrap="square" rtlCol="0">
            <a:spAutoFit/>
          </a:bodyPr>
          <a:lstStyle/>
          <a:p>
            <a:r>
              <a:rPr lang="en-US" sz="15000" b="1">
                <a:latin typeface="Montserrat" panose="00000500000000000000" pitchFamily="2" charset="0"/>
              </a:rPr>
              <a:t>3.2</a:t>
            </a:r>
            <a:endParaRPr lang="en-GB" sz="15000" b="1">
              <a:latin typeface="Montserrat" panose="00000500000000000000" pitchFamily="2" charset="0"/>
            </a:endParaRPr>
          </a:p>
        </p:txBody>
      </p:sp>
      <p:pic>
        <p:nvPicPr>
          <p:cNvPr id="5" name="Picture 4">
            <a:extLst>
              <a:ext uri="{FF2B5EF4-FFF2-40B4-BE49-F238E27FC236}">
                <a16:creationId xmlns:a16="http://schemas.microsoft.com/office/drawing/2014/main" id="{6CA0E54B-CC02-424E-1F31-0831B9E287E8}"/>
              </a:ext>
            </a:extLst>
          </p:cNvPr>
          <p:cNvPicPr>
            <a:picLocks noChangeAspect="1"/>
          </p:cNvPicPr>
          <p:nvPr/>
        </p:nvPicPr>
        <p:blipFill>
          <a:blip r:embed="rId2"/>
          <a:stretch>
            <a:fillRect/>
          </a:stretch>
        </p:blipFill>
        <p:spPr>
          <a:xfrm>
            <a:off x="8440616" y="0"/>
            <a:ext cx="3751384" cy="2817861"/>
          </a:xfrm>
          <a:prstGeom prst="rect">
            <a:avLst/>
          </a:prstGeom>
        </p:spPr>
      </p:pic>
      <p:sp>
        <p:nvSpPr>
          <p:cNvPr id="7" name="TextBox 6">
            <a:extLst>
              <a:ext uri="{FF2B5EF4-FFF2-40B4-BE49-F238E27FC236}">
                <a16:creationId xmlns:a16="http://schemas.microsoft.com/office/drawing/2014/main" id="{DC0641EF-C421-AF35-8A04-6B955705FD7B}"/>
              </a:ext>
            </a:extLst>
          </p:cNvPr>
          <p:cNvSpPr txBox="1"/>
          <p:nvPr/>
        </p:nvSpPr>
        <p:spPr>
          <a:xfrm>
            <a:off x="4584394" y="794695"/>
            <a:ext cx="6658707" cy="553998"/>
          </a:xfrm>
          <a:prstGeom prst="rect">
            <a:avLst/>
          </a:prstGeom>
          <a:noFill/>
        </p:spPr>
        <p:txBody>
          <a:bodyPr wrap="square" rtlCol="0">
            <a:spAutoFit/>
          </a:bodyPr>
          <a:lstStyle/>
          <a:p>
            <a:r>
              <a:rPr lang="en-US" sz="3000" b="1">
                <a:effectLst/>
                <a:latin typeface="Playfair Display" panose="00000500000000000000" pitchFamily="2" charset="0"/>
                <a:ea typeface="Aptos" panose="020B0004020202020204" pitchFamily="34" charset="0"/>
              </a:rPr>
              <a:t>GEOMVIEW</a:t>
            </a:r>
            <a:endParaRPr lang="en-GB" sz="3000">
              <a:latin typeface="Playfair Display" panose="00000500000000000000" pitchFamily="2" charset="0"/>
            </a:endParaRPr>
          </a:p>
        </p:txBody>
      </p:sp>
      <p:sp>
        <p:nvSpPr>
          <p:cNvPr id="8" name="TextBox 7">
            <a:extLst>
              <a:ext uri="{FF2B5EF4-FFF2-40B4-BE49-F238E27FC236}">
                <a16:creationId xmlns:a16="http://schemas.microsoft.com/office/drawing/2014/main" id="{13B23AE6-D276-8C9D-A0CC-8467DF3EB2FD}"/>
              </a:ext>
            </a:extLst>
          </p:cNvPr>
          <p:cNvSpPr txBox="1"/>
          <p:nvPr/>
        </p:nvSpPr>
        <p:spPr>
          <a:xfrm>
            <a:off x="4714335" y="1537020"/>
            <a:ext cx="6658707" cy="477054"/>
          </a:xfrm>
          <a:prstGeom prst="rect">
            <a:avLst/>
          </a:prstGeom>
          <a:noFill/>
        </p:spPr>
        <p:txBody>
          <a:bodyPr wrap="square" rtlCol="0">
            <a:spAutoFit/>
          </a:bodyPr>
          <a:lstStyle/>
          <a:p>
            <a:pPr marL="90170" fontAlgn="base"/>
            <a:r>
              <a:rPr lang="en-US" sz="2500" b="1">
                <a:effectLst/>
                <a:latin typeface="Playfair Display" panose="00000500000000000000" pitchFamily="2" charset="0"/>
                <a:ea typeface="Aptos" panose="020B0004020202020204" pitchFamily="34" charset="0"/>
              </a:rPr>
              <a:t>Geomview là gì?</a:t>
            </a:r>
            <a:endParaRPr lang="en-GB" sz="2500">
              <a:effectLst/>
              <a:latin typeface="Playfair Display" panose="00000500000000000000" pitchFamily="2" charset="0"/>
              <a:ea typeface="Times New Roman" panose="02020603050405020304" pitchFamily="18" charset="0"/>
            </a:endParaRPr>
          </a:p>
        </p:txBody>
      </p:sp>
      <p:sp>
        <p:nvSpPr>
          <p:cNvPr id="9" name="TextBox 8">
            <a:extLst>
              <a:ext uri="{FF2B5EF4-FFF2-40B4-BE49-F238E27FC236}">
                <a16:creationId xmlns:a16="http://schemas.microsoft.com/office/drawing/2014/main" id="{59D72A61-CF52-13AA-16C9-454B61AC03AC}"/>
              </a:ext>
            </a:extLst>
          </p:cNvPr>
          <p:cNvSpPr txBox="1"/>
          <p:nvPr/>
        </p:nvSpPr>
        <p:spPr>
          <a:xfrm>
            <a:off x="4407877" y="2561864"/>
            <a:ext cx="7321416" cy="1265475"/>
          </a:xfrm>
          <a:prstGeom prst="rect">
            <a:avLst/>
          </a:prstGeom>
          <a:noFill/>
        </p:spPr>
        <p:txBody>
          <a:bodyPr wrap="square" rtlCol="0">
            <a:spAutoFit/>
          </a:bodyPr>
          <a:lstStyle/>
          <a:p>
            <a:pPr marL="270510">
              <a:lnSpc>
                <a:spcPct val="107000"/>
              </a:lnSpc>
              <a:spcAft>
                <a:spcPts val="800"/>
              </a:spcAft>
            </a:pPr>
            <a:r>
              <a:rPr lang="en-GB" kern="100">
                <a:solidFill>
                  <a:srgbClr val="0F0F0F"/>
                </a:solidFill>
                <a:effectLst/>
                <a:latin typeface="Playfair Display" panose="00000500000000000000" pitchFamily="2" charset="0"/>
                <a:ea typeface="Aptos" panose="020B0004020202020204" pitchFamily="34" charset="0"/>
                <a:cs typeface="Times New Roman" panose="02020603050405020304" pitchFamily="18" charset="0"/>
              </a:rPr>
              <a:t>Geomview là một chương trình đồ họa 3D được sử dụng để hiển thị và tương tác với các đối tượng hình học trong không gian ba chiều. Nó thường được sử dụng trong ngữ cảnh của các ứng dụng và nghiên cứu về hình học và toán học.</a:t>
            </a:r>
            <a:endParaRPr lang="en-GB" kern="100">
              <a:effectLst/>
              <a:latin typeface="Playfair Display" panose="00000500000000000000" pitchFamily="2" charset="0"/>
              <a:ea typeface="Aptos" panose="020B0004020202020204" pitchFamily="34" charset="0"/>
              <a:cs typeface="Times New Roman" panose="02020603050405020304" pitchFamily="18" charset="0"/>
            </a:endParaRPr>
          </a:p>
        </p:txBody>
      </p:sp>
      <p:sp>
        <p:nvSpPr>
          <p:cNvPr id="10" name="Hexagon 9">
            <a:extLst>
              <a:ext uri="{FF2B5EF4-FFF2-40B4-BE49-F238E27FC236}">
                <a16:creationId xmlns:a16="http://schemas.microsoft.com/office/drawing/2014/main" id="{4BACD23D-B852-90BC-C54C-6B45132B228B}"/>
              </a:ext>
            </a:extLst>
          </p:cNvPr>
          <p:cNvSpPr/>
          <p:nvPr/>
        </p:nvSpPr>
        <p:spPr>
          <a:xfrm>
            <a:off x="10300658" y="4866540"/>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exagon 10">
            <a:extLst>
              <a:ext uri="{FF2B5EF4-FFF2-40B4-BE49-F238E27FC236}">
                <a16:creationId xmlns:a16="http://schemas.microsoft.com/office/drawing/2014/main" id="{CACE13D6-0005-573B-AB68-D69959D6F5B1}"/>
              </a:ext>
            </a:extLst>
          </p:cNvPr>
          <p:cNvSpPr/>
          <p:nvPr/>
        </p:nvSpPr>
        <p:spPr>
          <a:xfrm>
            <a:off x="11038039" y="5252003"/>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exagon 11">
            <a:extLst>
              <a:ext uri="{FF2B5EF4-FFF2-40B4-BE49-F238E27FC236}">
                <a16:creationId xmlns:a16="http://schemas.microsoft.com/office/drawing/2014/main" id="{9E60B5F9-3CB6-5238-0BA8-DAB3F68DA364}"/>
              </a:ext>
            </a:extLst>
          </p:cNvPr>
          <p:cNvSpPr/>
          <p:nvPr/>
        </p:nvSpPr>
        <p:spPr>
          <a:xfrm>
            <a:off x="10276041" y="5710537"/>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9DEFAA67-80CC-6695-1044-B647EC827860}"/>
              </a:ext>
            </a:extLst>
          </p:cNvPr>
          <p:cNvSpPr/>
          <p:nvPr/>
        </p:nvSpPr>
        <p:spPr>
          <a:xfrm>
            <a:off x="11013422" y="6096000"/>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BC943E91-194D-6B0D-E410-C945D8D15760}"/>
              </a:ext>
            </a:extLst>
          </p:cNvPr>
          <p:cNvSpPr/>
          <p:nvPr/>
        </p:nvSpPr>
        <p:spPr>
          <a:xfrm>
            <a:off x="9538660" y="6169629"/>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Hexagon 14">
            <a:extLst>
              <a:ext uri="{FF2B5EF4-FFF2-40B4-BE49-F238E27FC236}">
                <a16:creationId xmlns:a16="http://schemas.microsoft.com/office/drawing/2014/main" id="{9DF83BE7-F720-8C5D-5B82-D3C7C5895821}"/>
              </a:ext>
            </a:extLst>
          </p:cNvPr>
          <p:cNvSpPr/>
          <p:nvPr/>
        </p:nvSpPr>
        <p:spPr>
          <a:xfrm>
            <a:off x="10276041" y="6555092"/>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Hexagon 15">
            <a:extLst>
              <a:ext uri="{FF2B5EF4-FFF2-40B4-BE49-F238E27FC236}">
                <a16:creationId xmlns:a16="http://schemas.microsoft.com/office/drawing/2014/main" id="{45DBD32E-3B12-FD79-2034-459BB6EDFE02}"/>
              </a:ext>
            </a:extLst>
          </p:cNvPr>
          <p:cNvSpPr/>
          <p:nvPr/>
        </p:nvSpPr>
        <p:spPr>
          <a:xfrm>
            <a:off x="9514043" y="7013626"/>
            <a:ext cx="865163" cy="762000"/>
          </a:xfrm>
          <a:prstGeom prst="hexagon">
            <a:avLst/>
          </a:prstGeom>
          <a:solidFill>
            <a:srgbClr val="AE3E3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Hexagon 16">
            <a:extLst>
              <a:ext uri="{FF2B5EF4-FFF2-40B4-BE49-F238E27FC236}">
                <a16:creationId xmlns:a16="http://schemas.microsoft.com/office/drawing/2014/main" id="{E220AEE9-B551-438B-8F22-F7E8F1E91F90}"/>
              </a:ext>
            </a:extLst>
          </p:cNvPr>
          <p:cNvSpPr/>
          <p:nvPr/>
        </p:nvSpPr>
        <p:spPr>
          <a:xfrm>
            <a:off x="10251424" y="7399089"/>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Hexagon 17">
            <a:extLst>
              <a:ext uri="{FF2B5EF4-FFF2-40B4-BE49-F238E27FC236}">
                <a16:creationId xmlns:a16="http://schemas.microsoft.com/office/drawing/2014/main" id="{BC7A3B02-67EA-E935-D470-13DEC0C6764C}"/>
              </a:ext>
            </a:extLst>
          </p:cNvPr>
          <p:cNvSpPr/>
          <p:nvPr/>
        </p:nvSpPr>
        <p:spPr>
          <a:xfrm>
            <a:off x="8085973" y="5415864"/>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xagon 18">
            <a:extLst>
              <a:ext uri="{FF2B5EF4-FFF2-40B4-BE49-F238E27FC236}">
                <a16:creationId xmlns:a16="http://schemas.microsoft.com/office/drawing/2014/main" id="{89453148-67FA-D5AD-17B2-DD2588460B43}"/>
              </a:ext>
            </a:extLst>
          </p:cNvPr>
          <p:cNvSpPr/>
          <p:nvPr/>
        </p:nvSpPr>
        <p:spPr>
          <a:xfrm>
            <a:off x="8823354" y="5801327"/>
            <a:ext cx="865163" cy="762000"/>
          </a:xfrm>
          <a:prstGeom prst="hexagon">
            <a:avLst/>
          </a:prstGeom>
          <a:solidFill>
            <a:srgbClr val="AE3E3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Hexagon 19">
            <a:extLst>
              <a:ext uri="{FF2B5EF4-FFF2-40B4-BE49-F238E27FC236}">
                <a16:creationId xmlns:a16="http://schemas.microsoft.com/office/drawing/2014/main" id="{EDC5F819-962A-28A9-C05D-4CAF772D8F45}"/>
              </a:ext>
            </a:extLst>
          </p:cNvPr>
          <p:cNvSpPr/>
          <p:nvPr/>
        </p:nvSpPr>
        <p:spPr>
          <a:xfrm>
            <a:off x="8061356" y="6259861"/>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Hexagon 20">
            <a:extLst>
              <a:ext uri="{FF2B5EF4-FFF2-40B4-BE49-F238E27FC236}">
                <a16:creationId xmlns:a16="http://schemas.microsoft.com/office/drawing/2014/main" id="{EBDEC0BF-3C86-3B13-9152-6CD48E66A2CC}"/>
              </a:ext>
            </a:extLst>
          </p:cNvPr>
          <p:cNvSpPr/>
          <p:nvPr/>
        </p:nvSpPr>
        <p:spPr>
          <a:xfrm>
            <a:off x="8798737" y="6645324"/>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21">
            <a:extLst>
              <a:ext uri="{FF2B5EF4-FFF2-40B4-BE49-F238E27FC236}">
                <a16:creationId xmlns:a16="http://schemas.microsoft.com/office/drawing/2014/main" id="{5B553F95-B153-B459-EB22-98CC967B38B0}"/>
              </a:ext>
            </a:extLst>
          </p:cNvPr>
          <p:cNvSpPr/>
          <p:nvPr/>
        </p:nvSpPr>
        <p:spPr>
          <a:xfrm>
            <a:off x="7321433" y="5870069"/>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Hexagon 22">
            <a:extLst>
              <a:ext uri="{FF2B5EF4-FFF2-40B4-BE49-F238E27FC236}">
                <a16:creationId xmlns:a16="http://schemas.microsoft.com/office/drawing/2014/main" id="{BCE49792-1254-EAB3-15C0-7CD0EA897374}"/>
              </a:ext>
            </a:extLst>
          </p:cNvPr>
          <p:cNvSpPr/>
          <p:nvPr/>
        </p:nvSpPr>
        <p:spPr>
          <a:xfrm>
            <a:off x="8061356" y="7104416"/>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exagon 23">
            <a:extLst>
              <a:ext uri="{FF2B5EF4-FFF2-40B4-BE49-F238E27FC236}">
                <a16:creationId xmlns:a16="http://schemas.microsoft.com/office/drawing/2014/main" id="{8747D7DA-B8DC-36B1-BC1F-0AAF94FBE37A}"/>
              </a:ext>
            </a:extLst>
          </p:cNvPr>
          <p:cNvSpPr/>
          <p:nvPr/>
        </p:nvSpPr>
        <p:spPr>
          <a:xfrm>
            <a:off x="7321433" y="6682139"/>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xagon 24">
            <a:extLst>
              <a:ext uri="{FF2B5EF4-FFF2-40B4-BE49-F238E27FC236}">
                <a16:creationId xmlns:a16="http://schemas.microsoft.com/office/drawing/2014/main" id="{32F35830-5F03-28BE-E2AE-53D7C34D8F9A}"/>
              </a:ext>
            </a:extLst>
          </p:cNvPr>
          <p:cNvSpPr/>
          <p:nvPr/>
        </p:nvSpPr>
        <p:spPr>
          <a:xfrm>
            <a:off x="9538659" y="5338330"/>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xagon 25">
            <a:extLst>
              <a:ext uri="{FF2B5EF4-FFF2-40B4-BE49-F238E27FC236}">
                <a16:creationId xmlns:a16="http://schemas.microsoft.com/office/drawing/2014/main" id="{B0087ABA-E38F-0D3B-A4D6-12CA02F73521}"/>
              </a:ext>
            </a:extLst>
          </p:cNvPr>
          <p:cNvSpPr/>
          <p:nvPr/>
        </p:nvSpPr>
        <p:spPr>
          <a:xfrm>
            <a:off x="6522393" y="6301139"/>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Hexagon 26">
            <a:extLst>
              <a:ext uri="{FF2B5EF4-FFF2-40B4-BE49-F238E27FC236}">
                <a16:creationId xmlns:a16="http://schemas.microsoft.com/office/drawing/2014/main" id="{8262EA6D-D0BF-CB41-4660-BDC8FDD76C15}"/>
              </a:ext>
            </a:extLst>
          </p:cNvPr>
          <p:cNvSpPr/>
          <p:nvPr/>
        </p:nvSpPr>
        <p:spPr>
          <a:xfrm>
            <a:off x="3200987" y="-292784"/>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Hexagon 27">
            <a:extLst>
              <a:ext uri="{FF2B5EF4-FFF2-40B4-BE49-F238E27FC236}">
                <a16:creationId xmlns:a16="http://schemas.microsoft.com/office/drawing/2014/main" id="{E5451D38-7BDE-A0D5-CDC2-0D432BE36F7E}"/>
              </a:ext>
            </a:extLst>
          </p:cNvPr>
          <p:cNvSpPr/>
          <p:nvPr/>
        </p:nvSpPr>
        <p:spPr>
          <a:xfrm>
            <a:off x="3880424" y="186755"/>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Hexagon 28">
            <a:extLst>
              <a:ext uri="{FF2B5EF4-FFF2-40B4-BE49-F238E27FC236}">
                <a16:creationId xmlns:a16="http://schemas.microsoft.com/office/drawing/2014/main" id="{36B2C231-2D2B-B01B-5AF5-765384409C18}"/>
              </a:ext>
            </a:extLst>
          </p:cNvPr>
          <p:cNvSpPr/>
          <p:nvPr/>
        </p:nvSpPr>
        <p:spPr>
          <a:xfrm>
            <a:off x="4584394" y="634351"/>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Hexagon 29">
            <a:extLst>
              <a:ext uri="{FF2B5EF4-FFF2-40B4-BE49-F238E27FC236}">
                <a16:creationId xmlns:a16="http://schemas.microsoft.com/office/drawing/2014/main" id="{8EAD1640-5E3D-0D55-4DD0-2B68975B5E5B}"/>
              </a:ext>
            </a:extLst>
          </p:cNvPr>
          <p:cNvSpPr/>
          <p:nvPr/>
        </p:nvSpPr>
        <p:spPr>
          <a:xfrm>
            <a:off x="4407877" y="4884190"/>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Hexagon 30">
            <a:extLst>
              <a:ext uri="{FF2B5EF4-FFF2-40B4-BE49-F238E27FC236}">
                <a16:creationId xmlns:a16="http://schemas.microsoft.com/office/drawing/2014/main" id="{93100FF1-2EAA-DB85-A69B-9FD09A38F543}"/>
              </a:ext>
            </a:extLst>
          </p:cNvPr>
          <p:cNvSpPr/>
          <p:nvPr/>
        </p:nvSpPr>
        <p:spPr>
          <a:xfrm>
            <a:off x="6193888" y="356558"/>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Hexagon 31">
            <a:extLst>
              <a:ext uri="{FF2B5EF4-FFF2-40B4-BE49-F238E27FC236}">
                <a16:creationId xmlns:a16="http://schemas.microsoft.com/office/drawing/2014/main" id="{2493D161-F3DB-2459-8AD6-E27ADF8EADCC}"/>
              </a:ext>
            </a:extLst>
          </p:cNvPr>
          <p:cNvSpPr/>
          <p:nvPr/>
        </p:nvSpPr>
        <p:spPr>
          <a:xfrm>
            <a:off x="8008034" y="1056932"/>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exagon 32">
            <a:extLst>
              <a:ext uri="{FF2B5EF4-FFF2-40B4-BE49-F238E27FC236}">
                <a16:creationId xmlns:a16="http://schemas.microsoft.com/office/drawing/2014/main" id="{9C4180D9-CA66-3AD8-DCF6-F7BDF4F45D17}"/>
              </a:ext>
            </a:extLst>
          </p:cNvPr>
          <p:cNvSpPr/>
          <p:nvPr/>
        </p:nvSpPr>
        <p:spPr>
          <a:xfrm>
            <a:off x="7299222" y="669488"/>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exagon 33">
            <a:extLst>
              <a:ext uri="{FF2B5EF4-FFF2-40B4-BE49-F238E27FC236}">
                <a16:creationId xmlns:a16="http://schemas.microsoft.com/office/drawing/2014/main" id="{96007FF7-581D-65F0-C8FC-4352087E8292}"/>
              </a:ext>
            </a:extLst>
          </p:cNvPr>
          <p:cNvSpPr/>
          <p:nvPr/>
        </p:nvSpPr>
        <p:spPr>
          <a:xfrm>
            <a:off x="7299221" y="1512083"/>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9998B0F5-CDC1-AE44-977D-F1A181F14F44}"/>
              </a:ext>
            </a:extLst>
          </p:cNvPr>
          <p:cNvSpPr/>
          <p:nvPr/>
        </p:nvSpPr>
        <p:spPr>
          <a:xfrm>
            <a:off x="3223260" y="-1380251"/>
            <a:ext cx="820616" cy="735626"/>
          </a:xfrm>
          <a:prstGeom prst="rect">
            <a:avLst/>
          </a:prstGeom>
          <a:solidFill>
            <a:srgbClr val="ED008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4F42849A-92C6-9060-B41F-572FCA2B7E19}"/>
              </a:ext>
            </a:extLst>
          </p:cNvPr>
          <p:cNvSpPr/>
          <p:nvPr/>
        </p:nvSpPr>
        <p:spPr>
          <a:xfrm rot="9597264">
            <a:off x="11468277" y="-1020203"/>
            <a:ext cx="820616" cy="735626"/>
          </a:xfrm>
          <a:prstGeom prst="rect">
            <a:avLst/>
          </a:prstGeom>
          <a:solidFill>
            <a:srgbClr val="00AEE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CCA68CB4-2583-198A-9853-1BE5395668FC}"/>
              </a:ext>
            </a:extLst>
          </p:cNvPr>
          <p:cNvSpPr/>
          <p:nvPr/>
        </p:nvSpPr>
        <p:spPr>
          <a:xfrm rot="9597264">
            <a:off x="12293218" y="-840112"/>
            <a:ext cx="820616" cy="735626"/>
          </a:xfrm>
          <a:prstGeom prst="rect">
            <a:avLst/>
          </a:prstGeom>
          <a:solidFill>
            <a:srgbClr val="7030A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FA819827-3316-2342-742D-0A40A7DB92AE}"/>
              </a:ext>
            </a:extLst>
          </p:cNvPr>
          <p:cNvSpPr/>
          <p:nvPr/>
        </p:nvSpPr>
        <p:spPr>
          <a:xfrm rot="9597264">
            <a:off x="12214274" y="-1561209"/>
            <a:ext cx="820616" cy="735626"/>
          </a:xfrm>
          <a:prstGeom prst="rect">
            <a:avLst/>
          </a:prstGeom>
          <a:solidFill>
            <a:srgbClr val="323B9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8523FE7A-4B91-1C28-3BB3-733062A30EF2}"/>
              </a:ext>
            </a:extLst>
          </p:cNvPr>
          <p:cNvSpPr/>
          <p:nvPr/>
        </p:nvSpPr>
        <p:spPr>
          <a:xfrm>
            <a:off x="12555964" y="7130790"/>
            <a:ext cx="820616" cy="735626"/>
          </a:xfrm>
          <a:prstGeom prst="rect">
            <a:avLst/>
          </a:prstGeom>
          <a:solidFill>
            <a:srgbClr val="00AA4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671ED3D8-068A-CF6B-F984-79470212E268}"/>
              </a:ext>
            </a:extLst>
          </p:cNvPr>
          <p:cNvSpPr/>
          <p:nvPr/>
        </p:nvSpPr>
        <p:spPr>
          <a:xfrm>
            <a:off x="2790679" y="7399089"/>
            <a:ext cx="820616" cy="735626"/>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28C5D8FE-72DC-5B89-0DF8-CF3AC44E5687}"/>
              </a:ext>
            </a:extLst>
          </p:cNvPr>
          <p:cNvSpPr/>
          <p:nvPr/>
        </p:nvSpPr>
        <p:spPr>
          <a:xfrm rot="9597264">
            <a:off x="12567724" y="1885584"/>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7CE1A8B4-5A02-17B7-7EDF-99EF1539740A}"/>
              </a:ext>
            </a:extLst>
          </p:cNvPr>
          <p:cNvSpPr/>
          <p:nvPr/>
        </p:nvSpPr>
        <p:spPr>
          <a:xfrm rot="9597264">
            <a:off x="12966272" y="2207514"/>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30D7BE0D-11C9-DB80-700A-13BB63805506}"/>
              </a:ext>
            </a:extLst>
          </p:cNvPr>
          <p:cNvSpPr/>
          <p:nvPr/>
        </p:nvSpPr>
        <p:spPr>
          <a:xfrm rot="9597264">
            <a:off x="14174728" y="2068227"/>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7C81F83F-114E-D43E-3FE2-DC82BEE79CE4}"/>
              </a:ext>
            </a:extLst>
          </p:cNvPr>
          <p:cNvSpPr/>
          <p:nvPr/>
        </p:nvSpPr>
        <p:spPr>
          <a:xfrm rot="9597264">
            <a:off x="13151675" y="3334248"/>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AAB0562B-3D55-D3CA-1089-D80BA757F632}"/>
              </a:ext>
            </a:extLst>
          </p:cNvPr>
          <p:cNvSpPr/>
          <p:nvPr/>
        </p:nvSpPr>
        <p:spPr>
          <a:xfrm rot="9597264">
            <a:off x="13950266" y="3159007"/>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7599B4EE-00A1-E701-D239-8AC3CE270BD1}"/>
              </a:ext>
            </a:extLst>
          </p:cNvPr>
          <p:cNvSpPr/>
          <p:nvPr/>
        </p:nvSpPr>
        <p:spPr>
          <a:xfrm rot="9597264">
            <a:off x="13241605" y="4070033"/>
            <a:ext cx="820616" cy="735626"/>
          </a:xfrm>
          <a:prstGeom prst="rect">
            <a:avLst/>
          </a:prstGeom>
          <a:solidFill>
            <a:schemeClr val="accent2">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0DAD26A-6F31-B036-2055-9B8EE69C134D}"/>
              </a:ext>
            </a:extLst>
          </p:cNvPr>
          <p:cNvSpPr txBox="1"/>
          <p:nvPr/>
        </p:nvSpPr>
        <p:spPr>
          <a:xfrm>
            <a:off x="4669163" y="3967170"/>
            <a:ext cx="7321416" cy="646331"/>
          </a:xfrm>
          <a:prstGeom prst="rect">
            <a:avLst/>
          </a:prstGeom>
          <a:noFill/>
        </p:spPr>
        <p:txBody>
          <a:bodyPr wrap="square" rtlCol="0">
            <a:spAutoFit/>
          </a:bodyPr>
          <a:lstStyle/>
          <a:p>
            <a:pPr marL="285750" indent="-285750">
              <a:buFont typeface="Arial" panose="020B0604020202020204" pitchFamily="34" charset="0"/>
              <a:buChar char="•"/>
            </a:pPr>
            <a:r>
              <a:rPr lang="en-GB">
                <a:latin typeface="Playfair Display" panose="00000500000000000000" pitchFamily="2" charset="0"/>
              </a:rPr>
              <a:t>Geomview được viết bằng ngôn ngữ lập trình C và sử dụng Toolkit Geomview (libgeomview) để xây dựng giao diện đồ họa.</a:t>
            </a:r>
          </a:p>
        </p:txBody>
      </p:sp>
      <p:sp>
        <p:nvSpPr>
          <p:cNvPr id="4" name="TextBox 3">
            <a:extLst>
              <a:ext uri="{FF2B5EF4-FFF2-40B4-BE49-F238E27FC236}">
                <a16:creationId xmlns:a16="http://schemas.microsoft.com/office/drawing/2014/main" id="{4032B1FC-FA42-9B7A-6C28-C79844C77434}"/>
              </a:ext>
            </a:extLst>
          </p:cNvPr>
          <p:cNvSpPr txBox="1"/>
          <p:nvPr/>
        </p:nvSpPr>
        <p:spPr>
          <a:xfrm>
            <a:off x="4714335" y="4768654"/>
            <a:ext cx="7321416" cy="646331"/>
          </a:xfrm>
          <a:prstGeom prst="rect">
            <a:avLst/>
          </a:prstGeom>
          <a:noFill/>
        </p:spPr>
        <p:txBody>
          <a:bodyPr wrap="square" rtlCol="0">
            <a:spAutoFit/>
          </a:bodyPr>
          <a:lstStyle/>
          <a:p>
            <a:pPr marL="285750" indent="-285750">
              <a:buFont typeface="Arial" panose="020B0604020202020204" pitchFamily="34" charset="0"/>
              <a:buChar char="•"/>
            </a:pPr>
            <a:r>
              <a:rPr lang="en-GB">
                <a:latin typeface="Playfair Display" panose="00000500000000000000" pitchFamily="2" charset="0"/>
              </a:rPr>
              <a:t>Được phát triển và nghiên cứu tại The Geometry Center – là một trung tâm nghiên cứu và giáo dục toán học tại đại học Minesota </a:t>
            </a:r>
          </a:p>
        </p:txBody>
      </p:sp>
      <p:sp>
        <p:nvSpPr>
          <p:cNvPr id="6" name="TextBox 5">
            <a:extLst>
              <a:ext uri="{FF2B5EF4-FFF2-40B4-BE49-F238E27FC236}">
                <a16:creationId xmlns:a16="http://schemas.microsoft.com/office/drawing/2014/main" id="{DDE5AE55-5B98-6AD9-CB2A-FDE788844D8C}"/>
              </a:ext>
            </a:extLst>
          </p:cNvPr>
          <p:cNvSpPr txBox="1"/>
          <p:nvPr/>
        </p:nvSpPr>
        <p:spPr>
          <a:xfrm>
            <a:off x="4745587" y="5701999"/>
            <a:ext cx="7321416"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Playfair Display" panose="00000500000000000000" pitchFamily="2" charset="0"/>
              </a:rPr>
              <a:t>License:</a:t>
            </a:r>
            <a:r>
              <a:rPr lang="en-GB">
                <a:latin typeface="Playfair Display" panose="00000500000000000000" pitchFamily="2" charset="0"/>
              </a:rPr>
              <a:t> </a:t>
            </a:r>
            <a:r>
              <a:rPr lang="en-GB">
                <a:solidFill>
                  <a:schemeClr val="tx1">
                    <a:lumMod val="95000"/>
                    <a:lumOff val="5000"/>
                  </a:schemeClr>
                </a:solidFill>
                <a:latin typeface="Playfair Display" panose="00000500000000000000" pitchFamily="2" charset="0"/>
                <a:hlinkClick r:id="rId3">
                  <a:extLst>
                    <a:ext uri="{A12FA001-AC4F-418D-AE19-62706E023703}">
                      <ahyp:hlinkClr xmlns:ahyp="http://schemas.microsoft.com/office/drawing/2018/hyperlinkcolor" val="tx"/>
                    </a:ext>
                  </a:extLst>
                </a:hlinkClick>
              </a:rPr>
              <a:t>GNU Lesser General Public License (GPL)</a:t>
            </a:r>
            <a:endParaRPr lang="en-GB">
              <a:solidFill>
                <a:schemeClr val="tx1">
                  <a:lumMod val="95000"/>
                  <a:lumOff val="5000"/>
                </a:schemeClr>
              </a:solidFill>
              <a:latin typeface="Playfair Display" panose="00000500000000000000" pitchFamily="2" charset="0"/>
            </a:endParaRPr>
          </a:p>
        </p:txBody>
      </p:sp>
    </p:spTree>
    <p:extLst>
      <p:ext uri="{BB962C8B-B14F-4D97-AF65-F5344CB8AC3E}">
        <p14:creationId xmlns:p14="http://schemas.microsoft.com/office/powerpoint/2010/main" val="1033174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Effect transition="in" filter="fade">
                                      <p:cBhvr>
                                        <p:cTn id="21" dur="500"/>
                                        <p:tgtEl>
                                          <p:spTgt spid="2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fltVal val="0"/>
                                          </p:val>
                                        </p:tav>
                                        <p:tav tm="100000">
                                          <p:val>
                                            <p:strVal val="#ppt_w"/>
                                          </p:val>
                                        </p:tav>
                                      </p:tavLst>
                                    </p:anim>
                                    <p:anim calcmode="lin" valueType="num">
                                      <p:cBhvr>
                                        <p:cTn id="32" dur="500" fill="hold"/>
                                        <p:tgtEl>
                                          <p:spTgt spid="33"/>
                                        </p:tgtEl>
                                        <p:attrNameLst>
                                          <p:attrName>ppt_h</p:attrName>
                                        </p:attrNameLst>
                                      </p:cBhvr>
                                      <p:tavLst>
                                        <p:tav tm="0">
                                          <p:val>
                                            <p:fltVal val="0"/>
                                          </p:val>
                                        </p:tav>
                                        <p:tav tm="100000">
                                          <p:val>
                                            <p:strVal val="#ppt_h"/>
                                          </p:val>
                                        </p:tav>
                                      </p:tavLst>
                                    </p:anim>
                                    <p:animEffect transition="in" filter="fade">
                                      <p:cBhvr>
                                        <p:cTn id="33" dur="500"/>
                                        <p:tgtEl>
                                          <p:spTgt spid="33"/>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p:cTn id="79" dur="500" fill="hold"/>
                                        <p:tgtEl>
                                          <p:spTgt spid="24"/>
                                        </p:tgtEl>
                                        <p:attrNameLst>
                                          <p:attrName>ppt_w</p:attrName>
                                        </p:attrNameLst>
                                      </p:cBhvr>
                                      <p:tavLst>
                                        <p:tav tm="0">
                                          <p:val>
                                            <p:fltVal val="0"/>
                                          </p:val>
                                        </p:tav>
                                        <p:tav tm="100000">
                                          <p:val>
                                            <p:strVal val="#ppt_w"/>
                                          </p:val>
                                        </p:tav>
                                      </p:tavLst>
                                    </p:anim>
                                    <p:anim calcmode="lin" valueType="num">
                                      <p:cBhvr>
                                        <p:cTn id="80" dur="500" fill="hold"/>
                                        <p:tgtEl>
                                          <p:spTgt spid="24"/>
                                        </p:tgtEl>
                                        <p:attrNameLst>
                                          <p:attrName>ppt_h</p:attrName>
                                        </p:attrNameLst>
                                      </p:cBhvr>
                                      <p:tavLst>
                                        <p:tav tm="0">
                                          <p:val>
                                            <p:fltVal val="0"/>
                                          </p:val>
                                        </p:tav>
                                        <p:tav tm="100000">
                                          <p:val>
                                            <p:strVal val="#ppt_h"/>
                                          </p:val>
                                        </p:tav>
                                      </p:tavLst>
                                    </p:anim>
                                    <p:animEffect transition="in" filter="fade">
                                      <p:cBhvr>
                                        <p:cTn id="81" dur="500"/>
                                        <p:tgtEl>
                                          <p:spTgt spid="24"/>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p:cTn id="85" dur="500" fill="hold"/>
                                        <p:tgtEl>
                                          <p:spTgt spid="26"/>
                                        </p:tgtEl>
                                        <p:attrNameLst>
                                          <p:attrName>ppt_w</p:attrName>
                                        </p:attrNameLst>
                                      </p:cBhvr>
                                      <p:tavLst>
                                        <p:tav tm="0">
                                          <p:val>
                                            <p:fltVal val="0"/>
                                          </p:val>
                                        </p:tav>
                                        <p:tav tm="100000">
                                          <p:val>
                                            <p:strVal val="#ppt_w"/>
                                          </p:val>
                                        </p:tav>
                                      </p:tavLst>
                                    </p:anim>
                                    <p:anim calcmode="lin" valueType="num">
                                      <p:cBhvr>
                                        <p:cTn id="86" dur="500" fill="hold"/>
                                        <p:tgtEl>
                                          <p:spTgt spid="26"/>
                                        </p:tgtEl>
                                        <p:attrNameLst>
                                          <p:attrName>ppt_h</p:attrName>
                                        </p:attrNameLst>
                                      </p:cBhvr>
                                      <p:tavLst>
                                        <p:tav tm="0">
                                          <p:val>
                                            <p:fltVal val="0"/>
                                          </p:val>
                                        </p:tav>
                                        <p:tav tm="100000">
                                          <p:val>
                                            <p:strVal val="#ppt_h"/>
                                          </p:val>
                                        </p:tav>
                                      </p:tavLst>
                                    </p:anim>
                                    <p:animEffect transition="in" filter="fade">
                                      <p:cBhvr>
                                        <p:cTn id="87" dur="500"/>
                                        <p:tgtEl>
                                          <p:spTgt spid="26"/>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500" fill="hold"/>
                                        <p:tgtEl>
                                          <p:spTgt spid="22"/>
                                        </p:tgtEl>
                                        <p:attrNameLst>
                                          <p:attrName>ppt_w</p:attrName>
                                        </p:attrNameLst>
                                      </p:cBhvr>
                                      <p:tavLst>
                                        <p:tav tm="0">
                                          <p:val>
                                            <p:fltVal val="0"/>
                                          </p:val>
                                        </p:tav>
                                        <p:tav tm="100000">
                                          <p:val>
                                            <p:strVal val="#ppt_w"/>
                                          </p:val>
                                        </p:tav>
                                      </p:tavLst>
                                    </p:anim>
                                    <p:anim calcmode="lin" valueType="num">
                                      <p:cBhvr>
                                        <p:cTn id="92" dur="500" fill="hold"/>
                                        <p:tgtEl>
                                          <p:spTgt spid="22"/>
                                        </p:tgtEl>
                                        <p:attrNameLst>
                                          <p:attrName>ppt_h</p:attrName>
                                        </p:attrNameLst>
                                      </p:cBhvr>
                                      <p:tavLst>
                                        <p:tav tm="0">
                                          <p:val>
                                            <p:fltVal val="0"/>
                                          </p:val>
                                        </p:tav>
                                        <p:tav tm="100000">
                                          <p:val>
                                            <p:strVal val="#ppt_h"/>
                                          </p:val>
                                        </p:tav>
                                      </p:tavLst>
                                    </p:anim>
                                    <p:animEffect transition="in" filter="fade">
                                      <p:cBhvr>
                                        <p:cTn id="93" dur="500"/>
                                        <p:tgtEl>
                                          <p:spTgt spid="22"/>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Effect transition="in" filter="fade">
                                      <p:cBhvr>
                                        <p:cTn id="99" dur="500"/>
                                        <p:tgtEl>
                                          <p:spTgt spid="11"/>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13"/>
                                        </p:tgtEl>
                                        <p:attrNameLst>
                                          <p:attrName>style.visibility</p:attrName>
                                        </p:attrNameLst>
                                      </p:cBhvr>
                                      <p:to>
                                        <p:strVal val="visible"/>
                                      </p:to>
                                    </p:set>
                                    <p:anim calcmode="lin" valueType="num">
                                      <p:cBhvr>
                                        <p:cTn id="103" dur="500" fill="hold"/>
                                        <p:tgtEl>
                                          <p:spTgt spid="13"/>
                                        </p:tgtEl>
                                        <p:attrNameLst>
                                          <p:attrName>ppt_w</p:attrName>
                                        </p:attrNameLst>
                                      </p:cBhvr>
                                      <p:tavLst>
                                        <p:tav tm="0">
                                          <p:val>
                                            <p:fltVal val="0"/>
                                          </p:val>
                                        </p:tav>
                                        <p:tav tm="100000">
                                          <p:val>
                                            <p:strVal val="#ppt_w"/>
                                          </p:val>
                                        </p:tav>
                                      </p:tavLst>
                                    </p:anim>
                                    <p:anim calcmode="lin" valueType="num">
                                      <p:cBhvr>
                                        <p:cTn id="104" dur="500" fill="hold"/>
                                        <p:tgtEl>
                                          <p:spTgt spid="13"/>
                                        </p:tgtEl>
                                        <p:attrNameLst>
                                          <p:attrName>ppt_h</p:attrName>
                                        </p:attrNameLst>
                                      </p:cBhvr>
                                      <p:tavLst>
                                        <p:tav tm="0">
                                          <p:val>
                                            <p:fltVal val="0"/>
                                          </p:val>
                                        </p:tav>
                                        <p:tav tm="100000">
                                          <p:val>
                                            <p:strVal val="#ppt_h"/>
                                          </p:val>
                                        </p:tav>
                                      </p:tavLst>
                                    </p:anim>
                                    <p:animEffect transition="in" filter="fade">
                                      <p:cBhvr>
                                        <p:cTn id="105" dur="500"/>
                                        <p:tgtEl>
                                          <p:spTgt spid="13"/>
                                        </p:tgtEl>
                                      </p:cBhvr>
                                    </p:animEffect>
                                  </p:childTnLst>
                                </p:cTn>
                              </p:par>
                            </p:childTnLst>
                          </p:cTn>
                        </p:par>
                        <p:par>
                          <p:cTn id="106" fill="hold">
                            <p:stCondLst>
                              <p:cond delay="8500"/>
                            </p:stCondLst>
                            <p:childTnLst>
                              <p:par>
                                <p:cTn id="107" presetID="53" presetClass="entr" presetSubtype="16" fill="hold" grpId="0" nodeType="afterEffect">
                                  <p:stCondLst>
                                    <p:cond delay="0"/>
                                  </p:stCondLst>
                                  <p:childTnLst>
                                    <p:set>
                                      <p:cBhvr>
                                        <p:cTn id="108" dur="1" fill="hold">
                                          <p:stCondLst>
                                            <p:cond delay="0"/>
                                          </p:stCondLst>
                                        </p:cTn>
                                        <p:tgtEl>
                                          <p:spTgt spid="17"/>
                                        </p:tgtEl>
                                        <p:attrNameLst>
                                          <p:attrName>style.visibility</p:attrName>
                                        </p:attrNameLst>
                                      </p:cBhvr>
                                      <p:to>
                                        <p:strVal val="visible"/>
                                      </p:to>
                                    </p:set>
                                    <p:anim calcmode="lin" valueType="num">
                                      <p:cBhvr>
                                        <p:cTn id="109" dur="500" fill="hold"/>
                                        <p:tgtEl>
                                          <p:spTgt spid="17"/>
                                        </p:tgtEl>
                                        <p:attrNameLst>
                                          <p:attrName>ppt_w</p:attrName>
                                        </p:attrNameLst>
                                      </p:cBhvr>
                                      <p:tavLst>
                                        <p:tav tm="0">
                                          <p:val>
                                            <p:fltVal val="0"/>
                                          </p:val>
                                        </p:tav>
                                        <p:tav tm="100000">
                                          <p:val>
                                            <p:strVal val="#ppt_w"/>
                                          </p:val>
                                        </p:tav>
                                      </p:tavLst>
                                    </p:anim>
                                    <p:anim calcmode="lin" valueType="num">
                                      <p:cBhvr>
                                        <p:cTn id="110" dur="500" fill="hold"/>
                                        <p:tgtEl>
                                          <p:spTgt spid="17"/>
                                        </p:tgtEl>
                                        <p:attrNameLst>
                                          <p:attrName>ppt_h</p:attrName>
                                        </p:attrNameLst>
                                      </p:cBhvr>
                                      <p:tavLst>
                                        <p:tav tm="0">
                                          <p:val>
                                            <p:fltVal val="0"/>
                                          </p:val>
                                        </p:tav>
                                        <p:tav tm="100000">
                                          <p:val>
                                            <p:strVal val="#ppt_h"/>
                                          </p:val>
                                        </p:tav>
                                      </p:tavLst>
                                    </p:anim>
                                    <p:animEffect transition="in" filter="fade">
                                      <p:cBhvr>
                                        <p:cTn id="111" dur="500"/>
                                        <p:tgtEl>
                                          <p:spTgt spid="17"/>
                                        </p:tgtEl>
                                      </p:cBhvr>
                                    </p:animEffect>
                                  </p:childTnLst>
                                </p:cTn>
                              </p:par>
                            </p:childTnLst>
                          </p:cTn>
                        </p:par>
                        <p:par>
                          <p:cTn id="112" fill="hold">
                            <p:stCondLst>
                              <p:cond delay="9000"/>
                            </p:stCondLst>
                            <p:childTnLst>
                              <p:par>
                                <p:cTn id="113" presetID="53" presetClass="entr" presetSubtype="16" fill="hold" grpId="0" nodeType="afterEffect">
                                  <p:stCondLst>
                                    <p:cond delay="0"/>
                                  </p:stCondLst>
                                  <p:childTnLst>
                                    <p:set>
                                      <p:cBhvr>
                                        <p:cTn id="114" dur="1" fill="hold">
                                          <p:stCondLst>
                                            <p:cond delay="0"/>
                                          </p:stCondLst>
                                        </p:cTn>
                                        <p:tgtEl>
                                          <p:spTgt spid="16"/>
                                        </p:tgtEl>
                                        <p:attrNameLst>
                                          <p:attrName>style.visibility</p:attrName>
                                        </p:attrNameLst>
                                      </p:cBhvr>
                                      <p:to>
                                        <p:strVal val="visible"/>
                                      </p:to>
                                    </p:set>
                                    <p:anim calcmode="lin" valueType="num">
                                      <p:cBhvr>
                                        <p:cTn id="115" dur="500" fill="hold"/>
                                        <p:tgtEl>
                                          <p:spTgt spid="16"/>
                                        </p:tgtEl>
                                        <p:attrNameLst>
                                          <p:attrName>ppt_w</p:attrName>
                                        </p:attrNameLst>
                                      </p:cBhvr>
                                      <p:tavLst>
                                        <p:tav tm="0">
                                          <p:val>
                                            <p:fltVal val="0"/>
                                          </p:val>
                                        </p:tav>
                                        <p:tav tm="100000">
                                          <p:val>
                                            <p:strVal val="#ppt_w"/>
                                          </p:val>
                                        </p:tav>
                                      </p:tavLst>
                                    </p:anim>
                                    <p:anim calcmode="lin" valueType="num">
                                      <p:cBhvr>
                                        <p:cTn id="116" dur="500" fill="hold"/>
                                        <p:tgtEl>
                                          <p:spTgt spid="16"/>
                                        </p:tgtEl>
                                        <p:attrNameLst>
                                          <p:attrName>ppt_h</p:attrName>
                                        </p:attrNameLst>
                                      </p:cBhvr>
                                      <p:tavLst>
                                        <p:tav tm="0">
                                          <p:val>
                                            <p:fltVal val="0"/>
                                          </p:val>
                                        </p:tav>
                                        <p:tav tm="100000">
                                          <p:val>
                                            <p:strVal val="#ppt_h"/>
                                          </p:val>
                                        </p:tav>
                                      </p:tavLst>
                                    </p:anim>
                                    <p:animEffect transition="in" filter="fade">
                                      <p:cBhvr>
                                        <p:cTn id="117" dur="500"/>
                                        <p:tgtEl>
                                          <p:spTgt spid="16"/>
                                        </p:tgtEl>
                                      </p:cBhvr>
                                    </p:animEffect>
                                  </p:childTnLst>
                                </p:cTn>
                              </p:par>
                            </p:childTnLst>
                          </p:cTn>
                        </p:par>
                        <p:par>
                          <p:cTn id="118" fill="hold">
                            <p:stCondLst>
                              <p:cond delay="9500"/>
                            </p:stCondLst>
                            <p:childTnLst>
                              <p:par>
                                <p:cTn id="119" presetID="53" presetClass="entr" presetSubtype="16" fill="hold" grpId="0" nodeType="afterEffect">
                                  <p:stCondLst>
                                    <p:cond delay="0"/>
                                  </p:stCondLst>
                                  <p:childTnLst>
                                    <p:set>
                                      <p:cBhvr>
                                        <p:cTn id="120" dur="1" fill="hold">
                                          <p:stCondLst>
                                            <p:cond delay="0"/>
                                          </p:stCondLst>
                                        </p:cTn>
                                        <p:tgtEl>
                                          <p:spTgt spid="10"/>
                                        </p:tgtEl>
                                        <p:attrNameLst>
                                          <p:attrName>style.visibility</p:attrName>
                                        </p:attrNameLst>
                                      </p:cBhvr>
                                      <p:to>
                                        <p:strVal val="visible"/>
                                      </p:to>
                                    </p:set>
                                    <p:anim calcmode="lin" valueType="num">
                                      <p:cBhvr>
                                        <p:cTn id="121" dur="500" fill="hold"/>
                                        <p:tgtEl>
                                          <p:spTgt spid="10"/>
                                        </p:tgtEl>
                                        <p:attrNameLst>
                                          <p:attrName>ppt_w</p:attrName>
                                        </p:attrNameLst>
                                      </p:cBhvr>
                                      <p:tavLst>
                                        <p:tav tm="0">
                                          <p:val>
                                            <p:fltVal val="0"/>
                                          </p:val>
                                        </p:tav>
                                        <p:tav tm="100000">
                                          <p:val>
                                            <p:strVal val="#ppt_w"/>
                                          </p:val>
                                        </p:tav>
                                      </p:tavLst>
                                    </p:anim>
                                    <p:anim calcmode="lin" valueType="num">
                                      <p:cBhvr>
                                        <p:cTn id="122" dur="500" fill="hold"/>
                                        <p:tgtEl>
                                          <p:spTgt spid="10"/>
                                        </p:tgtEl>
                                        <p:attrNameLst>
                                          <p:attrName>ppt_h</p:attrName>
                                        </p:attrNameLst>
                                      </p:cBhvr>
                                      <p:tavLst>
                                        <p:tav tm="0">
                                          <p:val>
                                            <p:fltVal val="0"/>
                                          </p:val>
                                        </p:tav>
                                        <p:tav tm="100000">
                                          <p:val>
                                            <p:strVal val="#ppt_h"/>
                                          </p:val>
                                        </p:tav>
                                      </p:tavLst>
                                    </p:anim>
                                    <p:animEffect transition="in" filter="fade">
                                      <p:cBhvr>
                                        <p:cTn id="123" dur="500"/>
                                        <p:tgtEl>
                                          <p:spTgt spid="10"/>
                                        </p:tgtEl>
                                      </p:cBhvr>
                                    </p:animEffect>
                                  </p:childTnLst>
                                </p:cTn>
                              </p:par>
                            </p:childTnLst>
                          </p:cTn>
                        </p:par>
                        <p:par>
                          <p:cTn id="124" fill="hold">
                            <p:stCondLst>
                              <p:cond delay="10000"/>
                            </p:stCondLst>
                            <p:childTnLst>
                              <p:par>
                                <p:cTn id="125" presetID="53" presetClass="entr" presetSubtype="16" fill="hold" grpId="0" nodeType="afterEffect">
                                  <p:stCondLst>
                                    <p:cond delay="0"/>
                                  </p:stCondLst>
                                  <p:childTnLst>
                                    <p:set>
                                      <p:cBhvr>
                                        <p:cTn id="126" dur="1" fill="hold">
                                          <p:stCondLst>
                                            <p:cond delay="0"/>
                                          </p:stCondLst>
                                        </p:cTn>
                                        <p:tgtEl>
                                          <p:spTgt spid="25"/>
                                        </p:tgtEl>
                                        <p:attrNameLst>
                                          <p:attrName>style.visibility</p:attrName>
                                        </p:attrNameLst>
                                      </p:cBhvr>
                                      <p:to>
                                        <p:strVal val="visible"/>
                                      </p:to>
                                    </p:set>
                                    <p:anim calcmode="lin" valueType="num">
                                      <p:cBhvr>
                                        <p:cTn id="127" dur="500" fill="hold"/>
                                        <p:tgtEl>
                                          <p:spTgt spid="25"/>
                                        </p:tgtEl>
                                        <p:attrNameLst>
                                          <p:attrName>ppt_w</p:attrName>
                                        </p:attrNameLst>
                                      </p:cBhvr>
                                      <p:tavLst>
                                        <p:tav tm="0">
                                          <p:val>
                                            <p:fltVal val="0"/>
                                          </p:val>
                                        </p:tav>
                                        <p:tav tm="100000">
                                          <p:val>
                                            <p:strVal val="#ppt_w"/>
                                          </p:val>
                                        </p:tav>
                                      </p:tavLst>
                                    </p:anim>
                                    <p:anim calcmode="lin" valueType="num">
                                      <p:cBhvr>
                                        <p:cTn id="128" dur="500" fill="hold"/>
                                        <p:tgtEl>
                                          <p:spTgt spid="25"/>
                                        </p:tgtEl>
                                        <p:attrNameLst>
                                          <p:attrName>ppt_h</p:attrName>
                                        </p:attrNameLst>
                                      </p:cBhvr>
                                      <p:tavLst>
                                        <p:tav tm="0">
                                          <p:val>
                                            <p:fltVal val="0"/>
                                          </p:val>
                                        </p:tav>
                                        <p:tav tm="100000">
                                          <p:val>
                                            <p:strVal val="#ppt_h"/>
                                          </p:val>
                                        </p:tav>
                                      </p:tavLst>
                                    </p:anim>
                                    <p:animEffect transition="in" filter="fade">
                                      <p:cBhvr>
                                        <p:cTn id="129" dur="500"/>
                                        <p:tgtEl>
                                          <p:spTgt spid="25"/>
                                        </p:tgtEl>
                                      </p:cBhvr>
                                    </p:animEffect>
                                  </p:childTnLst>
                                </p:cTn>
                              </p:par>
                            </p:childTnLst>
                          </p:cTn>
                        </p:par>
                        <p:par>
                          <p:cTn id="130" fill="hold">
                            <p:stCondLst>
                              <p:cond delay="10500"/>
                            </p:stCondLst>
                            <p:childTnLst>
                              <p:par>
                                <p:cTn id="131" presetID="53" presetClass="entr" presetSubtype="16" fill="hold" grpId="0" nodeType="afterEffect">
                                  <p:stCondLst>
                                    <p:cond delay="0"/>
                                  </p:stCondLst>
                                  <p:childTnLst>
                                    <p:set>
                                      <p:cBhvr>
                                        <p:cTn id="132" dur="1" fill="hold">
                                          <p:stCondLst>
                                            <p:cond delay="0"/>
                                          </p:stCondLst>
                                        </p:cTn>
                                        <p:tgtEl>
                                          <p:spTgt spid="19"/>
                                        </p:tgtEl>
                                        <p:attrNameLst>
                                          <p:attrName>style.visibility</p:attrName>
                                        </p:attrNameLst>
                                      </p:cBhvr>
                                      <p:to>
                                        <p:strVal val="visible"/>
                                      </p:to>
                                    </p:set>
                                    <p:anim calcmode="lin" valueType="num">
                                      <p:cBhvr>
                                        <p:cTn id="133" dur="500" fill="hold"/>
                                        <p:tgtEl>
                                          <p:spTgt spid="19"/>
                                        </p:tgtEl>
                                        <p:attrNameLst>
                                          <p:attrName>ppt_w</p:attrName>
                                        </p:attrNameLst>
                                      </p:cBhvr>
                                      <p:tavLst>
                                        <p:tav tm="0">
                                          <p:val>
                                            <p:fltVal val="0"/>
                                          </p:val>
                                        </p:tav>
                                        <p:tav tm="100000">
                                          <p:val>
                                            <p:strVal val="#ppt_w"/>
                                          </p:val>
                                        </p:tav>
                                      </p:tavLst>
                                    </p:anim>
                                    <p:anim calcmode="lin" valueType="num">
                                      <p:cBhvr>
                                        <p:cTn id="134" dur="500" fill="hold"/>
                                        <p:tgtEl>
                                          <p:spTgt spid="19"/>
                                        </p:tgtEl>
                                        <p:attrNameLst>
                                          <p:attrName>ppt_h</p:attrName>
                                        </p:attrNameLst>
                                      </p:cBhvr>
                                      <p:tavLst>
                                        <p:tav tm="0">
                                          <p:val>
                                            <p:fltVal val="0"/>
                                          </p:val>
                                        </p:tav>
                                        <p:tav tm="100000">
                                          <p:val>
                                            <p:strVal val="#ppt_h"/>
                                          </p:val>
                                        </p:tav>
                                      </p:tavLst>
                                    </p:anim>
                                    <p:animEffect transition="in" filter="fade">
                                      <p:cBhvr>
                                        <p:cTn id="135" dur="500"/>
                                        <p:tgtEl>
                                          <p:spTgt spid="19"/>
                                        </p:tgtEl>
                                      </p:cBhvr>
                                    </p:animEffect>
                                  </p:childTnLst>
                                </p:cTn>
                              </p:par>
                            </p:childTnLst>
                          </p:cTn>
                        </p:par>
                        <p:par>
                          <p:cTn id="136" fill="hold">
                            <p:stCondLst>
                              <p:cond delay="11000"/>
                            </p:stCondLst>
                            <p:childTnLst>
                              <p:par>
                                <p:cTn id="137" presetID="53" presetClass="entr" presetSubtype="16" fill="hold" grpId="0" nodeType="afterEffect">
                                  <p:stCondLst>
                                    <p:cond delay="0"/>
                                  </p:stCondLst>
                                  <p:childTnLst>
                                    <p:set>
                                      <p:cBhvr>
                                        <p:cTn id="138" dur="1" fill="hold">
                                          <p:stCondLst>
                                            <p:cond delay="0"/>
                                          </p:stCondLst>
                                        </p:cTn>
                                        <p:tgtEl>
                                          <p:spTgt spid="18"/>
                                        </p:tgtEl>
                                        <p:attrNameLst>
                                          <p:attrName>style.visibility</p:attrName>
                                        </p:attrNameLst>
                                      </p:cBhvr>
                                      <p:to>
                                        <p:strVal val="visible"/>
                                      </p:to>
                                    </p:set>
                                    <p:anim calcmode="lin" valueType="num">
                                      <p:cBhvr>
                                        <p:cTn id="139" dur="500" fill="hold"/>
                                        <p:tgtEl>
                                          <p:spTgt spid="18"/>
                                        </p:tgtEl>
                                        <p:attrNameLst>
                                          <p:attrName>ppt_w</p:attrName>
                                        </p:attrNameLst>
                                      </p:cBhvr>
                                      <p:tavLst>
                                        <p:tav tm="0">
                                          <p:val>
                                            <p:fltVal val="0"/>
                                          </p:val>
                                        </p:tav>
                                        <p:tav tm="100000">
                                          <p:val>
                                            <p:strVal val="#ppt_w"/>
                                          </p:val>
                                        </p:tav>
                                      </p:tavLst>
                                    </p:anim>
                                    <p:anim calcmode="lin" valueType="num">
                                      <p:cBhvr>
                                        <p:cTn id="140" dur="500" fill="hold"/>
                                        <p:tgtEl>
                                          <p:spTgt spid="18"/>
                                        </p:tgtEl>
                                        <p:attrNameLst>
                                          <p:attrName>ppt_h</p:attrName>
                                        </p:attrNameLst>
                                      </p:cBhvr>
                                      <p:tavLst>
                                        <p:tav tm="0">
                                          <p:val>
                                            <p:fltVal val="0"/>
                                          </p:val>
                                        </p:tav>
                                        <p:tav tm="100000">
                                          <p:val>
                                            <p:strVal val="#ppt_h"/>
                                          </p:val>
                                        </p:tav>
                                      </p:tavLst>
                                    </p:anim>
                                    <p:animEffect transition="in" filter="fade">
                                      <p:cBhvr>
                                        <p:cTn id="141" dur="500"/>
                                        <p:tgtEl>
                                          <p:spTgt spid="18"/>
                                        </p:tgtEl>
                                      </p:cBhvr>
                                    </p:animEffect>
                                  </p:childTnLst>
                                </p:cTn>
                              </p:par>
                            </p:childTnLst>
                          </p:cTn>
                        </p:par>
                        <p:par>
                          <p:cTn id="142" fill="hold">
                            <p:stCondLst>
                              <p:cond delay="11500"/>
                            </p:stCondLst>
                            <p:childTnLst>
                              <p:par>
                                <p:cTn id="143" presetID="53" presetClass="entr" presetSubtype="16" fill="hold" grpId="0" nodeType="afterEffect">
                                  <p:stCondLst>
                                    <p:cond delay="0"/>
                                  </p:stCondLst>
                                  <p:childTnLst>
                                    <p:set>
                                      <p:cBhvr>
                                        <p:cTn id="144" dur="1" fill="hold">
                                          <p:stCondLst>
                                            <p:cond delay="0"/>
                                          </p:stCondLst>
                                        </p:cTn>
                                        <p:tgtEl>
                                          <p:spTgt spid="30"/>
                                        </p:tgtEl>
                                        <p:attrNameLst>
                                          <p:attrName>style.visibility</p:attrName>
                                        </p:attrNameLst>
                                      </p:cBhvr>
                                      <p:to>
                                        <p:strVal val="visible"/>
                                      </p:to>
                                    </p:set>
                                    <p:anim calcmode="lin" valueType="num">
                                      <p:cBhvr>
                                        <p:cTn id="145" dur="500" fill="hold"/>
                                        <p:tgtEl>
                                          <p:spTgt spid="30"/>
                                        </p:tgtEl>
                                        <p:attrNameLst>
                                          <p:attrName>ppt_w</p:attrName>
                                        </p:attrNameLst>
                                      </p:cBhvr>
                                      <p:tavLst>
                                        <p:tav tm="0">
                                          <p:val>
                                            <p:fltVal val="0"/>
                                          </p:val>
                                        </p:tav>
                                        <p:tav tm="100000">
                                          <p:val>
                                            <p:strVal val="#ppt_w"/>
                                          </p:val>
                                        </p:tav>
                                      </p:tavLst>
                                    </p:anim>
                                    <p:anim calcmode="lin" valueType="num">
                                      <p:cBhvr>
                                        <p:cTn id="146" dur="500" fill="hold"/>
                                        <p:tgtEl>
                                          <p:spTgt spid="30"/>
                                        </p:tgtEl>
                                        <p:attrNameLst>
                                          <p:attrName>ppt_h</p:attrName>
                                        </p:attrNameLst>
                                      </p:cBhvr>
                                      <p:tavLst>
                                        <p:tav tm="0">
                                          <p:val>
                                            <p:fltVal val="0"/>
                                          </p:val>
                                        </p:tav>
                                        <p:tav tm="100000">
                                          <p:val>
                                            <p:strVal val="#ppt_h"/>
                                          </p:val>
                                        </p:tav>
                                      </p:tavLst>
                                    </p:anim>
                                    <p:animEffect transition="in" filter="fade">
                                      <p:cBhvr>
                                        <p:cTn id="147" dur="500"/>
                                        <p:tgtEl>
                                          <p:spTgt spid="3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8"/>
                                        </p:tgtEl>
                                        <p:attrNameLst>
                                          <p:attrName>style.visibility</p:attrName>
                                        </p:attrNameLst>
                                      </p:cBhvr>
                                      <p:to>
                                        <p:strVal val="visible"/>
                                      </p:to>
                                    </p:set>
                                    <p:animEffect transition="in" filter="fade">
                                      <p:cBhvr>
                                        <p:cTn id="152" dur="500"/>
                                        <p:tgtEl>
                                          <p:spTgt spid="8"/>
                                        </p:tgtEl>
                                      </p:cBhvr>
                                    </p:animEffect>
                                  </p:childTnLst>
                                </p:cTn>
                              </p:par>
                              <p:par>
                                <p:cTn id="153" presetID="10" presetClass="entr" presetSubtype="0" fill="hold" nodeType="withEffect">
                                  <p:stCondLst>
                                    <p:cond delay="0"/>
                                  </p:stCondLst>
                                  <p:childTnLst>
                                    <p:set>
                                      <p:cBhvr>
                                        <p:cTn id="154" dur="1" fill="hold">
                                          <p:stCondLst>
                                            <p:cond delay="0"/>
                                          </p:stCondLst>
                                        </p:cTn>
                                        <p:tgtEl>
                                          <p:spTgt spid="5"/>
                                        </p:tgtEl>
                                        <p:attrNameLst>
                                          <p:attrName>style.visibility</p:attrName>
                                        </p:attrNameLst>
                                      </p:cBhvr>
                                      <p:to>
                                        <p:strVal val="visible"/>
                                      </p:to>
                                    </p:set>
                                    <p:animEffect transition="in" filter="fade">
                                      <p:cBhvr>
                                        <p:cTn id="155" dur="500"/>
                                        <p:tgtEl>
                                          <p:spTgt spid="5"/>
                                        </p:tgtEl>
                                      </p:cBhvr>
                                    </p:animEffect>
                                  </p:childTnLst>
                                </p:cTn>
                              </p:par>
                            </p:childTnLst>
                          </p:cTn>
                        </p:par>
                        <p:par>
                          <p:cTn id="156" fill="hold">
                            <p:stCondLst>
                              <p:cond delay="500"/>
                            </p:stCondLst>
                            <p:childTnLst>
                              <p:par>
                                <p:cTn id="157" presetID="10" presetClass="entr" presetSubtype="0" fill="hold" grpId="0" nodeType="afterEffect">
                                  <p:stCondLst>
                                    <p:cond delay="0"/>
                                  </p:stCondLst>
                                  <p:childTnLst>
                                    <p:set>
                                      <p:cBhvr>
                                        <p:cTn id="158" dur="1" fill="hold">
                                          <p:stCondLst>
                                            <p:cond delay="0"/>
                                          </p:stCondLst>
                                        </p:cTn>
                                        <p:tgtEl>
                                          <p:spTgt spid="9"/>
                                        </p:tgtEl>
                                        <p:attrNameLst>
                                          <p:attrName>style.visibility</p:attrName>
                                        </p:attrNameLst>
                                      </p:cBhvr>
                                      <p:to>
                                        <p:strVal val="visible"/>
                                      </p:to>
                                    </p:set>
                                    <p:animEffect transition="in" filter="fade">
                                      <p:cBhvr>
                                        <p:cTn id="159" dur="500"/>
                                        <p:tgtEl>
                                          <p:spTgt spid="9"/>
                                        </p:tgtEl>
                                      </p:cBhvr>
                                    </p:animEffect>
                                  </p:childTnLst>
                                </p:cTn>
                              </p:par>
                            </p:childTnLst>
                          </p:cTn>
                        </p:par>
                        <p:par>
                          <p:cTn id="160" fill="hold">
                            <p:stCondLst>
                              <p:cond delay="1000"/>
                            </p:stCondLst>
                            <p:childTnLst>
                              <p:par>
                                <p:cTn id="161" presetID="10" presetClass="entr" presetSubtype="0" fill="hold" grpId="0" nodeType="afterEffect">
                                  <p:stCondLst>
                                    <p:cond delay="0"/>
                                  </p:stCondLst>
                                  <p:childTnLst>
                                    <p:set>
                                      <p:cBhvr>
                                        <p:cTn id="162" dur="1" fill="hold">
                                          <p:stCondLst>
                                            <p:cond delay="0"/>
                                          </p:stCondLst>
                                        </p:cTn>
                                        <p:tgtEl>
                                          <p:spTgt spid="3"/>
                                        </p:tgtEl>
                                        <p:attrNameLst>
                                          <p:attrName>style.visibility</p:attrName>
                                        </p:attrNameLst>
                                      </p:cBhvr>
                                      <p:to>
                                        <p:strVal val="visible"/>
                                      </p:to>
                                    </p:set>
                                    <p:animEffect transition="in" filter="fade">
                                      <p:cBhvr>
                                        <p:cTn id="163" dur="500"/>
                                        <p:tgtEl>
                                          <p:spTgt spid="3"/>
                                        </p:tgtEl>
                                      </p:cBhvr>
                                    </p:animEffect>
                                  </p:childTnLst>
                                </p:cTn>
                              </p:par>
                            </p:childTnLst>
                          </p:cTn>
                        </p:par>
                        <p:par>
                          <p:cTn id="164" fill="hold">
                            <p:stCondLst>
                              <p:cond delay="1500"/>
                            </p:stCondLst>
                            <p:childTnLst>
                              <p:par>
                                <p:cTn id="165" presetID="10" presetClass="entr" presetSubtype="0" fill="hold" grpId="0" nodeType="afterEffect">
                                  <p:stCondLst>
                                    <p:cond delay="0"/>
                                  </p:stCondLst>
                                  <p:childTnLst>
                                    <p:set>
                                      <p:cBhvr>
                                        <p:cTn id="166" dur="1" fill="hold">
                                          <p:stCondLst>
                                            <p:cond delay="0"/>
                                          </p:stCondLst>
                                        </p:cTn>
                                        <p:tgtEl>
                                          <p:spTgt spid="4"/>
                                        </p:tgtEl>
                                        <p:attrNameLst>
                                          <p:attrName>style.visibility</p:attrName>
                                        </p:attrNameLst>
                                      </p:cBhvr>
                                      <p:to>
                                        <p:strVal val="visible"/>
                                      </p:to>
                                    </p:set>
                                    <p:animEffect transition="in" filter="fade">
                                      <p:cBhvr>
                                        <p:cTn id="167" dur="500"/>
                                        <p:tgtEl>
                                          <p:spTgt spid="4"/>
                                        </p:tgtEl>
                                      </p:cBhvr>
                                    </p:animEffect>
                                  </p:childTnLst>
                                </p:cTn>
                              </p:par>
                            </p:childTnLst>
                          </p:cTn>
                        </p:par>
                        <p:par>
                          <p:cTn id="168" fill="hold">
                            <p:stCondLst>
                              <p:cond delay="2000"/>
                            </p:stCondLst>
                            <p:childTnLst>
                              <p:par>
                                <p:cTn id="169" presetID="10" presetClass="entr" presetSubtype="0" fill="hold" grpId="0" nodeType="afterEffect">
                                  <p:stCondLst>
                                    <p:cond delay="0"/>
                                  </p:stCondLst>
                                  <p:childTnLst>
                                    <p:set>
                                      <p:cBhvr>
                                        <p:cTn id="170" dur="1" fill="hold">
                                          <p:stCondLst>
                                            <p:cond delay="0"/>
                                          </p:stCondLst>
                                        </p:cTn>
                                        <p:tgtEl>
                                          <p:spTgt spid="6"/>
                                        </p:tgtEl>
                                        <p:attrNameLst>
                                          <p:attrName>style.visibility</p:attrName>
                                        </p:attrNameLst>
                                      </p:cBhvr>
                                      <p:to>
                                        <p:strVal val="visible"/>
                                      </p:to>
                                    </p:set>
                                    <p:animEffect transition="in" filter="fade">
                                      <p:cBhvr>
                                        <p:cTn id="17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 grpId="0"/>
      <p:bldP spid="4"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12D3992-599E-73D8-C695-C7B824D2E0A4}"/>
              </a:ext>
            </a:extLst>
          </p:cNvPr>
          <p:cNvSpPr/>
          <p:nvPr/>
        </p:nvSpPr>
        <p:spPr>
          <a:xfrm>
            <a:off x="-3223845" y="-260841"/>
            <a:ext cx="7561384" cy="7379677"/>
          </a:xfrm>
          <a:prstGeom prst="ellipse">
            <a:avLst/>
          </a:prstGeom>
          <a:gradFill>
            <a:gsLst>
              <a:gs pos="0">
                <a:srgbClr val="C4DEE6"/>
              </a:gs>
              <a:gs pos="47000">
                <a:srgbClr val="66A4AD"/>
              </a:gs>
              <a:gs pos="77000">
                <a:srgbClr val="07585C"/>
              </a:gs>
              <a:gs pos="100000">
                <a:srgbClr val="003C4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CA7DC085-4990-6434-8EA3-83A9F40FC46F}"/>
              </a:ext>
            </a:extLst>
          </p:cNvPr>
          <p:cNvSpPr txBox="1"/>
          <p:nvPr/>
        </p:nvSpPr>
        <p:spPr>
          <a:xfrm>
            <a:off x="-3194537" y="2228668"/>
            <a:ext cx="3751384" cy="2400657"/>
          </a:xfrm>
          <a:prstGeom prst="rect">
            <a:avLst/>
          </a:prstGeom>
          <a:noFill/>
        </p:spPr>
        <p:txBody>
          <a:bodyPr wrap="square" rtlCol="0">
            <a:spAutoFit/>
          </a:bodyPr>
          <a:lstStyle/>
          <a:p>
            <a:r>
              <a:rPr lang="en-US" sz="15000" b="1">
                <a:solidFill>
                  <a:schemeClr val="bg1"/>
                </a:solidFill>
                <a:latin typeface="Montserrat" panose="00000500000000000000" pitchFamily="2" charset="0"/>
              </a:rPr>
              <a:t>3.3</a:t>
            </a:r>
            <a:endParaRPr lang="en-GB" sz="150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EB355C8A-E95E-FD5D-9D28-BBF9ABB60A0E}"/>
              </a:ext>
            </a:extLst>
          </p:cNvPr>
          <p:cNvSpPr txBox="1"/>
          <p:nvPr/>
        </p:nvSpPr>
        <p:spPr>
          <a:xfrm>
            <a:off x="656493" y="2253398"/>
            <a:ext cx="3751384" cy="2400657"/>
          </a:xfrm>
          <a:prstGeom prst="rect">
            <a:avLst/>
          </a:prstGeom>
          <a:noFill/>
        </p:spPr>
        <p:txBody>
          <a:bodyPr wrap="square" rtlCol="0">
            <a:spAutoFit/>
          </a:bodyPr>
          <a:lstStyle/>
          <a:p>
            <a:r>
              <a:rPr lang="en-US" sz="15000" b="1">
                <a:latin typeface="Montserrat" panose="00000500000000000000" pitchFamily="2" charset="0"/>
              </a:rPr>
              <a:t>3.2</a:t>
            </a:r>
            <a:endParaRPr lang="en-GB" sz="15000" b="1">
              <a:latin typeface="Montserrat" panose="00000500000000000000" pitchFamily="2" charset="0"/>
            </a:endParaRPr>
          </a:p>
        </p:txBody>
      </p:sp>
      <p:sp>
        <p:nvSpPr>
          <p:cNvPr id="7" name="TextBox 6">
            <a:extLst>
              <a:ext uri="{FF2B5EF4-FFF2-40B4-BE49-F238E27FC236}">
                <a16:creationId xmlns:a16="http://schemas.microsoft.com/office/drawing/2014/main" id="{DC0641EF-C421-AF35-8A04-6B955705FD7B}"/>
              </a:ext>
            </a:extLst>
          </p:cNvPr>
          <p:cNvSpPr txBox="1"/>
          <p:nvPr/>
        </p:nvSpPr>
        <p:spPr>
          <a:xfrm>
            <a:off x="3832275" y="578908"/>
            <a:ext cx="6658707" cy="477054"/>
          </a:xfrm>
          <a:prstGeom prst="rect">
            <a:avLst/>
          </a:prstGeom>
          <a:noFill/>
        </p:spPr>
        <p:txBody>
          <a:bodyPr wrap="square" rtlCol="0">
            <a:spAutoFit/>
          </a:bodyPr>
          <a:lstStyle/>
          <a:p>
            <a:r>
              <a:rPr lang="en-US" sz="2500" b="1">
                <a:effectLst/>
                <a:latin typeface="Playfair Display" panose="00000500000000000000" pitchFamily="2" charset="0"/>
                <a:ea typeface="Aptos" panose="020B0004020202020204" pitchFamily="34" charset="0"/>
              </a:rPr>
              <a:t>Cài đặt geomview</a:t>
            </a:r>
            <a:endParaRPr lang="en-GB" sz="2500">
              <a:latin typeface="Playfair Display" panose="00000500000000000000" pitchFamily="2" charset="0"/>
            </a:endParaRPr>
          </a:p>
        </p:txBody>
      </p:sp>
      <p:sp>
        <p:nvSpPr>
          <p:cNvPr id="8" name="TextBox 7">
            <a:extLst>
              <a:ext uri="{FF2B5EF4-FFF2-40B4-BE49-F238E27FC236}">
                <a16:creationId xmlns:a16="http://schemas.microsoft.com/office/drawing/2014/main" id="{13B23AE6-D276-8C9D-A0CC-8467DF3EB2FD}"/>
              </a:ext>
            </a:extLst>
          </p:cNvPr>
          <p:cNvSpPr txBox="1"/>
          <p:nvPr/>
        </p:nvSpPr>
        <p:spPr>
          <a:xfrm>
            <a:off x="4360987" y="1510181"/>
            <a:ext cx="6658707" cy="376385"/>
          </a:xfrm>
          <a:prstGeom prst="rect">
            <a:avLst/>
          </a:prstGeom>
          <a:noFill/>
        </p:spPr>
        <p:txBody>
          <a:bodyPr wrap="square" rtlCol="0">
            <a:spAutoFit/>
          </a:bodyPr>
          <a:lstStyle/>
          <a:p>
            <a:pPr marL="742950" indent="-285750">
              <a:lnSpc>
                <a:spcPct val="107000"/>
              </a:lnSpc>
              <a:spcAft>
                <a:spcPts val="800"/>
              </a:spcAft>
              <a:buFont typeface="Arial" panose="020B0604020202020204" pitchFamily="34" charset="0"/>
              <a:buChar char="•"/>
            </a:pPr>
            <a:r>
              <a:rPr lang="en-US" sz="1800" b="1" kern="100">
                <a:effectLst/>
                <a:latin typeface="Playfair Display" panose="00000500000000000000" pitchFamily="2" charset="0"/>
                <a:ea typeface="Aptos" panose="020B0004020202020204" pitchFamily="34" charset="0"/>
                <a:cs typeface="Times New Roman" panose="02020603050405020304" pitchFamily="18" charset="0"/>
              </a:rPr>
              <a:t>Giao diện</a:t>
            </a:r>
            <a:endParaRPr lang="en-GB" sz="1800" b="1" kern="100">
              <a:effectLst/>
              <a:latin typeface="Playfair Display" panose="00000500000000000000" pitchFamily="2" charset="0"/>
              <a:ea typeface="Aptos" panose="020B0004020202020204" pitchFamily="34" charset="0"/>
              <a:cs typeface="Times New Roman" panose="02020603050405020304" pitchFamily="18" charset="0"/>
            </a:endParaRPr>
          </a:p>
        </p:txBody>
      </p:sp>
      <p:sp>
        <p:nvSpPr>
          <p:cNvPr id="10" name="Hexagon 9">
            <a:extLst>
              <a:ext uri="{FF2B5EF4-FFF2-40B4-BE49-F238E27FC236}">
                <a16:creationId xmlns:a16="http://schemas.microsoft.com/office/drawing/2014/main" id="{4BACD23D-B852-90BC-C54C-6B45132B228B}"/>
              </a:ext>
            </a:extLst>
          </p:cNvPr>
          <p:cNvSpPr/>
          <p:nvPr/>
        </p:nvSpPr>
        <p:spPr>
          <a:xfrm>
            <a:off x="10300658" y="4866540"/>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exagon 10">
            <a:extLst>
              <a:ext uri="{FF2B5EF4-FFF2-40B4-BE49-F238E27FC236}">
                <a16:creationId xmlns:a16="http://schemas.microsoft.com/office/drawing/2014/main" id="{CACE13D6-0005-573B-AB68-D69959D6F5B1}"/>
              </a:ext>
            </a:extLst>
          </p:cNvPr>
          <p:cNvSpPr/>
          <p:nvPr/>
        </p:nvSpPr>
        <p:spPr>
          <a:xfrm>
            <a:off x="10648459" y="-150044"/>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exagon 11">
            <a:extLst>
              <a:ext uri="{FF2B5EF4-FFF2-40B4-BE49-F238E27FC236}">
                <a16:creationId xmlns:a16="http://schemas.microsoft.com/office/drawing/2014/main" id="{9E60B5F9-3CB6-5238-0BA8-DAB3F68DA364}"/>
              </a:ext>
            </a:extLst>
          </p:cNvPr>
          <p:cNvSpPr/>
          <p:nvPr/>
        </p:nvSpPr>
        <p:spPr>
          <a:xfrm>
            <a:off x="9886461" y="308490"/>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xagon 12">
            <a:extLst>
              <a:ext uri="{FF2B5EF4-FFF2-40B4-BE49-F238E27FC236}">
                <a16:creationId xmlns:a16="http://schemas.microsoft.com/office/drawing/2014/main" id="{9DEFAA67-80CC-6695-1044-B647EC827860}"/>
              </a:ext>
            </a:extLst>
          </p:cNvPr>
          <p:cNvSpPr/>
          <p:nvPr/>
        </p:nvSpPr>
        <p:spPr>
          <a:xfrm>
            <a:off x="10991795" y="598628"/>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exagon 13">
            <a:extLst>
              <a:ext uri="{FF2B5EF4-FFF2-40B4-BE49-F238E27FC236}">
                <a16:creationId xmlns:a16="http://schemas.microsoft.com/office/drawing/2014/main" id="{BC943E91-194D-6B0D-E410-C945D8D15760}"/>
              </a:ext>
            </a:extLst>
          </p:cNvPr>
          <p:cNvSpPr/>
          <p:nvPr/>
        </p:nvSpPr>
        <p:spPr>
          <a:xfrm>
            <a:off x="12547386" y="5970721"/>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Hexagon 14">
            <a:extLst>
              <a:ext uri="{FF2B5EF4-FFF2-40B4-BE49-F238E27FC236}">
                <a16:creationId xmlns:a16="http://schemas.microsoft.com/office/drawing/2014/main" id="{9DF83BE7-F720-8C5D-5B82-D3C7C5895821}"/>
              </a:ext>
            </a:extLst>
          </p:cNvPr>
          <p:cNvSpPr/>
          <p:nvPr/>
        </p:nvSpPr>
        <p:spPr>
          <a:xfrm>
            <a:off x="4617806" y="-231982"/>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Hexagon 15">
            <a:extLst>
              <a:ext uri="{FF2B5EF4-FFF2-40B4-BE49-F238E27FC236}">
                <a16:creationId xmlns:a16="http://schemas.microsoft.com/office/drawing/2014/main" id="{45DBD32E-3B12-FD79-2034-459BB6EDFE02}"/>
              </a:ext>
            </a:extLst>
          </p:cNvPr>
          <p:cNvSpPr/>
          <p:nvPr/>
        </p:nvSpPr>
        <p:spPr>
          <a:xfrm>
            <a:off x="11165821" y="3068821"/>
            <a:ext cx="865163" cy="762000"/>
          </a:xfrm>
          <a:prstGeom prst="hexagon">
            <a:avLst/>
          </a:prstGeom>
          <a:solidFill>
            <a:srgbClr val="AE3E3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Hexagon 16">
            <a:extLst>
              <a:ext uri="{FF2B5EF4-FFF2-40B4-BE49-F238E27FC236}">
                <a16:creationId xmlns:a16="http://schemas.microsoft.com/office/drawing/2014/main" id="{E220AEE9-B551-438B-8F22-F7E8F1E91F90}"/>
              </a:ext>
            </a:extLst>
          </p:cNvPr>
          <p:cNvSpPr/>
          <p:nvPr/>
        </p:nvSpPr>
        <p:spPr>
          <a:xfrm>
            <a:off x="4408055" y="5721664"/>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Hexagon 17">
            <a:extLst>
              <a:ext uri="{FF2B5EF4-FFF2-40B4-BE49-F238E27FC236}">
                <a16:creationId xmlns:a16="http://schemas.microsoft.com/office/drawing/2014/main" id="{BC7A3B02-67EA-E935-D470-13DEC0C6764C}"/>
              </a:ext>
            </a:extLst>
          </p:cNvPr>
          <p:cNvSpPr/>
          <p:nvPr/>
        </p:nvSpPr>
        <p:spPr>
          <a:xfrm>
            <a:off x="11094699" y="5216956"/>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xagon 18">
            <a:extLst>
              <a:ext uri="{FF2B5EF4-FFF2-40B4-BE49-F238E27FC236}">
                <a16:creationId xmlns:a16="http://schemas.microsoft.com/office/drawing/2014/main" id="{89453148-67FA-D5AD-17B2-DD2588460B43}"/>
              </a:ext>
            </a:extLst>
          </p:cNvPr>
          <p:cNvSpPr/>
          <p:nvPr/>
        </p:nvSpPr>
        <p:spPr>
          <a:xfrm>
            <a:off x="11832080" y="5602419"/>
            <a:ext cx="865163" cy="762000"/>
          </a:xfrm>
          <a:prstGeom prst="hexagon">
            <a:avLst/>
          </a:prstGeom>
          <a:solidFill>
            <a:srgbClr val="AE3E3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Hexagon 19">
            <a:extLst>
              <a:ext uri="{FF2B5EF4-FFF2-40B4-BE49-F238E27FC236}">
                <a16:creationId xmlns:a16="http://schemas.microsoft.com/office/drawing/2014/main" id="{EDC5F819-962A-28A9-C05D-4CAF772D8F45}"/>
              </a:ext>
            </a:extLst>
          </p:cNvPr>
          <p:cNvSpPr/>
          <p:nvPr/>
        </p:nvSpPr>
        <p:spPr>
          <a:xfrm>
            <a:off x="11070082" y="6060953"/>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Hexagon 20">
            <a:extLst>
              <a:ext uri="{FF2B5EF4-FFF2-40B4-BE49-F238E27FC236}">
                <a16:creationId xmlns:a16="http://schemas.microsoft.com/office/drawing/2014/main" id="{EBDEC0BF-3C86-3B13-9152-6CD48E66A2CC}"/>
              </a:ext>
            </a:extLst>
          </p:cNvPr>
          <p:cNvSpPr/>
          <p:nvPr/>
        </p:nvSpPr>
        <p:spPr>
          <a:xfrm>
            <a:off x="11807463" y="6446416"/>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21">
            <a:extLst>
              <a:ext uri="{FF2B5EF4-FFF2-40B4-BE49-F238E27FC236}">
                <a16:creationId xmlns:a16="http://schemas.microsoft.com/office/drawing/2014/main" id="{5B553F95-B153-B459-EB22-98CC967B38B0}"/>
              </a:ext>
            </a:extLst>
          </p:cNvPr>
          <p:cNvSpPr/>
          <p:nvPr/>
        </p:nvSpPr>
        <p:spPr>
          <a:xfrm>
            <a:off x="10330159" y="5671161"/>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Hexagon 22">
            <a:extLst>
              <a:ext uri="{FF2B5EF4-FFF2-40B4-BE49-F238E27FC236}">
                <a16:creationId xmlns:a16="http://schemas.microsoft.com/office/drawing/2014/main" id="{BCE49792-1254-EAB3-15C0-7CD0EA897374}"/>
              </a:ext>
            </a:extLst>
          </p:cNvPr>
          <p:cNvSpPr/>
          <p:nvPr/>
        </p:nvSpPr>
        <p:spPr>
          <a:xfrm>
            <a:off x="11070082" y="6905508"/>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exagon 23">
            <a:extLst>
              <a:ext uri="{FF2B5EF4-FFF2-40B4-BE49-F238E27FC236}">
                <a16:creationId xmlns:a16="http://schemas.microsoft.com/office/drawing/2014/main" id="{8747D7DA-B8DC-36B1-BC1F-0AAF94FBE37A}"/>
              </a:ext>
            </a:extLst>
          </p:cNvPr>
          <p:cNvSpPr/>
          <p:nvPr/>
        </p:nvSpPr>
        <p:spPr>
          <a:xfrm>
            <a:off x="10330159" y="6483231"/>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xagon 24">
            <a:extLst>
              <a:ext uri="{FF2B5EF4-FFF2-40B4-BE49-F238E27FC236}">
                <a16:creationId xmlns:a16="http://schemas.microsoft.com/office/drawing/2014/main" id="{32F35830-5F03-28BE-E2AE-53D7C34D8F9A}"/>
              </a:ext>
            </a:extLst>
          </p:cNvPr>
          <p:cNvSpPr/>
          <p:nvPr/>
        </p:nvSpPr>
        <p:spPr>
          <a:xfrm>
            <a:off x="9149079" y="-63717"/>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xagon 25">
            <a:extLst>
              <a:ext uri="{FF2B5EF4-FFF2-40B4-BE49-F238E27FC236}">
                <a16:creationId xmlns:a16="http://schemas.microsoft.com/office/drawing/2014/main" id="{B0087ABA-E38F-0D3B-A4D6-12CA02F73521}"/>
              </a:ext>
            </a:extLst>
          </p:cNvPr>
          <p:cNvSpPr/>
          <p:nvPr/>
        </p:nvSpPr>
        <p:spPr>
          <a:xfrm>
            <a:off x="9531119" y="6102231"/>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Hexagon 26">
            <a:extLst>
              <a:ext uri="{FF2B5EF4-FFF2-40B4-BE49-F238E27FC236}">
                <a16:creationId xmlns:a16="http://schemas.microsoft.com/office/drawing/2014/main" id="{8262EA6D-D0BF-CB41-4660-BDC8FDD76C15}"/>
              </a:ext>
            </a:extLst>
          </p:cNvPr>
          <p:cNvSpPr/>
          <p:nvPr/>
        </p:nvSpPr>
        <p:spPr>
          <a:xfrm>
            <a:off x="3200987" y="-292784"/>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Hexagon 27">
            <a:extLst>
              <a:ext uri="{FF2B5EF4-FFF2-40B4-BE49-F238E27FC236}">
                <a16:creationId xmlns:a16="http://schemas.microsoft.com/office/drawing/2014/main" id="{E5451D38-7BDE-A0D5-CDC2-0D432BE36F7E}"/>
              </a:ext>
            </a:extLst>
          </p:cNvPr>
          <p:cNvSpPr/>
          <p:nvPr/>
        </p:nvSpPr>
        <p:spPr>
          <a:xfrm>
            <a:off x="3880424" y="186755"/>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Hexagon 28">
            <a:extLst>
              <a:ext uri="{FF2B5EF4-FFF2-40B4-BE49-F238E27FC236}">
                <a16:creationId xmlns:a16="http://schemas.microsoft.com/office/drawing/2014/main" id="{36B2C231-2D2B-B01B-5AF5-765384409C18}"/>
              </a:ext>
            </a:extLst>
          </p:cNvPr>
          <p:cNvSpPr/>
          <p:nvPr/>
        </p:nvSpPr>
        <p:spPr>
          <a:xfrm>
            <a:off x="4584394" y="634351"/>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Hexagon 29">
            <a:extLst>
              <a:ext uri="{FF2B5EF4-FFF2-40B4-BE49-F238E27FC236}">
                <a16:creationId xmlns:a16="http://schemas.microsoft.com/office/drawing/2014/main" id="{8EAD1640-5E3D-0D55-4DD0-2B68975B5E5B}"/>
              </a:ext>
            </a:extLst>
          </p:cNvPr>
          <p:cNvSpPr/>
          <p:nvPr/>
        </p:nvSpPr>
        <p:spPr>
          <a:xfrm>
            <a:off x="4407877" y="4884190"/>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Hexagon 30">
            <a:extLst>
              <a:ext uri="{FF2B5EF4-FFF2-40B4-BE49-F238E27FC236}">
                <a16:creationId xmlns:a16="http://schemas.microsoft.com/office/drawing/2014/main" id="{93100FF1-2EAA-DB85-A69B-9FD09A38F543}"/>
              </a:ext>
            </a:extLst>
          </p:cNvPr>
          <p:cNvSpPr/>
          <p:nvPr/>
        </p:nvSpPr>
        <p:spPr>
          <a:xfrm>
            <a:off x="9149079" y="718511"/>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Hexagon 31">
            <a:extLst>
              <a:ext uri="{FF2B5EF4-FFF2-40B4-BE49-F238E27FC236}">
                <a16:creationId xmlns:a16="http://schemas.microsoft.com/office/drawing/2014/main" id="{2493D161-F3DB-2459-8AD6-E27ADF8EADCC}"/>
              </a:ext>
            </a:extLst>
          </p:cNvPr>
          <p:cNvSpPr/>
          <p:nvPr/>
        </p:nvSpPr>
        <p:spPr>
          <a:xfrm>
            <a:off x="10963225" y="1418885"/>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exagon 32">
            <a:extLst>
              <a:ext uri="{FF2B5EF4-FFF2-40B4-BE49-F238E27FC236}">
                <a16:creationId xmlns:a16="http://schemas.microsoft.com/office/drawing/2014/main" id="{9C4180D9-CA66-3AD8-DCF6-F7BDF4F45D17}"/>
              </a:ext>
            </a:extLst>
          </p:cNvPr>
          <p:cNvSpPr/>
          <p:nvPr/>
        </p:nvSpPr>
        <p:spPr>
          <a:xfrm>
            <a:off x="10254413" y="1031441"/>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exagon 33">
            <a:extLst>
              <a:ext uri="{FF2B5EF4-FFF2-40B4-BE49-F238E27FC236}">
                <a16:creationId xmlns:a16="http://schemas.microsoft.com/office/drawing/2014/main" id="{96007FF7-581D-65F0-C8FC-4352087E8292}"/>
              </a:ext>
            </a:extLst>
          </p:cNvPr>
          <p:cNvSpPr/>
          <p:nvPr/>
        </p:nvSpPr>
        <p:spPr>
          <a:xfrm>
            <a:off x="10254412" y="1874036"/>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0F51547-C93A-E292-0219-206F71B413EE}"/>
              </a:ext>
            </a:extLst>
          </p:cNvPr>
          <p:cNvPicPr>
            <a:picLocks noChangeAspect="1"/>
          </p:cNvPicPr>
          <p:nvPr/>
        </p:nvPicPr>
        <p:blipFill>
          <a:blip r:embed="rId2"/>
          <a:stretch>
            <a:fillRect/>
          </a:stretch>
        </p:blipFill>
        <p:spPr>
          <a:xfrm>
            <a:off x="4830301" y="1992342"/>
            <a:ext cx="2860040" cy="405765"/>
          </a:xfrm>
          <a:prstGeom prst="rect">
            <a:avLst/>
          </a:prstGeom>
        </p:spPr>
      </p:pic>
      <p:sp>
        <p:nvSpPr>
          <p:cNvPr id="4" name="TextBox 3">
            <a:extLst>
              <a:ext uri="{FF2B5EF4-FFF2-40B4-BE49-F238E27FC236}">
                <a16:creationId xmlns:a16="http://schemas.microsoft.com/office/drawing/2014/main" id="{A289D7EB-06EE-B5F1-4DC2-C424A77DC3A8}"/>
              </a:ext>
            </a:extLst>
          </p:cNvPr>
          <p:cNvSpPr txBox="1"/>
          <p:nvPr/>
        </p:nvSpPr>
        <p:spPr>
          <a:xfrm>
            <a:off x="4277556" y="2700994"/>
            <a:ext cx="6658707" cy="376385"/>
          </a:xfrm>
          <a:prstGeom prst="rect">
            <a:avLst/>
          </a:prstGeom>
          <a:noFill/>
        </p:spPr>
        <p:txBody>
          <a:bodyPr wrap="square" rtlCol="0">
            <a:spAutoFit/>
          </a:bodyPr>
          <a:lstStyle/>
          <a:p>
            <a:pPr marL="742950" indent="-285750">
              <a:lnSpc>
                <a:spcPct val="107000"/>
              </a:lnSpc>
              <a:spcAft>
                <a:spcPts val="800"/>
              </a:spcAft>
              <a:buFont typeface="Arial" panose="020B0604020202020204" pitchFamily="34" charset="0"/>
              <a:buChar char="•"/>
            </a:pPr>
            <a:r>
              <a:rPr lang="en-US" sz="1800" b="1" kern="100">
                <a:effectLst/>
                <a:latin typeface="Playfair Display" panose="00000500000000000000" pitchFamily="2" charset="0"/>
                <a:ea typeface="Aptos" panose="020B0004020202020204" pitchFamily="34" charset="0"/>
                <a:cs typeface="Times New Roman" panose="02020603050405020304" pitchFamily="18" charset="0"/>
              </a:rPr>
              <a:t>Cài đặt geomview </a:t>
            </a:r>
            <a:endParaRPr lang="en-GB" sz="1800" b="1" kern="100">
              <a:effectLst/>
              <a:latin typeface="Playfair Display" panose="00000500000000000000" pitchFamily="2" charset="0"/>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17DD8DC-D316-0655-8E48-FB2CCB1DEBD8}"/>
              </a:ext>
            </a:extLst>
          </p:cNvPr>
          <p:cNvPicPr>
            <a:picLocks noChangeAspect="1"/>
          </p:cNvPicPr>
          <p:nvPr/>
        </p:nvPicPr>
        <p:blipFill>
          <a:blip r:embed="rId3"/>
          <a:stretch>
            <a:fillRect/>
          </a:stretch>
        </p:blipFill>
        <p:spPr>
          <a:xfrm>
            <a:off x="4840458" y="3360887"/>
            <a:ext cx="4741545" cy="419735"/>
          </a:xfrm>
          <a:prstGeom prst="rect">
            <a:avLst/>
          </a:prstGeom>
        </p:spPr>
      </p:pic>
      <p:sp>
        <p:nvSpPr>
          <p:cNvPr id="35" name="TextBox 34">
            <a:extLst>
              <a:ext uri="{FF2B5EF4-FFF2-40B4-BE49-F238E27FC236}">
                <a16:creationId xmlns:a16="http://schemas.microsoft.com/office/drawing/2014/main" id="{4484ADF4-72CA-3651-DE12-0A294BEC1F8F}"/>
              </a:ext>
            </a:extLst>
          </p:cNvPr>
          <p:cNvSpPr txBox="1"/>
          <p:nvPr/>
        </p:nvSpPr>
        <p:spPr>
          <a:xfrm>
            <a:off x="4277556" y="4025227"/>
            <a:ext cx="6658707" cy="376385"/>
          </a:xfrm>
          <a:prstGeom prst="rect">
            <a:avLst/>
          </a:prstGeom>
          <a:noFill/>
        </p:spPr>
        <p:txBody>
          <a:bodyPr wrap="square" rtlCol="0">
            <a:spAutoFit/>
          </a:bodyPr>
          <a:lstStyle/>
          <a:p>
            <a:pPr marL="742950" indent="-285750">
              <a:lnSpc>
                <a:spcPct val="107000"/>
              </a:lnSpc>
              <a:spcAft>
                <a:spcPts val="800"/>
              </a:spcAft>
              <a:buFont typeface="Arial" panose="020B0604020202020204" pitchFamily="34" charset="0"/>
              <a:buChar char="•"/>
            </a:pPr>
            <a:r>
              <a:rPr lang="en-US" b="1" kern="100">
                <a:latin typeface="Playfair Display" panose="00000500000000000000" pitchFamily="2" charset="0"/>
                <a:ea typeface="Aptos" panose="020B0004020202020204" pitchFamily="34" charset="0"/>
                <a:cs typeface="Times New Roman" panose="02020603050405020304" pitchFamily="18" charset="0"/>
              </a:rPr>
              <a:t>Mở geomview</a:t>
            </a:r>
            <a:endParaRPr lang="en-GB" sz="1800" b="1" kern="100">
              <a:effectLst/>
              <a:latin typeface="Playfair Display" panose="00000500000000000000" pitchFamily="2" charset="0"/>
              <a:ea typeface="Aptos" panose="020B000402020202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158CE2D5-E21E-5E98-7E2D-DD5EB6B74458}"/>
              </a:ext>
            </a:extLst>
          </p:cNvPr>
          <p:cNvSpPr txBox="1"/>
          <p:nvPr/>
        </p:nvSpPr>
        <p:spPr>
          <a:xfrm>
            <a:off x="4525109" y="4505239"/>
            <a:ext cx="6658707" cy="351571"/>
          </a:xfrm>
          <a:prstGeom prst="rect">
            <a:avLst/>
          </a:prstGeom>
          <a:noFill/>
        </p:spPr>
        <p:txBody>
          <a:bodyPr wrap="square" rtlCol="0">
            <a:spAutoFit/>
          </a:bodyPr>
          <a:lstStyle/>
          <a:p>
            <a:pPr marL="1200150" indent="-285750">
              <a:lnSpc>
                <a:spcPct val="107000"/>
              </a:lnSpc>
              <a:spcAft>
                <a:spcPts val="800"/>
              </a:spcAft>
              <a:buFont typeface="Wingdings" panose="05000000000000000000" pitchFamily="2" charset="2"/>
              <a:buChar char="§"/>
            </a:pPr>
            <a:r>
              <a:rPr lang="en-US" sz="1700" b="1" kern="100">
                <a:effectLst/>
                <a:latin typeface="Playfair Display" panose="00000500000000000000" pitchFamily="2" charset="0"/>
                <a:ea typeface="Aptos" panose="020B0004020202020204" pitchFamily="34" charset="0"/>
                <a:cs typeface="Times New Roman" panose="02020603050405020304" pitchFamily="18" charset="0"/>
              </a:rPr>
              <a:t>Mặc định:</a:t>
            </a:r>
            <a:endParaRPr lang="en-GB" sz="1700" b="1" kern="100">
              <a:effectLst/>
              <a:latin typeface="Playfair Display" panose="00000500000000000000" pitchFamily="2" charset="0"/>
              <a:ea typeface="Aptos" panose="020B0004020202020204" pitchFamily="34" charset="0"/>
              <a:cs typeface="Times New Roman" panose="02020603050405020304" pitchFamily="18" charset="0"/>
            </a:endParaRPr>
          </a:p>
        </p:txBody>
      </p:sp>
      <p:pic>
        <p:nvPicPr>
          <p:cNvPr id="38" name="Picture 37">
            <a:extLst>
              <a:ext uri="{FF2B5EF4-FFF2-40B4-BE49-F238E27FC236}">
                <a16:creationId xmlns:a16="http://schemas.microsoft.com/office/drawing/2014/main" id="{944692C6-E6E5-64E2-194B-8CF5299313CA}"/>
              </a:ext>
            </a:extLst>
          </p:cNvPr>
          <p:cNvPicPr>
            <a:picLocks noChangeAspect="1"/>
          </p:cNvPicPr>
          <p:nvPr/>
        </p:nvPicPr>
        <p:blipFill>
          <a:blip r:embed="rId4"/>
          <a:stretch>
            <a:fillRect/>
          </a:stretch>
        </p:blipFill>
        <p:spPr>
          <a:xfrm>
            <a:off x="5503008" y="5046712"/>
            <a:ext cx="1658620" cy="473710"/>
          </a:xfrm>
          <a:prstGeom prst="rect">
            <a:avLst/>
          </a:prstGeom>
        </p:spPr>
      </p:pic>
      <p:sp>
        <p:nvSpPr>
          <p:cNvPr id="39" name="TextBox 38">
            <a:extLst>
              <a:ext uri="{FF2B5EF4-FFF2-40B4-BE49-F238E27FC236}">
                <a16:creationId xmlns:a16="http://schemas.microsoft.com/office/drawing/2014/main" id="{BE2098B7-9D7F-8845-A9AA-2F7CEE263C54}"/>
              </a:ext>
            </a:extLst>
          </p:cNvPr>
          <p:cNvSpPr txBox="1"/>
          <p:nvPr/>
        </p:nvSpPr>
        <p:spPr>
          <a:xfrm>
            <a:off x="7403885" y="4506529"/>
            <a:ext cx="6658707" cy="351571"/>
          </a:xfrm>
          <a:prstGeom prst="rect">
            <a:avLst/>
          </a:prstGeom>
          <a:noFill/>
        </p:spPr>
        <p:txBody>
          <a:bodyPr wrap="square" rtlCol="0">
            <a:spAutoFit/>
          </a:bodyPr>
          <a:lstStyle/>
          <a:p>
            <a:pPr marL="1200150" indent="-285750">
              <a:lnSpc>
                <a:spcPct val="107000"/>
              </a:lnSpc>
              <a:spcAft>
                <a:spcPts val="800"/>
              </a:spcAft>
              <a:buFont typeface="Wingdings" panose="05000000000000000000" pitchFamily="2" charset="2"/>
              <a:buChar char="§"/>
            </a:pPr>
            <a:r>
              <a:rPr lang="en-US" sz="1700" b="1" kern="100">
                <a:effectLst/>
                <a:latin typeface="Playfair Display" panose="00000500000000000000" pitchFamily="2" charset="0"/>
                <a:ea typeface="Aptos" panose="020B0004020202020204" pitchFamily="34" charset="0"/>
                <a:cs typeface="Times New Roman" panose="02020603050405020304" pitchFamily="18" charset="0"/>
              </a:rPr>
              <a:t>Khởi tạo mẫu có sẵn:</a:t>
            </a:r>
            <a:endParaRPr lang="en-GB" sz="1700" b="1" kern="100">
              <a:effectLst/>
              <a:latin typeface="Playfair Display" panose="00000500000000000000" pitchFamily="2" charset="0"/>
              <a:ea typeface="Aptos" panose="020B0004020202020204" pitchFamily="34" charset="0"/>
              <a:cs typeface="Times New Roman" panose="02020603050405020304" pitchFamily="18" charset="0"/>
            </a:endParaRPr>
          </a:p>
        </p:txBody>
      </p:sp>
      <p:pic>
        <p:nvPicPr>
          <p:cNvPr id="42" name="Picture 41">
            <a:extLst>
              <a:ext uri="{FF2B5EF4-FFF2-40B4-BE49-F238E27FC236}">
                <a16:creationId xmlns:a16="http://schemas.microsoft.com/office/drawing/2014/main" id="{85D2D3A7-7E39-17DA-3B4B-C300397C31EB}"/>
              </a:ext>
            </a:extLst>
          </p:cNvPr>
          <p:cNvPicPr>
            <a:picLocks noChangeAspect="1"/>
          </p:cNvPicPr>
          <p:nvPr/>
        </p:nvPicPr>
        <p:blipFill>
          <a:blip r:embed="rId5"/>
          <a:stretch>
            <a:fillRect/>
          </a:stretch>
        </p:blipFill>
        <p:spPr>
          <a:xfrm>
            <a:off x="8387353" y="5038060"/>
            <a:ext cx="3115310" cy="431800"/>
          </a:xfrm>
          <a:prstGeom prst="rect">
            <a:avLst/>
          </a:prstGeom>
        </p:spPr>
      </p:pic>
      <p:sp>
        <p:nvSpPr>
          <p:cNvPr id="43" name="TextBox 42">
            <a:extLst>
              <a:ext uri="{FF2B5EF4-FFF2-40B4-BE49-F238E27FC236}">
                <a16:creationId xmlns:a16="http://schemas.microsoft.com/office/drawing/2014/main" id="{7177AF13-77B3-C582-A9E5-FF52A45325F5}"/>
              </a:ext>
            </a:extLst>
          </p:cNvPr>
          <p:cNvSpPr txBox="1"/>
          <p:nvPr/>
        </p:nvSpPr>
        <p:spPr>
          <a:xfrm>
            <a:off x="4349066" y="1475626"/>
            <a:ext cx="6658707" cy="376385"/>
          </a:xfrm>
          <a:prstGeom prst="rect">
            <a:avLst/>
          </a:prstGeom>
          <a:noFill/>
        </p:spPr>
        <p:txBody>
          <a:bodyPr wrap="square" rtlCol="0">
            <a:spAutoFit/>
          </a:bodyPr>
          <a:lstStyle/>
          <a:p>
            <a:pPr marL="742950" indent="-285750">
              <a:lnSpc>
                <a:spcPct val="107000"/>
              </a:lnSpc>
              <a:spcAft>
                <a:spcPts val="800"/>
              </a:spcAft>
              <a:buFont typeface="Arial" panose="020B0604020202020204" pitchFamily="34" charset="0"/>
              <a:buChar char="•"/>
            </a:pPr>
            <a:r>
              <a:rPr lang="en-US" sz="1800" b="1" kern="100">
                <a:effectLst/>
                <a:latin typeface="Playfair Display" panose="00000500000000000000" pitchFamily="2" charset="0"/>
                <a:ea typeface="Aptos" panose="020B0004020202020204" pitchFamily="34" charset="0"/>
                <a:cs typeface="Times New Roman" panose="02020603050405020304" pitchFamily="18" charset="0"/>
              </a:rPr>
              <a:t>Cập nhật danh sách các gói phần mềm</a:t>
            </a:r>
            <a:endParaRPr lang="en-GB" sz="1800" b="1" kern="100">
              <a:effectLst/>
              <a:latin typeface="Playfair Display" panose="00000500000000000000" pitchFamily="2" charset="0"/>
              <a:ea typeface="Aptos" panose="020B0004020202020204" pitchFamily="34" charset="0"/>
              <a:cs typeface="Times New Roman" panose="02020603050405020304" pitchFamily="18" charset="0"/>
            </a:endParaRPr>
          </a:p>
        </p:txBody>
      </p:sp>
      <p:pic>
        <p:nvPicPr>
          <p:cNvPr id="45" name="Picture 44" descr="A screenshot of a computer&#10;&#10;Description automatically generated">
            <a:extLst>
              <a:ext uri="{FF2B5EF4-FFF2-40B4-BE49-F238E27FC236}">
                <a16:creationId xmlns:a16="http://schemas.microsoft.com/office/drawing/2014/main" id="{F727EEB7-0D20-FF21-ECF8-DD0B3DF2D8B1}"/>
              </a:ext>
            </a:extLst>
          </p:cNvPr>
          <p:cNvPicPr>
            <a:picLocks noChangeAspect="1"/>
          </p:cNvPicPr>
          <p:nvPr/>
        </p:nvPicPr>
        <p:blipFill>
          <a:blip r:embed="rId6"/>
          <a:stretch>
            <a:fillRect/>
          </a:stretch>
        </p:blipFill>
        <p:spPr>
          <a:xfrm>
            <a:off x="4840194" y="2032367"/>
            <a:ext cx="5731510" cy="2785745"/>
          </a:xfrm>
          <a:prstGeom prst="rect">
            <a:avLst/>
          </a:prstGeom>
        </p:spPr>
      </p:pic>
      <p:pic>
        <p:nvPicPr>
          <p:cNvPr id="46" name="Picture 45" descr="A screenshot of a computer&#10;&#10;Description automatically generated">
            <a:extLst>
              <a:ext uri="{FF2B5EF4-FFF2-40B4-BE49-F238E27FC236}">
                <a16:creationId xmlns:a16="http://schemas.microsoft.com/office/drawing/2014/main" id="{37509EB7-8D04-46F1-743E-FEAECB3F0E9D}"/>
              </a:ext>
            </a:extLst>
          </p:cNvPr>
          <p:cNvPicPr>
            <a:picLocks noChangeAspect="1"/>
          </p:cNvPicPr>
          <p:nvPr/>
        </p:nvPicPr>
        <p:blipFill>
          <a:blip r:embed="rId7"/>
          <a:stretch>
            <a:fillRect/>
          </a:stretch>
        </p:blipFill>
        <p:spPr>
          <a:xfrm>
            <a:off x="4612494" y="1975389"/>
            <a:ext cx="3520259" cy="2886075"/>
          </a:xfrm>
          <a:prstGeom prst="rect">
            <a:avLst/>
          </a:prstGeom>
        </p:spPr>
      </p:pic>
      <p:pic>
        <p:nvPicPr>
          <p:cNvPr id="47" name="Picture 46" descr="A screenshot of a computer&#10;&#10;Description automatically generated">
            <a:extLst>
              <a:ext uri="{FF2B5EF4-FFF2-40B4-BE49-F238E27FC236}">
                <a16:creationId xmlns:a16="http://schemas.microsoft.com/office/drawing/2014/main" id="{E1E8EAD4-DA9D-12DE-DD67-75744B7E5269}"/>
              </a:ext>
            </a:extLst>
          </p:cNvPr>
          <p:cNvPicPr>
            <a:picLocks noChangeAspect="1"/>
          </p:cNvPicPr>
          <p:nvPr/>
        </p:nvPicPr>
        <p:blipFill>
          <a:blip r:embed="rId8"/>
          <a:stretch>
            <a:fillRect/>
          </a:stretch>
        </p:blipFill>
        <p:spPr>
          <a:xfrm>
            <a:off x="10888996" y="979628"/>
            <a:ext cx="1133475" cy="5162550"/>
          </a:xfrm>
          <a:prstGeom prst="rect">
            <a:avLst/>
          </a:prstGeom>
        </p:spPr>
      </p:pic>
      <p:pic>
        <p:nvPicPr>
          <p:cNvPr id="48" name="Picture 47" descr="A screenshot of a computer&#10;&#10;Description automatically generated">
            <a:extLst>
              <a:ext uri="{FF2B5EF4-FFF2-40B4-BE49-F238E27FC236}">
                <a16:creationId xmlns:a16="http://schemas.microsoft.com/office/drawing/2014/main" id="{B3F84A4A-51A3-1B9B-64B2-7F712247F83A}"/>
              </a:ext>
            </a:extLst>
          </p:cNvPr>
          <p:cNvPicPr>
            <a:picLocks noChangeAspect="1"/>
          </p:cNvPicPr>
          <p:nvPr/>
        </p:nvPicPr>
        <p:blipFill>
          <a:blip r:embed="rId9"/>
          <a:stretch>
            <a:fillRect/>
          </a:stretch>
        </p:blipFill>
        <p:spPr>
          <a:xfrm>
            <a:off x="8185772" y="1996713"/>
            <a:ext cx="2657007" cy="2825812"/>
          </a:xfrm>
          <a:prstGeom prst="rect">
            <a:avLst/>
          </a:prstGeom>
        </p:spPr>
      </p:pic>
    </p:spTree>
    <p:extLst>
      <p:ext uri="{BB962C8B-B14F-4D97-AF65-F5344CB8AC3E}">
        <p14:creationId xmlns:p14="http://schemas.microsoft.com/office/powerpoint/2010/main" val="2296814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5"/>
                                        </p:tgtEl>
                                      </p:cBhvr>
                                    </p:animEffect>
                                    <p:set>
                                      <p:cBhvr>
                                        <p:cTn id="55" dur="1" fill="hold">
                                          <p:stCondLst>
                                            <p:cond delay="499"/>
                                          </p:stCondLst>
                                        </p:cTn>
                                        <p:tgtEl>
                                          <p:spTgt spid="35"/>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8"/>
                                        </p:tgtEl>
                                      </p:cBhvr>
                                    </p:animEffect>
                                    <p:set>
                                      <p:cBhvr>
                                        <p:cTn id="61" dur="1" fill="hold">
                                          <p:stCondLst>
                                            <p:cond delay="499"/>
                                          </p:stCondLst>
                                        </p:cTn>
                                        <p:tgtEl>
                                          <p:spTgt spid="38"/>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39"/>
                                        </p:tgtEl>
                                      </p:cBhvr>
                                    </p:animEffect>
                                    <p:set>
                                      <p:cBhvr>
                                        <p:cTn id="64" dur="1" fill="hold">
                                          <p:stCondLst>
                                            <p:cond delay="499"/>
                                          </p:stCondLst>
                                        </p:cTn>
                                        <p:tgtEl>
                                          <p:spTgt spid="39"/>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42"/>
                                        </p:tgtEl>
                                      </p:cBhvr>
                                    </p:animEffect>
                                    <p:set>
                                      <p:cBhvr>
                                        <p:cTn id="67" dur="1" fill="hold">
                                          <p:stCondLst>
                                            <p:cond delay="499"/>
                                          </p:stCondLst>
                                        </p:cTn>
                                        <p:tgtEl>
                                          <p:spTgt spid="42"/>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43"/>
                                        </p:tgtEl>
                                      </p:cBhvr>
                                    </p:animEffect>
                                    <p:set>
                                      <p:cBhvr>
                                        <p:cTn id="70" dur="1" fill="hold">
                                          <p:stCondLst>
                                            <p:cond delay="499"/>
                                          </p:stCondLst>
                                        </p:cTn>
                                        <p:tgtEl>
                                          <p:spTgt spid="4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45"/>
                                        </p:tgtEl>
                                      </p:cBhvr>
                                    </p:animEffect>
                                    <p:set>
                                      <p:cBhvr>
                                        <p:cTn id="84" dur="1" fill="hold">
                                          <p:stCondLst>
                                            <p:cond delay="499"/>
                                          </p:stCondLst>
                                        </p:cTn>
                                        <p:tgtEl>
                                          <p:spTgt spid="45"/>
                                        </p:tgtEl>
                                        <p:attrNameLst>
                                          <p:attrName>style.visibility</p:attrName>
                                        </p:attrNameLst>
                                      </p:cBhvr>
                                      <p:to>
                                        <p:strVal val="hidden"/>
                                      </p:to>
                                    </p:se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par>
                                <p:cTn id="89" presetID="10"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par>
                                <p:cTn id="92" presetID="10" presetClass="entr" presetSubtype="0"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4" grpId="1"/>
      <p:bldP spid="35" grpId="0"/>
      <p:bldP spid="35" grpId="1"/>
      <p:bldP spid="37" grpId="0"/>
      <p:bldP spid="37" grpId="1"/>
      <p:bldP spid="39" grpId="0"/>
      <p:bldP spid="39" grpId="1"/>
      <p:bldP spid="43" grpId="0"/>
      <p:bldP spid="43"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ppopotamo con pizza vector logo design per marchi food o restaurantthemed  | Foto Premium">
            <a:extLst>
              <a:ext uri="{FF2B5EF4-FFF2-40B4-BE49-F238E27FC236}">
                <a16:creationId xmlns:a16="http://schemas.microsoft.com/office/drawing/2014/main" id="{2BA3ACDE-E4D3-4950-F745-C0B5DAFF7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 y="-573647"/>
            <a:ext cx="11155680" cy="8727047"/>
          </a:xfrm>
          <a:prstGeom prst="rect">
            <a:avLst/>
          </a:prstGeom>
          <a:noFill/>
          <a:extLst>
            <a:ext uri="{909E8E84-426E-40DD-AFC4-6F175D3DCCD1}">
              <a14:hiddenFill xmlns:a14="http://schemas.microsoft.com/office/drawing/2010/main">
                <a:solidFill>
                  <a:srgbClr val="FFFFFF"/>
                </a:solidFill>
              </a14:hiddenFill>
            </a:ext>
          </a:extLst>
        </p:spPr>
      </p:pic>
      <p:sp>
        <p:nvSpPr>
          <p:cNvPr id="76" name="Oval 75">
            <a:extLst>
              <a:ext uri="{FF2B5EF4-FFF2-40B4-BE49-F238E27FC236}">
                <a16:creationId xmlns:a16="http://schemas.microsoft.com/office/drawing/2014/main" id="{312D3992-599E-73D8-C695-C7B824D2E0A4}"/>
              </a:ext>
            </a:extLst>
          </p:cNvPr>
          <p:cNvSpPr/>
          <p:nvPr/>
        </p:nvSpPr>
        <p:spPr>
          <a:xfrm>
            <a:off x="-3223845" y="-260841"/>
            <a:ext cx="7561384" cy="7379677"/>
          </a:xfrm>
          <a:prstGeom prst="ellipse">
            <a:avLst/>
          </a:prstGeom>
          <a:gradFill>
            <a:gsLst>
              <a:gs pos="7000">
                <a:srgbClr val="7CA3A1"/>
              </a:gs>
              <a:gs pos="58000">
                <a:srgbClr val="32675B"/>
              </a:gs>
              <a:gs pos="85000">
                <a:srgbClr val="87AC41"/>
              </a:gs>
              <a:gs pos="100000">
                <a:srgbClr val="324850"/>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CA7DC085-4990-6434-8EA3-83A9F40FC46F}"/>
              </a:ext>
            </a:extLst>
          </p:cNvPr>
          <p:cNvSpPr txBox="1"/>
          <p:nvPr/>
        </p:nvSpPr>
        <p:spPr>
          <a:xfrm>
            <a:off x="-3194537" y="2228668"/>
            <a:ext cx="3751384" cy="2400657"/>
          </a:xfrm>
          <a:prstGeom prst="rect">
            <a:avLst/>
          </a:prstGeom>
          <a:noFill/>
        </p:spPr>
        <p:txBody>
          <a:bodyPr wrap="square" rtlCol="0">
            <a:spAutoFit/>
          </a:bodyPr>
          <a:lstStyle/>
          <a:p>
            <a:r>
              <a:rPr lang="en-US" sz="15000" b="1">
                <a:latin typeface="Montserrat" panose="00000500000000000000" pitchFamily="2" charset="0"/>
              </a:rPr>
              <a:t>3.2</a:t>
            </a:r>
            <a:endParaRPr lang="en-GB" sz="15000" b="1">
              <a:latin typeface="Montserrat" panose="00000500000000000000" pitchFamily="2" charset="0"/>
            </a:endParaRPr>
          </a:p>
        </p:txBody>
      </p:sp>
      <p:sp>
        <p:nvSpPr>
          <p:cNvPr id="2" name="TextBox 1">
            <a:extLst>
              <a:ext uri="{FF2B5EF4-FFF2-40B4-BE49-F238E27FC236}">
                <a16:creationId xmlns:a16="http://schemas.microsoft.com/office/drawing/2014/main" id="{EB355C8A-E95E-FD5D-9D28-BBF9ABB60A0E}"/>
              </a:ext>
            </a:extLst>
          </p:cNvPr>
          <p:cNvSpPr txBox="1"/>
          <p:nvPr/>
        </p:nvSpPr>
        <p:spPr>
          <a:xfrm>
            <a:off x="656493" y="2253398"/>
            <a:ext cx="3751384" cy="2400657"/>
          </a:xfrm>
          <a:prstGeom prst="rect">
            <a:avLst/>
          </a:prstGeom>
          <a:noFill/>
        </p:spPr>
        <p:txBody>
          <a:bodyPr wrap="square" rtlCol="0">
            <a:spAutoFit/>
          </a:bodyPr>
          <a:lstStyle/>
          <a:p>
            <a:r>
              <a:rPr lang="en-US" sz="15000" b="1">
                <a:solidFill>
                  <a:schemeClr val="bg1"/>
                </a:solidFill>
                <a:latin typeface="Montserrat" panose="00000500000000000000" pitchFamily="2" charset="0"/>
              </a:rPr>
              <a:t>3.3</a:t>
            </a:r>
            <a:endParaRPr lang="en-GB" sz="15000" b="1">
              <a:solidFill>
                <a:schemeClr val="bg1"/>
              </a:solidFill>
              <a:latin typeface="Montserrat" panose="00000500000000000000" pitchFamily="2" charset="0"/>
            </a:endParaRPr>
          </a:p>
        </p:txBody>
      </p:sp>
      <p:sp>
        <p:nvSpPr>
          <p:cNvPr id="3" name="TextBox 2">
            <a:extLst>
              <a:ext uri="{FF2B5EF4-FFF2-40B4-BE49-F238E27FC236}">
                <a16:creationId xmlns:a16="http://schemas.microsoft.com/office/drawing/2014/main" id="{15BD8625-9AFA-E615-1D68-412E19E32BC5}"/>
              </a:ext>
            </a:extLst>
          </p:cNvPr>
          <p:cNvSpPr txBox="1"/>
          <p:nvPr/>
        </p:nvSpPr>
        <p:spPr>
          <a:xfrm>
            <a:off x="4584104" y="1339172"/>
            <a:ext cx="6658707" cy="553998"/>
          </a:xfrm>
          <a:prstGeom prst="rect">
            <a:avLst/>
          </a:prstGeom>
          <a:noFill/>
        </p:spPr>
        <p:txBody>
          <a:bodyPr wrap="square" rtlCol="0">
            <a:spAutoFit/>
          </a:bodyPr>
          <a:lstStyle/>
          <a:p>
            <a:r>
              <a:rPr lang="en-US" sz="3000" b="1">
                <a:latin typeface="Playfair Display" panose="00000500000000000000" pitchFamily="2" charset="0"/>
              </a:rPr>
              <a:t>HIPPODRAW</a:t>
            </a:r>
            <a:endParaRPr lang="en-GB" sz="3000">
              <a:latin typeface="Playfair Display" panose="00000500000000000000" pitchFamily="2" charset="0"/>
            </a:endParaRPr>
          </a:p>
        </p:txBody>
      </p:sp>
      <p:sp>
        <p:nvSpPr>
          <p:cNvPr id="4" name="TextBox 3">
            <a:extLst>
              <a:ext uri="{FF2B5EF4-FFF2-40B4-BE49-F238E27FC236}">
                <a16:creationId xmlns:a16="http://schemas.microsoft.com/office/drawing/2014/main" id="{4C374480-B8DF-D514-B42B-1AE4883F5DEC}"/>
              </a:ext>
            </a:extLst>
          </p:cNvPr>
          <p:cNvSpPr txBox="1"/>
          <p:nvPr/>
        </p:nvSpPr>
        <p:spPr>
          <a:xfrm>
            <a:off x="4787704" y="2001110"/>
            <a:ext cx="6658707" cy="369332"/>
          </a:xfrm>
          <a:prstGeom prst="rect">
            <a:avLst/>
          </a:prstGeom>
          <a:noFill/>
        </p:spPr>
        <p:txBody>
          <a:bodyPr wrap="square" rtlCol="0">
            <a:spAutoFit/>
          </a:bodyPr>
          <a:lstStyle/>
          <a:p>
            <a:pPr lvl="0"/>
            <a:r>
              <a:rPr lang="en-US" b="1">
                <a:latin typeface="Playfair Display" panose="00000500000000000000" pitchFamily="2" charset="0"/>
              </a:rPr>
              <a:t>Hippodraw là gì?</a:t>
            </a:r>
            <a:endParaRPr lang="en-GB">
              <a:latin typeface="Playfair Display" panose="00000500000000000000" pitchFamily="2" charset="0"/>
            </a:endParaRPr>
          </a:p>
        </p:txBody>
      </p:sp>
      <p:sp>
        <p:nvSpPr>
          <p:cNvPr id="6" name="TextBox 5">
            <a:extLst>
              <a:ext uri="{FF2B5EF4-FFF2-40B4-BE49-F238E27FC236}">
                <a16:creationId xmlns:a16="http://schemas.microsoft.com/office/drawing/2014/main" id="{1C5AB3FA-20EB-75E3-9608-A0CAA43260C2}"/>
              </a:ext>
            </a:extLst>
          </p:cNvPr>
          <p:cNvSpPr txBox="1"/>
          <p:nvPr/>
        </p:nvSpPr>
        <p:spPr>
          <a:xfrm>
            <a:off x="4787704" y="2598000"/>
            <a:ext cx="6202271" cy="2031325"/>
          </a:xfrm>
          <a:prstGeom prst="rect">
            <a:avLst/>
          </a:prstGeom>
          <a:noFill/>
        </p:spPr>
        <p:txBody>
          <a:bodyPr wrap="square" rtlCol="0">
            <a:spAutoFit/>
          </a:bodyPr>
          <a:lstStyle/>
          <a:p>
            <a:r>
              <a:rPr lang="en-US">
                <a:latin typeface="Playfair Display" panose="00000500000000000000" pitchFamily="2" charset="0"/>
              </a:rPr>
              <a:t>HippoDraw là gói phân tích dữ liệu thống kê hướng đối tượng được viết bằng C++, với sự tương tác của người dùng thông qua GUI dựa trên Qt và giao diện có thể viết bằng Python. Nó được phát triển bởi Paul Kunz tại SLAC, chủ yếu để phân tích và trình bày dữ liệu vật lý hạt và vật lý thiên văn, nhưng có thể được sử dụng tốt như nhau trong các lĩnh vực khác nơi việc xử lý dữ liệu là quan trọng.</a:t>
            </a:r>
            <a:endParaRPr lang="en-GB">
              <a:latin typeface="Playfair Display" panose="00000500000000000000" pitchFamily="2" charset="0"/>
            </a:endParaRPr>
          </a:p>
        </p:txBody>
      </p:sp>
      <p:pic>
        <p:nvPicPr>
          <p:cNvPr id="38" name="Picture 2" descr="Ippopotamo con pizza vector logo design per marchi food o restaurantthemed  | Foto Premium">
            <a:extLst>
              <a:ext uri="{FF2B5EF4-FFF2-40B4-BE49-F238E27FC236}">
                <a16:creationId xmlns:a16="http://schemas.microsoft.com/office/drawing/2014/main" id="{529E2629-3C40-F8A8-F7B4-993ABDA8D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194070" y="-6473649"/>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ppopotamo con pizza vector logo design per marchi food o restaurantthemed  | Foto Premium">
            <a:extLst>
              <a:ext uri="{FF2B5EF4-FFF2-40B4-BE49-F238E27FC236}">
                <a16:creationId xmlns:a16="http://schemas.microsoft.com/office/drawing/2014/main" id="{E62E2EB5-3FCE-A3CA-7C99-20DF4C91D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194070" y="-5454445"/>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ppopotamo con pizza vector logo design per marchi food o restaurantthemed  | Foto Premium">
            <a:extLst>
              <a:ext uri="{FF2B5EF4-FFF2-40B4-BE49-F238E27FC236}">
                <a16:creationId xmlns:a16="http://schemas.microsoft.com/office/drawing/2014/main" id="{0454BF5C-7085-1183-E89D-3673BE6C5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37304" y="-4385560"/>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ppopotamo con pizza vector logo design per marchi food o restaurantthemed  | Foto Premium">
            <a:extLst>
              <a:ext uri="{FF2B5EF4-FFF2-40B4-BE49-F238E27FC236}">
                <a16:creationId xmlns:a16="http://schemas.microsoft.com/office/drawing/2014/main" id="{982C3C29-A3B0-4B06-02B3-D8CBA3AAE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37304" y="-3523676"/>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ppopotamo con pizza vector logo design per marchi food o restaurantthemed  | Foto Premium">
            <a:extLst>
              <a:ext uri="{FF2B5EF4-FFF2-40B4-BE49-F238E27FC236}">
                <a16:creationId xmlns:a16="http://schemas.microsoft.com/office/drawing/2014/main" id="{2BF58ECD-3C65-4E89-2AAC-3E133875A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37304" y="-2532178"/>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ppopotamo con pizza vector logo design per marchi food o restaurantthemed  | Foto Premium">
            <a:extLst>
              <a:ext uri="{FF2B5EF4-FFF2-40B4-BE49-F238E27FC236}">
                <a16:creationId xmlns:a16="http://schemas.microsoft.com/office/drawing/2014/main" id="{C77DC3C2-42F7-12B2-F865-CC6E253BD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1241932" y="-1610857"/>
            <a:ext cx="997930" cy="780677"/>
          </a:xfrm>
          <a:prstGeom prst="rect">
            <a:avLst/>
          </a:prstGeom>
          <a:noFill/>
          <a:extLst>
            <a:ext uri="{909E8E84-426E-40DD-AFC4-6F175D3DCCD1}">
              <a14:hiddenFill xmlns:a14="http://schemas.microsoft.com/office/drawing/2010/main">
                <a:solidFill>
                  <a:srgbClr val="FFFFFF"/>
                </a:solidFill>
              </a14:hiddenFill>
            </a:ext>
          </a:extLst>
        </p:spPr>
      </p:pic>
      <p:sp>
        <p:nvSpPr>
          <p:cNvPr id="57" name="Hexagon 56">
            <a:extLst>
              <a:ext uri="{FF2B5EF4-FFF2-40B4-BE49-F238E27FC236}">
                <a16:creationId xmlns:a16="http://schemas.microsoft.com/office/drawing/2014/main" id="{B6FF42BF-E39B-22D0-5740-174A7AB0A896}"/>
              </a:ext>
            </a:extLst>
          </p:cNvPr>
          <p:cNvSpPr/>
          <p:nvPr/>
        </p:nvSpPr>
        <p:spPr>
          <a:xfrm>
            <a:off x="12312468" y="8131262"/>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Hexagon 57">
            <a:extLst>
              <a:ext uri="{FF2B5EF4-FFF2-40B4-BE49-F238E27FC236}">
                <a16:creationId xmlns:a16="http://schemas.microsoft.com/office/drawing/2014/main" id="{CEA7D18D-2E25-FAAA-24F2-3053B309FC11}"/>
              </a:ext>
            </a:extLst>
          </p:cNvPr>
          <p:cNvSpPr/>
          <p:nvPr/>
        </p:nvSpPr>
        <p:spPr>
          <a:xfrm>
            <a:off x="13580749" y="-2565203"/>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Hexagon 58">
            <a:extLst>
              <a:ext uri="{FF2B5EF4-FFF2-40B4-BE49-F238E27FC236}">
                <a16:creationId xmlns:a16="http://schemas.microsoft.com/office/drawing/2014/main" id="{7E0166DA-7160-9575-13B2-4F93D548F83F}"/>
              </a:ext>
            </a:extLst>
          </p:cNvPr>
          <p:cNvSpPr/>
          <p:nvPr/>
        </p:nvSpPr>
        <p:spPr>
          <a:xfrm>
            <a:off x="12818751" y="-2106669"/>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Hexagon 59">
            <a:extLst>
              <a:ext uri="{FF2B5EF4-FFF2-40B4-BE49-F238E27FC236}">
                <a16:creationId xmlns:a16="http://schemas.microsoft.com/office/drawing/2014/main" id="{EC8C3BBB-F2DB-ABFA-3AF1-5B8F68F7469F}"/>
              </a:ext>
            </a:extLst>
          </p:cNvPr>
          <p:cNvSpPr/>
          <p:nvPr/>
        </p:nvSpPr>
        <p:spPr>
          <a:xfrm>
            <a:off x="13924085" y="-1816531"/>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Hexagon 60">
            <a:extLst>
              <a:ext uri="{FF2B5EF4-FFF2-40B4-BE49-F238E27FC236}">
                <a16:creationId xmlns:a16="http://schemas.microsoft.com/office/drawing/2014/main" id="{5FCB4FF3-3F1A-1B74-680A-7A9E87BE98AF}"/>
              </a:ext>
            </a:extLst>
          </p:cNvPr>
          <p:cNvSpPr/>
          <p:nvPr/>
        </p:nvSpPr>
        <p:spPr>
          <a:xfrm>
            <a:off x="14559196" y="9235443"/>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Hexagon 61">
            <a:extLst>
              <a:ext uri="{FF2B5EF4-FFF2-40B4-BE49-F238E27FC236}">
                <a16:creationId xmlns:a16="http://schemas.microsoft.com/office/drawing/2014/main" id="{DD3BA505-B26B-429E-20A4-C1CB0AD87F3E}"/>
              </a:ext>
            </a:extLst>
          </p:cNvPr>
          <p:cNvSpPr/>
          <p:nvPr/>
        </p:nvSpPr>
        <p:spPr>
          <a:xfrm>
            <a:off x="2388228" y="-2504903"/>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Hexagon 62">
            <a:extLst>
              <a:ext uri="{FF2B5EF4-FFF2-40B4-BE49-F238E27FC236}">
                <a16:creationId xmlns:a16="http://schemas.microsoft.com/office/drawing/2014/main" id="{303507CA-E4D7-B849-01CA-4F6117AA7FE5}"/>
              </a:ext>
            </a:extLst>
          </p:cNvPr>
          <p:cNvSpPr/>
          <p:nvPr/>
        </p:nvSpPr>
        <p:spPr>
          <a:xfrm>
            <a:off x="14098111" y="653662"/>
            <a:ext cx="865163" cy="762000"/>
          </a:xfrm>
          <a:prstGeom prst="hexagon">
            <a:avLst/>
          </a:prstGeom>
          <a:solidFill>
            <a:srgbClr val="AE3E3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Hexagon 63">
            <a:extLst>
              <a:ext uri="{FF2B5EF4-FFF2-40B4-BE49-F238E27FC236}">
                <a16:creationId xmlns:a16="http://schemas.microsoft.com/office/drawing/2014/main" id="{3F443926-9F06-270A-7CC5-A517919B53BF}"/>
              </a:ext>
            </a:extLst>
          </p:cNvPr>
          <p:cNvSpPr/>
          <p:nvPr/>
        </p:nvSpPr>
        <p:spPr>
          <a:xfrm>
            <a:off x="4412744" y="9360393"/>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Hexagon 64">
            <a:extLst>
              <a:ext uri="{FF2B5EF4-FFF2-40B4-BE49-F238E27FC236}">
                <a16:creationId xmlns:a16="http://schemas.microsoft.com/office/drawing/2014/main" id="{07CD4D55-4AA7-E8BC-E65C-B93156534830}"/>
              </a:ext>
            </a:extLst>
          </p:cNvPr>
          <p:cNvSpPr/>
          <p:nvPr/>
        </p:nvSpPr>
        <p:spPr>
          <a:xfrm>
            <a:off x="13106509" y="8481678"/>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Hexagon 65">
            <a:extLst>
              <a:ext uri="{FF2B5EF4-FFF2-40B4-BE49-F238E27FC236}">
                <a16:creationId xmlns:a16="http://schemas.microsoft.com/office/drawing/2014/main" id="{E7951DF2-7666-0007-7A61-7E3F7BF23DCC}"/>
              </a:ext>
            </a:extLst>
          </p:cNvPr>
          <p:cNvSpPr/>
          <p:nvPr/>
        </p:nvSpPr>
        <p:spPr>
          <a:xfrm>
            <a:off x="13843890" y="8867141"/>
            <a:ext cx="865163" cy="762000"/>
          </a:xfrm>
          <a:prstGeom prst="hexagon">
            <a:avLst/>
          </a:prstGeom>
          <a:solidFill>
            <a:srgbClr val="AE3E3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Hexagon 66">
            <a:extLst>
              <a:ext uri="{FF2B5EF4-FFF2-40B4-BE49-F238E27FC236}">
                <a16:creationId xmlns:a16="http://schemas.microsoft.com/office/drawing/2014/main" id="{A8A5757E-2128-0741-8577-124C16B0AE37}"/>
              </a:ext>
            </a:extLst>
          </p:cNvPr>
          <p:cNvSpPr/>
          <p:nvPr/>
        </p:nvSpPr>
        <p:spPr>
          <a:xfrm>
            <a:off x="13081892" y="9325675"/>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Hexagon 67">
            <a:extLst>
              <a:ext uri="{FF2B5EF4-FFF2-40B4-BE49-F238E27FC236}">
                <a16:creationId xmlns:a16="http://schemas.microsoft.com/office/drawing/2014/main" id="{41C2059B-04FA-F19C-81DD-027BAEAD20E1}"/>
              </a:ext>
            </a:extLst>
          </p:cNvPr>
          <p:cNvSpPr/>
          <p:nvPr/>
        </p:nvSpPr>
        <p:spPr>
          <a:xfrm>
            <a:off x="13819273" y="9711138"/>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Hexagon 68">
            <a:extLst>
              <a:ext uri="{FF2B5EF4-FFF2-40B4-BE49-F238E27FC236}">
                <a16:creationId xmlns:a16="http://schemas.microsoft.com/office/drawing/2014/main" id="{0B15FA79-525F-DB5F-BD36-FB6522EAB3C3}"/>
              </a:ext>
            </a:extLst>
          </p:cNvPr>
          <p:cNvSpPr/>
          <p:nvPr/>
        </p:nvSpPr>
        <p:spPr>
          <a:xfrm>
            <a:off x="12341969" y="8935883"/>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Hexagon 69">
            <a:extLst>
              <a:ext uri="{FF2B5EF4-FFF2-40B4-BE49-F238E27FC236}">
                <a16:creationId xmlns:a16="http://schemas.microsoft.com/office/drawing/2014/main" id="{D024BA4E-5165-D0C3-FF81-7D55BCC544B4}"/>
              </a:ext>
            </a:extLst>
          </p:cNvPr>
          <p:cNvSpPr/>
          <p:nvPr/>
        </p:nvSpPr>
        <p:spPr>
          <a:xfrm>
            <a:off x="13081892" y="10170230"/>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Hexagon 70">
            <a:extLst>
              <a:ext uri="{FF2B5EF4-FFF2-40B4-BE49-F238E27FC236}">
                <a16:creationId xmlns:a16="http://schemas.microsoft.com/office/drawing/2014/main" id="{185435F3-6694-16DD-3484-02248F3FDFDC}"/>
              </a:ext>
            </a:extLst>
          </p:cNvPr>
          <p:cNvSpPr/>
          <p:nvPr/>
        </p:nvSpPr>
        <p:spPr>
          <a:xfrm>
            <a:off x="12341969" y="9747953"/>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Hexagon 71">
            <a:extLst>
              <a:ext uri="{FF2B5EF4-FFF2-40B4-BE49-F238E27FC236}">
                <a16:creationId xmlns:a16="http://schemas.microsoft.com/office/drawing/2014/main" id="{0E9D4E4B-3602-A494-9153-FDA5FA9716AF}"/>
              </a:ext>
            </a:extLst>
          </p:cNvPr>
          <p:cNvSpPr/>
          <p:nvPr/>
        </p:nvSpPr>
        <p:spPr>
          <a:xfrm>
            <a:off x="12081369" y="-2478876"/>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Hexagon 72">
            <a:extLst>
              <a:ext uri="{FF2B5EF4-FFF2-40B4-BE49-F238E27FC236}">
                <a16:creationId xmlns:a16="http://schemas.microsoft.com/office/drawing/2014/main" id="{418D3687-9A1E-3583-BEEC-CB55B3477B94}"/>
              </a:ext>
            </a:extLst>
          </p:cNvPr>
          <p:cNvSpPr/>
          <p:nvPr/>
        </p:nvSpPr>
        <p:spPr>
          <a:xfrm>
            <a:off x="11542929" y="9366953"/>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Hexagon 73">
            <a:extLst>
              <a:ext uri="{FF2B5EF4-FFF2-40B4-BE49-F238E27FC236}">
                <a16:creationId xmlns:a16="http://schemas.microsoft.com/office/drawing/2014/main" id="{D28B5461-7ADD-1F8B-7A8E-C2183D0BC957}"/>
              </a:ext>
            </a:extLst>
          </p:cNvPr>
          <p:cNvSpPr/>
          <p:nvPr/>
        </p:nvSpPr>
        <p:spPr>
          <a:xfrm>
            <a:off x="971409" y="-2565705"/>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Hexagon 74">
            <a:extLst>
              <a:ext uri="{FF2B5EF4-FFF2-40B4-BE49-F238E27FC236}">
                <a16:creationId xmlns:a16="http://schemas.microsoft.com/office/drawing/2014/main" id="{9C02C29F-5B9C-8EB2-5C00-4FB6569836D2}"/>
              </a:ext>
            </a:extLst>
          </p:cNvPr>
          <p:cNvSpPr/>
          <p:nvPr/>
        </p:nvSpPr>
        <p:spPr>
          <a:xfrm>
            <a:off x="1650846" y="-2086166"/>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Hexagon 77">
            <a:extLst>
              <a:ext uri="{FF2B5EF4-FFF2-40B4-BE49-F238E27FC236}">
                <a16:creationId xmlns:a16="http://schemas.microsoft.com/office/drawing/2014/main" id="{918214A7-0063-1364-9727-6ADB179D9BB1}"/>
              </a:ext>
            </a:extLst>
          </p:cNvPr>
          <p:cNvSpPr/>
          <p:nvPr/>
        </p:nvSpPr>
        <p:spPr>
          <a:xfrm>
            <a:off x="2354816" y="-1638570"/>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Hexagon 78">
            <a:extLst>
              <a:ext uri="{FF2B5EF4-FFF2-40B4-BE49-F238E27FC236}">
                <a16:creationId xmlns:a16="http://schemas.microsoft.com/office/drawing/2014/main" id="{C45AD48D-C1E0-CF10-1017-3F61998DEC53}"/>
              </a:ext>
            </a:extLst>
          </p:cNvPr>
          <p:cNvSpPr/>
          <p:nvPr/>
        </p:nvSpPr>
        <p:spPr>
          <a:xfrm>
            <a:off x="4412566" y="8522919"/>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Hexagon 79">
            <a:extLst>
              <a:ext uri="{FF2B5EF4-FFF2-40B4-BE49-F238E27FC236}">
                <a16:creationId xmlns:a16="http://schemas.microsoft.com/office/drawing/2014/main" id="{B5B64BFC-6DEF-7EF5-0AEE-3B1EC7831259}"/>
              </a:ext>
            </a:extLst>
          </p:cNvPr>
          <p:cNvSpPr/>
          <p:nvPr/>
        </p:nvSpPr>
        <p:spPr>
          <a:xfrm>
            <a:off x="12081369" y="-1696648"/>
            <a:ext cx="865163" cy="762000"/>
          </a:xfrm>
          <a:prstGeom prst="hexagon">
            <a:avLst/>
          </a:prstGeom>
          <a:solidFill>
            <a:srgbClr val="32366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Hexagon 80">
            <a:extLst>
              <a:ext uri="{FF2B5EF4-FFF2-40B4-BE49-F238E27FC236}">
                <a16:creationId xmlns:a16="http://schemas.microsoft.com/office/drawing/2014/main" id="{292535F6-8F2D-4709-8DCE-7EEA001E5A22}"/>
              </a:ext>
            </a:extLst>
          </p:cNvPr>
          <p:cNvSpPr/>
          <p:nvPr/>
        </p:nvSpPr>
        <p:spPr>
          <a:xfrm>
            <a:off x="13895515" y="-996274"/>
            <a:ext cx="865163" cy="762000"/>
          </a:xfrm>
          <a:prstGeom prst="hexagon">
            <a:avLst/>
          </a:prstGeom>
          <a:solidFill>
            <a:srgbClr val="2E8E7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Hexagon 81">
            <a:extLst>
              <a:ext uri="{FF2B5EF4-FFF2-40B4-BE49-F238E27FC236}">
                <a16:creationId xmlns:a16="http://schemas.microsoft.com/office/drawing/2014/main" id="{89EA06DE-289C-BB21-146B-07B070FC1BA6}"/>
              </a:ext>
            </a:extLst>
          </p:cNvPr>
          <p:cNvSpPr/>
          <p:nvPr/>
        </p:nvSpPr>
        <p:spPr>
          <a:xfrm>
            <a:off x="13186703" y="-1383718"/>
            <a:ext cx="865163" cy="762000"/>
          </a:xfrm>
          <a:prstGeom prst="hexagon">
            <a:avLst/>
          </a:prstGeom>
          <a:solidFill>
            <a:srgbClr val="6BEEF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Hexagon 82">
            <a:extLst>
              <a:ext uri="{FF2B5EF4-FFF2-40B4-BE49-F238E27FC236}">
                <a16:creationId xmlns:a16="http://schemas.microsoft.com/office/drawing/2014/main" id="{949A402E-1180-344B-111E-5AEE8FE97885}"/>
              </a:ext>
            </a:extLst>
          </p:cNvPr>
          <p:cNvSpPr/>
          <p:nvPr/>
        </p:nvSpPr>
        <p:spPr>
          <a:xfrm>
            <a:off x="13186702" y="-541123"/>
            <a:ext cx="865163" cy="762000"/>
          </a:xfrm>
          <a:prstGeom prst="hexagon">
            <a:avLst/>
          </a:prstGeom>
          <a:solidFill>
            <a:srgbClr val="826E1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7A9F776-6EDF-54B1-4023-B61891B2DD60}"/>
              </a:ext>
            </a:extLst>
          </p:cNvPr>
          <p:cNvSpPr txBox="1"/>
          <p:nvPr/>
        </p:nvSpPr>
        <p:spPr>
          <a:xfrm>
            <a:off x="4845147" y="4704799"/>
            <a:ext cx="6202271"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Playfair Display" panose="00000500000000000000" pitchFamily="2" charset="0"/>
              </a:rPr>
              <a:t>License:</a:t>
            </a:r>
            <a:r>
              <a:rPr lang="en-GB">
                <a:latin typeface="Playfair Display" panose="00000500000000000000" pitchFamily="2" charset="0"/>
              </a:rPr>
              <a:t> </a:t>
            </a:r>
            <a:r>
              <a:rPr lang="en-US">
                <a:latin typeface="Playfair Display" panose="00000500000000000000" pitchFamily="2" charset="0"/>
              </a:rPr>
              <a:t>GNU GENERAL PUBLIC LICENSE</a:t>
            </a:r>
            <a:endParaRPr lang="en-GB">
              <a:latin typeface="Playfair Display" panose="00000500000000000000" pitchFamily="2" charset="0"/>
            </a:endParaRPr>
          </a:p>
          <a:p>
            <a:endParaRPr lang="en-GB">
              <a:latin typeface="Playfair Display" panose="00000500000000000000" pitchFamily="2" charset="0"/>
            </a:endParaRPr>
          </a:p>
        </p:txBody>
      </p:sp>
    </p:spTree>
    <p:extLst>
      <p:ext uri="{BB962C8B-B14F-4D97-AF65-F5344CB8AC3E}">
        <p14:creationId xmlns:p14="http://schemas.microsoft.com/office/powerpoint/2010/main" val="312813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ppopotamo con pizza vector logo design per marchi food o restaurantthemed  | Foto Premium">
            <a:extLst>
              <a:ext uri="{FF2B5EF4-FFF2-40B4-BE49-F238E27FC236}">
                <a16:creationId xmlns:a16="http://schemas.microsoft.com/office/drawing/2014/main" id="{528900AB-7D11-F7B0-2912-ADF79475D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0" y="4654055"/>
            <a:ext cx="4136777" cy="3236185"/>
          </a:xfrm>
          <a:prstGeom prst="rect">
            <a:avLst/>
          </a:prstGeom>
          <a:noFill/>
          <a:extLst>
            <a:ext uri="{909E8E84-426E-40DD-AFC4-6F175D3DCCD1}">
              <a14:hiddenFill xmlns:a14="http://schemas.microsoft.com/office/drawing/2010/main">
                <a:solidFill>
                  <a:srgbClr val="FFFFFF"/>
                </a:solidFill>
              </a14:hiddenFill>
            </a:ext>
          </a:extLst>
        </p:spPr>
      </p:pic>
      <p:sp>
        <p:nvSpPr>
          <p:cNvPr id="52" name="Oval 51">
            <a:extLst>
              <a:ext uri="{FF2B5EF4-FFF2-40B4-BE49-F238E27FC236}">
                <a16:creationId xmlns:a16="http://schemas.microsoft.com/office/drawing/2014/main" id="{1E3858DD-909A-5DC1-D524-9CAA0CD4877C}"/>
              </a:ext>
            </a:extLst>
          </p:cNvPr>
          <p:cNvSpPr/>
          <p:nvPr/>
        </p:nvSpPr>
        <p:spPr>
          <a:xfrm>
            <a:off x="-3223845" y="-260841"/>
            <a:ext cx="7561384" cy="7379677"/>
          </a:xfrm>
          <a:prstGeom prst="ellipse">
            <a:avLst/>
          </a:prstGeom>
          <a:gradFill>
            <a:gsLst>
              <a:gs pos="7000">
                <a:srgbClr val="7CA3A1"/>
              </a:gs>
              <a:gs pos="58000">
                <a:srgbClr val="32675B"/>
              </a:gs>
              <a:gs pos="85000">
                <a:srgbClr val="87AC41"/>
              </a:gs>
              <a:gs pos="100000">
                <a:srgbClr val="324850"/>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descr="Không có mô tả.">
            <a:extLst>
              <a:ext uri="{FF2B5EF4-FFF2-40B4-BE49-F238E27FC236}">
                <a16:creationId xmlns:a16="http://schemas.microsoft.com/office/drawing/2014/main" id="{CE4349F6-724C-1EFB-3483-E0B8146C8F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46437" y="950568"/>
            <a:ext cx="5210175" cy="5486400"/>
          </a:xfrm>
          <a:prstGeom prst="rect">
            <a:avLst/>
          </a:prstGeom>
          <a:noFill/>
          <a:ln>
            <a:noFill/>
          </a:ln>
        </p:spPr>
      </p:pic>
      <p:sp>
        <p:nvSpPr>
          <p:cNvPr id="77" name="TextBox 76">
            <a:extLst>
              <a:ext uri="{FF2B5EF4-FFF2-40B4-BE49-F238E27FC236}">
                <a16:creationId xmlns:a16="http://schemas.microsoft.com/office/drawing/2014/main" id="{CA7DC085-4990-6434-8EA3-83A9F40FC46F}"/>
              </a:ext>
            </a:extLst>
          </p:cNvPr>
          <p:cNvSpPr txBox="1"/>
          <p:nvPr/>
        </p:nvSpPr>
        <p:spPr>
          <a:xfrm>
            <a:off x="-3194537" y="2228668"/>
            <a:ext cx="3751384" cy="2400657"/>
          </a:xfrm>
          <a:prstGeom prst="rect">
            <a:avLst/>
          </a:prstGeom>
          <a:noFill/>
        </p:spPr>
        <p:txBody>
          <a:bodyPr wrap="square" rtlCol="0">
            <a:spAutoFit/>
          </a:bodyPr>
          <a:lstStyle/>
          <a:p>
            <a:r>
              <a:rPr lang="en-US" sz="15000" b="1">
                <a:latin typeface="Montserrat" panose="00000500000000000000" pitchFamily="2" charset="0"/>
              </a:rPr>
              <a:t>3.4</a:t>
            </a:r>
            <a:endParaRPr lang="en-GB" sz="15000" b="1">
              <a:latin typeface="Montserrat" panose="00000500000000000000" pitchFamily="2" charset="0"/>
            </a:endParaRPr>
          </a:p>
        </p:txBody>
      </p:sp>
      <p:sp>
        <p:nvSpPr>
          <p:cNvPr id="2" name="TextBox 1">
            <a:extLst>
              <a:ext uri="{FF2B5EF4-FFF2-40B4-BE49-F238E27FC236}">
                <a16:creationId xmlns:a16="http://schemas.microsoft.com/office/drawing/2014/main" id="{EB355C8A-E95E-FD5D-9D28-BBF9ABB60A0E}"/>
              </a:ext>
            </a:extLst>
          </p:cNvPr>
          <p:cNvSpPr txBox="1"/>
          <p:nvPr/>
        </p:nvSpPr>
        <p:spPr>
          <a:xfrm>
            <a:off x="656493" y="2253398"/>
            <a:ext cx="3751384" cy="2400657"/>
          </a:xfrm>
          <a:prstGeom prst="rect">
            <a:avLst/>
          </a:prstGeom>
          <a:noFill/>
        </p:spPr>
        <p:txBody>
          <a:bodyPr wrap="square" rtlCol="0">
            <a:spAutoFit/>
          </a:bodyPr>
          <a:lstStyle/>
          <a:p>
            <a:r>
              <a:rPr lang="en-US" sz="15000" b="1">
                <a:solidFill>
                  <a:schemeClr val="bg1"/>
                </a:solidFill>
                <a:latin typeface="Montserrat" panose="00000500000000000000" pitchFamily="2" charset="0"/>
              </a:rPr>
              <a:t>3.3</a:t>
            </a:r>
            <a:endParaRPr lang="en-GB" sz="15000" b="1">
              <a:solidFill>
                <a:schemeClr val="bg1"/>
              </a:solidFill>
              <a:latin typeface="Montserrat" panose="00000500000000000000" pitchFamily="2" charset="0"/>
            </a:endParaRPr>
          </a:p>
        </p:txBody>
      </p:sp>
      <p:pic>
        <p:nvPicPr>
          <p:cNvPr id="5" name="Picture 2" descr="Ippopotamo con pizza vector logo design per marchi food o restaurantthemed  | Foto Premium">
            <a:extLst>
              <a:ext uri="{FF2B5EF4-FFF2-40B4-BE49-F238E27FC236}">
                <a16:creationId xmlns:a16="http://schemas.microsoft.com/office/drawing/2014/main" id="{BFF9E4EF-4375-F7B7-1489-368FC30EE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953012" y="560230"/>
            <a:ext cx="997930" cy="78067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201EA272-E527-5A46-B926-333AD85F7F08}"/>
              </a:ext>
            </a:extLst>
          </p:cNvPr>
          <p:cNvSpPr txBox="1"/>
          <p:nvPr/>
        </p:nvSpPr>
        <p:spPr>
          <a:xfrm>
            <a:off x="5246437" y="240496"/>
            <a:ext cx="6658707" cy="477054"/>
          </a:xfrm>
          <a:prstGeom prst="rect">
            <a:avLst/>
          </a:prstGeom>
          <a:noFill/>
        </p:spPr>
        <p:txBody>
          <a:bodyPr wrap="square" rtlCol="0">
            <a:spAutoFit/>
          </a:bodyPr>
          <a:lstStyle/>
          <a:p>
            <a:r>
              <a:rPr lang="en-US" sz="2500" b="1">
                <a:latin typeface="Playfair Display" panose="00000500000000000000" pitchFamily="2" charset="0"/>
              </a:rPr>
              <a:t>Giao diện</a:t>
            </a:r>
            <a:endParaRPr lang="en-GB" sz="2500">
              <a:latin typeface="Playfair Display" panose="00000500000000000000" pitchFamily="2" charset="0"/>
            </a:endParaRPr>
          </a:p>
        </p:txBody>
      </p:sp>
      <p:pic>
        <p:nvPicPr>
          <p:cNvPr id="41" name="Picture 2" descr="Ippopotamo con pizza vector logo design per marchi food o restaurantthemed  | Foto Premium">
            <a:extLst>
              <a:ext uri="{FF2B5EF4-FFF2-40B4-BE49-F238E27FC236}">
                <a16:creationId xmlns:a16="http://schemas.microsoft.com/office/drawing/2014/main" id="{85372E5C-54C2-64ED-53D5-B74B90EF4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953012" y="1579434"/>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ppopotamo con pizza vector logo design per marchi food o restaurantthemed  | Foto Premium">
            <a:extLst>
              <a:ext uri="{FF2B5EF4-FFF2-40B4-BE49-F238E27FC236}">
                <a16:creationId xmlns:a16="http://schemas.microsoft.com/office/drawing/2014/main" id="{4A72179C-997E-8305-0831-684CA68D6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996246" y="2648319"/>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ppopotamo con pizza vector logo design per marchi food o restaurantthemed  | Foto Premium">
            <a:extLst>
              <a:ext uri="{FF2B5EF4-FFF2-40B4-BE49-F238E27FC236}">
                <a16:creationId xmlns:a16="http://schemas.microsoft.com/office/drawing/2014/main" id="{391D32BB-DBF7-86A7-56BA-F6844C772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996246" y="3510203"/>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ppopotamo con pizza vector logo design per marchi food o restaurantthemed  | Foto Premium">
            <a:extLst>
              <a:ext uri="{FF2B5EF4-FFF2-40B4-BE49-F238E27FC236}">
                <a16:creationId xmlns:a16="http://schemas.microsoft.com/office/drawing/2014/main" id="{16C24CBB-A323-AC2E-7797-1B972752F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996246" y="4501701"/>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ppopotamo con pizza vector logo design per marchi food o restaurantthemed  | Foto Premium">
            <a:extLst>
              <a:ext uri="{FF2B5EF4-FFF2-40B4-BE49-F238E27FC236}">
                <a16:creationId xmlns:a16="http://schemas.microsoft.com/office/drawing/2014/main" id="{878C6CDA-4249-19B9-4DCD-51835D800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996246" y="5517093"/>
            <a:ext cx="997930" cy="78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98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12D3992-599E-73D8-C695-C7B824D2E0A4}"/>
              </a:ext>
            </a:extLst>
          </p:cNvPr>
          <p:cNvSpPr/>
          <p:nvPr/>
        </p:nvSpPr>
        <p:spPr>
          <a:xfrm>
            <a:off x="-3223845" y="-260841"/>
            <a:ext cx="7561384" cy="7379677"/>
          </a:xfrm>
          <a:prstGeom prst="ellipse">
            <a:avLst/>
          </a:prstGeom>
          <a:gradFill flip="none" rotWithShape="1">
            <a:gsLst>
              <a:gs pos="0">
                <a:srgbClr val="98DBC7"/>
              </a:gs>
              <a:gs pos="51000">
                <a:srgbClr val="5BC8AC"/>
              </a:gs>
              <a:gs pos="77000">
                <a:srgbClr val="E7D72B"/>
              </a:gs>
              <a:gs pos="93000">
                <a:srgbClr val="F28D9F"/>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D4BB3BCD-96F5-B9AD-6658-6A6C6A83878D}"/>
              </a:ext>
            </a:extLst>
          </p:cNvPr>
          <p:cNvSpPr txBox="1"/>
          <p:nvPr/>
        </p:nvSpPr>
        <p:spPr>
          <a:xfrm>
            <a:off x="-2995245" y="2253402"/>
            <a:ext cx="3751384" cy="2400657"/>
          </a:xfrm>
          <a:prstGeom prst="rect">
            <a:avLst/>
          </a:prstGeom>
          <a:noFill/>
        </p:spPr>
        <p:txBody>
          <a:bodyPr wrap="square" rtlCol="0">
            <a:spAutoFit/>
          </a:bodyPr>
          <a:lstStyle/>
          <a:p>
            <a:r>
              <a:rPr lang="en-US" sz="15000" b="1">
                <a:solidFill>
                  <a:schemeClr val="bg1"/>
                </a:solidFill>
                <a:latin typeface="Montserrat" panose="00000500000000000000" pitchFamily="2" charset="0"/>
              </a:rPr>
              <a:t>3.3</a:t>
            </a:r>
            <a:endParaRPr lang="en-GB" sz="15000" b="1">
              <a:solidFill>
                <a:schemeClr val="bg1"/>
              </a:solidFill>
              <a:latin typeface="Montserrat" panose="00000500000000000000" pitchFamily="2" charset="0"/>
            </a:endParaRPr>
          </a:p>
        </p:txBody>
      </p:sp>
      <p:sp>
        <p:nvSpPr>
          <p:cNvPr id="7" name="TextBox 6">
            <a:extLst>
              <a:ext uri="{FF2B5EF4-FFF2-40B4-BE49-F238E27FC236}">
                <a16:creationId xmlns:a16="http://schemas.microsoft.com/office/drawing/2014/main" id="{609BD1EC-5FBE-7335-6ADA-5F16E8674AF3}"/>
              </a:ext>
            </a:extLst>
          </p:cNvPr>
          <p:cNvSpPr txBox="1"/>
          <p:nvPr/>
        </p:nvSpPr>
        <p:spPr>
          <a:xfrm>
            <a:off x="4373463" y="965921"/>
            <a:ext cx="6658707" cy="553998"/>
          </a:xfrm>
          <a:prstGeom prst="rect">
            <a:avLst/>
          </a:prstGeom>
          <a:noFill/>
        </p:spPr>
        <p:txBody>
          <a:bodyPr wrap="square" rtlCol="0">
            <a:spAutoFit/>
          </a:bodyPr>
          <a:lstStyle/>
          <a:p>
            <a:r>
              <a:rPr lang="en-US" sz="3000" b="1">
                <a:solidFill>
                  <a:srgbClr val="4EB64B"/>
                </a:solidFill>
                <a:effectLst/>
                <a:latin typeface="Playfair Display" panose="00000500000000000000" pitchFamily="2" charset="0"/>
                <a:ea typeface="Aptos" panose="020B0004020202020204" pitchFamily="34" charset="0"/>
              </a:rPr>
              <a:t>GGOBI</a:t>
            </a:r>
            <a:endParaRPr lang="en-GB" sz="3000">
              <a:solidFill>
                <a:srgbClr val="4EB64B"/>
              </a:solidFill>
              <a:latin typeface="Playfair Display" panose="00000500000000000000" pitchFamily="2" charset="0"/>
            </a:endParaRPr>
          </a:p>
        </p:txBody>
      </p:sp>
      <p:sp>
        <p:nvSpPr>
          <p:cNvPr id="8" name="TextBox 7">
            <a:extLst>
              <a:ext uri="{FF2B5EF4-FFF2-40B4-BE49-F238E27FC236}">
                <a16:creationId xmlns:a16="http://schemas.microsoft.com/office/drawing/2014/main" id="{8E1CAA9F-02F9-A6C8-2F2E-F49D25BCD9BA}"/>
              </a:ext>
            </a:extLst>
          </p:cNvPr>
          <p:cNvSpPr txBox="1"/>
          <p:nvPr/>
        </p:nvSpPr>
        <p:spPr>
          <a:xfrm>
            <a:off x="4736122" y="1724441"/>
            <a:ext cx="6658707" cy="461665"/>
          </a:xfrm>
          <a:prstGeom prst="rect">
            <a:avLst/>
          </a:prstGeom>
          <a:noFill/>
        </p:spPr>
        <p:txBody>
          <a:bodyPr wrap="square" rtlCol="0">
            <a:spAutoFit/>
          </a:bodyPr>
          <a:lstStyle/>
          <a:p>
            <a:pPr marL="90170" fontAlgn="base"/>
            <a:r>
              <a:rPr lang="en-US" sz="2400" b="1">
                <a:solidFill>
                  <a:srgbClr val="4EB64B"/>
                </a:solidFill>
                <a:latin typeface="Playfair Display" panose="00000500000000000000" pitchFamily="2" charset="0"/>
              </a:rPr>
              <a:t>Ggobi là gì</a:t>
            </a:r>
            <a:endParaRPr lang="en-GB" sz="2400">
              <a:solidFill>
                <a:srgbClr val="4EB64B"/>
              </a:solidFill>
              <a:effectLst/>
              <a:latin typeface="Playfair Display" panose="00000500000000000000" pitchFamily="2" charset="0"/>
              <a:ea typeface="Times New Roman" panose="02020603050405020304" pitchFamily="18" charset="0"/>
            </a:endParaRPr>
          </a:p>
        </p:txBody>
      </p:sp>
      <p:sp>
        <p:nvSpPr>
          <p:cNvPr id="9" name="TextBox 8">
            <a:extLst>
              <a:ext uri="{FF2B5EF4-FFF2-40B4-BE49-F238E27FC236}">
                <a16:creationId xmlns:a16="http://schemas.microsoft.com/office/drawing/2014/main" id="{B48298A0-E344-4D21-398F-D6075AC14638}"/>
              </a:ext>
            </a:extLst>
          </p:cNvPr>
          <p:cNvSpPr txBox="1"/>
          <p:nvPr/>
        </p:nvSpPr>
        <p:spPr>
          <a:xfrm>
            <a:off x="4712677" y="2509957"/>
            <a:ext cx="6658707" cy="1754326"/>
          </a:xfrm>
          <a:prstGeom prst="rect">
            <a:avLst/>
          </a:prstGeom>
          <a:noFill/>
        </p:spPr>
        <p:txBody>
          <a:bodyPr wrap="square" rtlCol="0">
            <a:spAutoFit/>
          </a:bodyPr>
          <a:lstStyle/>
          <a:p>
            <a:r>
              <a:rPr lang="en-GB">
                <a:solidFill>
                  <a:schemeClr val="bg1"/>
                </a:solidFill>
                <a:latin typeface="Playfair Display" panose="00000500000000000000" pitchFamily="2" charset="0"/>
              </a:rPr>
              <a:t>GGobi (pronounced "gee-gobi") là một phần mềm được phát triển để hiển thị và tương tác với dữ liệu thống kê và đồ thị đa biến. GGobi chủ yếu được sử dụng trong lĩnh vực thống kê và khám phá dữ liệu để giúp người sử dụng hiểu rõ hơn về mối quan hệ giữa các biến trong dữ liệu đa biến.</a:t>
            </a:r>
          </a:p>
          <a:p>
            <a:r>
              <a:rPr lang="en-US">
                <a:solidFill>
                  <a:schemeClr val="bg1"/>
                </a:solidFill>
                <a:latin typeface="Playfair Display" panose="00000500000000000000" pitchFamily="2" charset="0"/>
              </a:rPr>
              <a:t> </a:t>
            </a:r>
            <a:endParaRPr lang="en-GB">
              <a:solidFill>
                <a:schemeClr val="bg1"/>
              </a:solidFill>
              <a:latin typeface="Playfair Display" panose="00000500000000000000" pitchFamily="2" charset="0"/>
            </a:endParaRPr>
          </a:p>
        </p:txBody>
      </p:sp>
      <p:sp>
        <p:nvSpPr>
          <p:cNvPr id="77" name="TextBox 76">
            <a:extLst>
              <a:ext uri="{FF2B5EF4-FFF2-40B4-BE49-F238E27FC236}">
                <a16:creationId xmlns:a16="http://schemas.microsoft.com/office/drawing/2014/main" id="{CA7DC085-4990-6434-8EA3-83A9F40FC46F}"/>
              </a:ext>
            </a:extLst>
          </p:cNvPr>
          <p:cNvSpPr txBox="1"/>
          <p:nvPr/>
        </p:nvSpPr>
        <p:spPr>
          <a:xfrm>
            <a:off x="984738" y="2228670"/>
            <a:ext cx="3751384" cy="2400657"/>
          </a:xfrm>
          <a:prstGeom prst="rect">
            <a:avLst/>
          </a:prstGeom>
          <a:noFill/>
        </p:spPr>
        <p:txBody>
          <a:bodyPr wrap="square" rtlCol="0">
            <a:spAutoFit/>
          </a:bodyPr>
          <a:lstStyle/>
          <a:p>
            <a:r>
              <a:rPr lang="en-US" sz="15000" b="1">
                <a:latin typeface="Montserrat" panose="00000500000000000000" pitchFamily="2" charset="0"/>
              </a:rPr>
              <a:t>3.4</a:t>
            </a:r>
            <a:endParaRPr lang="en-GB" sz="15000" b="1">
              <a:latin typeface="Montserrat" panose="00000500000000000000" pitchFamily="2" charset="0"/>
            </a:endParaRPr>
          </a:p>
        </p:txBody>
      </p:sp>
      <p:pic>
        <p:nvPicPr>
          <p:cNvPr id="3" name="Picture 2" descr="A green and white text&#10;&#10;Description automatically generated">
            <a:extLst>
              <a:ext uri="{FF2B5EF4-FFF2-40B4-BE49-F238E27FC236}">
                <a16:creationId xmlns:a16="http://schemas.microsoft.com/office/drawing/2014/main" id="{B4886E91-FC4C-63E9-2786-620C2A8D7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8476" y="193312"/>
            <a:ext cx="2906662" cy="1354801"/>
          </a:xfrm>
          <a:prstGeom prst="rect">
            <a:avLst/>
          </a:prstGeom>
        </p:spPr>
      </p:pic>
      <p:pic>
        <p:nvPicPr>
          <p:cNvPr id="5" name="Picture 2" descr="Ippopotamo con pizza vector logo design per marchi food o restaurantthemed  | Foto Premium">
            <a:extLst>
              <a:ext uri="{FF2B5EF4-FFF2-40B4-BE49-F238E27FC236}">
                <a16:creationId xmlns:a16="http://schemas.microsoft.com/office/drawing/2014/main" id="{0F74D049-1D3B-3108-863F-CF7ACA89C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444" y="7608138"/>
            <a:ext cx="4136777" cy="3236185"/>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02E0C041-1964-B78E-5416-FCD895B9235B}"/>
              </a:ext>
            </a:extLst>
          </p:cNvPr>
          <p:cNvSpPr/>
          <p:nvPr/>
        </p:nvSpPr>
        <p:spPr>
          <a:xfrm>
            <a:off x="10224450" y="5157445"/>
            <a:ext cx="807720" cy="780677"/>
          </a:xfrm>
          <a:prstGeom prst="ellipse">
            <a:avLst/>
          </a:prstGeom>
          <a:solidFill>
            <a:srgbClr val="98DB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CF20DE71-5A26-4C9E-5CE3-DE45806D64EA}"/>
              </a:ext>
            </a:extLst>
          </p:cNvPr>
          <p:cNvSpPr/>
          <p:nvPr/>
        </p:nvSpPr>
        <p:spPr>
          <a:xfrm>
            <a:off x="10439400" y="5974218"/>
            <a:ext cx="807720" cy="780677"/>
          </a:xfrm>
          <a:prstGeom prst="ellipse">
            <a:avLst/>
          </a:prstGeom>
          <a:solidFill>
            <a:srgbClr val="5BC8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29A8BC27-0F32-1591-26C7-EA700FD3FF42}"/>
              </a:ext>
            </a:extLst>
          </p:cNvPr>
          <p:cNvSpPr/>
          <p:nvPr/>
        </p:nvSpPr>
        <p:spPr>
          <a:xfrm>
            <a:off x="11130348" y="5400199"/>
            <a:ext cx="807720" cy="780677"/>
          </a:xfrm>
          <a:prstGeom prst="ellipse">
            <a:avLst/>
          </a:prstGeom>
          <a:solidFill>
            <a:srgbClr val="F28D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7B44AF6-F02F-9218-FBCB-4F300E3D4663}"/>
              </a:ext>
            </a:extLst>
          </p:cNvPr>
          <p:cNvSpPr/>
          <p:nvPr/>
        </p:nvSpPr>
        <p:spPr>
          <a:xfrm>
            <a:off x="4332262" y="5879752"/>
            <a:ext cx="807720" cy="780677"/>
          </a:xfrm>
          <a:prstGeom prst="ellipse">
            <a:avLst/>
          </a:prstGeom>
          <a:solidFill>
            <a:srgbClr val="F28D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9B488E42-D085-8874-7B7C-D33480AD4819}"/>
              </a:ext>
            </a:extLst>
          </p:cNvPr>
          <p:cNvSpPr/>
          <p:nvPr/>
        </p:nvSpPr>
        <p:spPr>
          <a:xfrm>
            <a:off x="4712677" y="193312"/>
            <a:ext cx="807720" cy="780677"/>
          </a:xfrm>
          <a:prstGeom prst="ellipse">
            <a:avLst/>
          </a:prstGeom>
          <a:solidFill>
            <a:srgbClr val="F28D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B6FB4A8-815E-5BC2-E15D-F7C6E0CEFBC8}"/>
              </a:ext>
            </a:extLst>
          </p:cNvPr>
          <p:cNvSpPr/>
          <p:nvPr/>
        </p:nvSpPr>
        <p:spPr>
          <a:xfrm>
            <a:off x="3729111" y="193312"/>
            <a:ext cx="807720" cy="780677"/>
          </a:xfrm>
          <a:prstGeom prst="ellipse">
            <a:avLst/>
          </a:prstGeom>
          <a:solidFill>
            <a:srgbClr val="E7D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 descr="Ippopotamo con pizza vector logo design per marchi food o restaurantthemed  | Foto Premium">
            <a:extLst>
              <a:ext uri="{FF2B5EF4-FFF2-40B4-BE49-F238E27FC236}">
                <a16:creationId xmlns:a16="http://schemas.microsoft.com/office/drawing/2014/main" id="{A799AFF3-0446-E4EA-FC2D-868A1B2B1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032170" y="7051121"/>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ppopotamo con pizza vector logo design per marchi food o restaurantthemed  | Foto Premium">
            <a:extLst>
              <a:ext uri="{FF2B5EF4-FFF2-40B4-BE49-F238E27FC236}">
                <a16:creationId xmlns:a16="http://schemas.microsoft.com/office/drawing/2014/main" id="{1F5E0260-7D37-75E0-4308-1F147DE70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032170" y="8070325"/>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ppopotamo con pizza vector logo design per marchi food o restaurantthemed  | Foto Premium">
            <a:extLst>
              <a:ext uri="{FF2B5EF4-FFF2-40B4-BE49-F238E27FC236}">
                <a16:creationId xmlns:a16="http://schemas.microsoft.com/office/drawing/2014/main" id="{2A6B2D32-A168-C428-6552-FB6C3703C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075404" y="9139210"/>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ppopotamo con pizza vector logo design per marchi food o restaurantthemed  | Foto Premium">
            <a:extLst>
              <a:ext uri="{FF2B5EF4-FFF2-40B4-BE49-F238E27FC236}">
                <a16:creationId xmlns:a16="http://schemas.microsoft.com/office/drawing/2014/main" id="{188E3062-92E1-D895-CFEB-A7D54AE2A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075404" y="10001094"/>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ppopotamo con pizza vector logo design per marchi food o restaurantthemed  | Foto Premium">
            <a:extLst>
              <a:ext uri="{FF2B5EF4-FFF2-40B4-BE49-F238E27FC236}">
                <a16:creationId xmlns:a16="http://schemas.microsoft.com/office/drawing/2014/main" id="{210F0C61-5E79-EF74-E081-52F538469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075404" y="10992592"/>
            <a:ext cx="997930" cy="78067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ppopotamo con pizza vector logo design per marchi food o restaurantthemed  | Foto Premium">
            <a:extLst>
              <a:ext uri="{FF2B5EF4-FFF2-40B4-BE49-F238E27FC236}">
                <a16:creationId xmlns:a16="http://schemas.microsoft.com/office/drawing/2014/main" id="{BDA5C320-5C47-EBF4-C6CB-1E9C6C6F3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075404" y="12007984"/>
            <a:ext cx="997930" cy="7806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9039FE6-6D07-617F-F11F-D00FA712E27E}"/>
              </a:ext>
            </a:extLst>
          </p:cNvPr>
          <p:cNvSpPr txBox="1"/>
          <p:nvPr/>
        </p:nvSpPr>
        <p:spPr>
          <a:xfrm>
            <a:off x="4736122" y="4150721"/>
            <a:ext cx="6658707" cy="923330"/>
          </a:xfrm>
          <a:prstGeom prst="rect">
            <a:avLst/>
          </a:prstGeom>
          <a:noFill/>
        </p:spPr>
        <p:txBody>
          <a:bodyPr wrap="square" rtlCol="0">
            <a:spAutoFit/>
          </a:bodyPr>
          <a:lstStyle/>
          <a:p>
            <a:r>
              <a:rPr lang="en-GB">
                <a:solidFill>
                  <a:schemeClr val="bg1"/>
                </a:solidFill>
                <a:latin typeface="Playfair Display" panose="00000500000000000000" pitchFamily="2" charset="0"/>
              </a:rPr>
              <a:t>Được phát triển dưới sự bồi dưỡng của Bellcore. Bellcore là phòng thí nghiệm nghiên cứu của tất cả các công ty viễn thông địa phương vào cuối những năm 80 và đầu những năm 90. </a:t>
            </a:r>
          </a:p>
        </p:txBody>
      </p:sp>
      <p:sp>
        <p:nvSpPr>
          <p:cNvPr id="4" name="TextBox 3">
            <a:extLst>
              <a:ext uri="{FF2B5EF4-FFF2-40B4-BE49-F238E27FC236}">
                <a16:creationId xmlns:a16="http://schemas.microsoft.com/office/drawing/2014/main" id="{DA849631-EF17-9F6B-B60B-1C72AB691444}"/>
              </a:ext>
            </a:extLst>
          </p:cNvPr>
          <p:cNvSpPr txBox="1"/>
          <p:nvPr/>
        </p:nvSpPr>
        <p:spPr>
          <a:xfrm>
            <a:off x="4805812" y="5227095"/>
            <a:ext cx="6658707" cy="1200329"/>
          </a:xfrm>
          <a:prstGeom prst="rect">
            <a:avLst/>
          </a:prstGeom>
          <a:noFill/>
        </p:spPr>
        <p:txBody>
          <a:bodyPr wrap="square" rtlCol="0">
            <a:spAutoFit/>
          </a:bodyPr>
          <a:lstStyle/>
          <a:p>
            <a:r>
              <a:rPr lang="en-US">
                <a:solidFill>
                  <a:schemeClr val="bg1"/>
                </a:solidFill>
                <a:latin typeface="Playfair Display" panose="00000500000000000000" pitchFamily="2" charset="0"/>
              </a:rPr>
              <a:t>Các loại license</a:t>
            </a:r>
            <a:endParaRPr lang="en-GB">
              <a:solidFill>
                <a:schemeClr val="bg1"/>
              </a:solidFill>
              <a:latin typeface="Playfair Display" panose="00000500000000000000" pitchFamily="2" charset="0"/>
            </a:endParaRPr>
          </a:p>
          <a:p>
            <a:r>
              <a:rPr lang="en-US">
                <a:solidFill>
                  <a:schemeClr val="bg1"/>
                </a:solidFill>
                <a:latin typeface="Playfair Display" panose="00000500000000000000" pitchFamily="2" charset="0"/>
              </a:rPr>
              <a:t>	Common Public License</a:t>
            </a:r>
            <a:endParaRPr lang="en-GB">
              <a:solidFill>
                <a:schemeClr val="bg1"/>
              </a:solidFill>
              <a:latin typeface="Playfair Display" panose="00000500000000000000" pitchFamily="2" charset="0"/>
            </a:endParaRPr>
          </a:p>
          <a:p>
            <a:r>
              <a:rPr lang="en-US">
                <a:solidFill>
                  <a:schemeClr val="bg1"/>
                </a:solidFill>
                <a:latin typeface="Playfair Display" panose="00000500000000000000" pitchFamily="2" charset="0"/>
              </a:rPr>
              <a:t>	GNU Public License</a:t>
            </a:r>
            <a:endParaRPr lang="en-GB">
              <a:solidFill>
                <a:schemeClr val="bg1"/>
              </a:solidFill>
              <a:latin typeface="Playfair Display" panose="00000500000000000000" pitchFamily="2" charset="0"/>
            </a:endParaRPr>
          </a:p>
          <a:p>
            <a:r>
              <a:rPr lang="en-US">
                <a:solidFill>
                  <a:schemeClr val="bg1"/>
                </a:solidFill>
                <a:latin typeface="Playfair Display" panose="00000500000000000000" pitchFamily="2" charset="0"/>
              </a:rPr>
              <a:t>	BSD License</a:t>
            </a:r>
            <a:endParaRPr lang="en-GB">
              <a:solidFill>
                <a:schemeClr val="bg1"/>
              </a:solidFill>
              <a:latin typeface="Playfair Display" panose="00000500000000000000" pitchFamily="2" charset="0"/>
            </a:endParaRPr>
          </a:p>
        </p:txBody>
      </p:sp>
    </p:spTree>
    <p:extLst>
      <p:ext uri="{BB962C8B-B14F-4D97-AF65-F5344CB8AC3E}">
        <p14:creationId xmlns:p14="http://schemas.microsoft.com/office/powerpoint/2010/main" val="141002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Effect transition="in" filter="fade">
                                      <p:cBhvr>
                                        <p:cTn id="27" dur="500"/>
                                        <p:tgtEl>
                                          <p:spTgt spid="23"/>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0" grpId="0" animBg="1"/>
      <p:bldP spid="21" grpId="0" animBg="1"/>
      <p:bldP spid="22" grpId="0" animBg="1"/>
      <p:bldP spid="23" grpId="0" animBg="1"/>
      <p:bldP spid="24" grpId="0" animBg="1"/>
      <p:bldP spid="25" grpId="0" animBg="1"/>
      <p:bldP spid="2"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5BD3FBC2-30B0-B6A1-B8CD-E593ED9F9FD3}"/>
              </a:ext>
            </a:extLst>
          </p:cNvPr>
          <p:cNvSpPr/>
          <p:nvPr/>
        </p:nvSpPr>
        <p:spPr>
          <a:xfrm>
            <a:off x="-3223845" y="-260841"/>
            <a:ext cx="7561384" cy="7379677"/>
          </a:xfrm>
          <a:prstGeom prst="ellipse">
            <a:avLst/>
          </a:prstGeom>
          <a:gradFill flip="none" rotWithShape="1">
            <a:gsLst>
              <a:gs pos="0">
                <a:srgbClr val="98DBC7"/>
              </a:gs>
              <a:gs pos="51000">
                <a:srgbClr val="5BC8AC"/>
              </a:gs>
              <a:gs pos="77000">
                <a:srgbClr val="E7D72B"/>
              </a:gs>
              <a:gs pos="93000">
                <a:srgbClr val="F28D9F"/>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D4BB3BCD-96F5-B9AD-6658-6A6C6A83878D}"/>
              </a:ext>
            </a:extLst>
          </p:cNvPr>
          <p:cNvSpPr txBox="1"/>
          <p:nvPr/>
        </p:nvSpPr>
        <p:spPr>
          <a:xfrm>
            <a:off x="-2995245" y="2253402"/>
            <a:ext cx="3751384" cy="2400657"/>
          </a:xfrm>
          <a:prstGeom prst="rect">
            <a:avLst/>
          </a:prstGeom>
          <a:noFill/>
        </p:spPr>
        <p:txBody>
          <a:bodyPr wrap="square" rtlCol="0">
            <a:spAutoFit/>
          </a:bodyPr>
          <a:lstStyle/>
          <a:p>
            <a:r>
              <a:rPr lang="en-US" sz="15000" b="1">
                <a:latin typeface="Montserrat" panose="00000500000000000000" pitchFamily="2" charset="0"/>
              </a:rPr>
              <a:t>3.2</a:t>
            </a:r>
            <a:endParaRPr lang="en-GB" sz="15000" b="1">
              <a:latin typeface="Montserrat" panose="00000500000000000000" pitchFamily="2" charset="0"/>
            </a:endParaRPr>
          </a:p>
        </p:txBody>
      </p:sp>
      <p:sp>
        <p:nvSpPr>
          <p:cNvPr id="7" name="TextBox 6">
            <a:extLst>
              <a:ext uri="{FF2B5EF4-FFF2-40B4-BE49-F238E27FC236}">
                <a16:creationId xmlns:a16="http://schemas.microsoft.com/office/drawing/2014/main" id="{609BD1EC-5FBE-7335-6ADA-5F16E8674AF3}"/>
              </a:ext>
            </a:extLst>
          </p:cNvPr>
          <p:cNvSpPr txBox="1"/>
          <p:nvPr/>
        </p:nvSpPr>
        <p:spPr>
          <a:xfrm>
            <a:off x="4034250" y="965567"/>
            <a:ext cx="6658707" cy="477054"/>
          </a:xfrm>
          <a:prstGeom prst="rect">
            <a:avLst/>
          </a:prstGeom>
          <a:noFill/>
        </p:spPr>
        <p:txBody>
          <a:bodyPr wrap="square" rtlCol="0">
            <a:spAutoFit/>
          </a:bodyPr>
          <a:lstStyle/>
          <a:p>
            <a:r>
              <a:rPr lang="en-US" sz="2500" b="1">
                <a:solidFill>
                  <a:srgbClr val="4EB64B"/>
                </a:solidFill>
                <a:latin typeface="Playfair Display" panose="00000500000000000000" pitchFamily="2" charset="0"/>
              </a:rPr>
              <a:t>Cài đặt ggobi</a:t>
            </a:r>
            <a:endParaRPr lang="en-GB" sz="2500">
              <a:solidFill>
                <a:srgbClr val="4EB64B"/>
              </a:solidFill>
              <a:latin typeface="Playfair Display" panose="00000500000000000000" pitchFamily="2" charset="0"/>
            </a:endParaRPr>
          </a:p>
        </p:txBody>
      </p:sp>
      <p:sp>
        <p:nvSpPr>
          <p:cNvPr id="8" name="TextBox 7">
            <a:extLst>
              <a:ext uri="{FF2B5EF4-FFF2-40B4-BE49-F238E27FC236}">
                <a16:creationId xmlns:a16="http://schemas.microsoft.com/office/drawing/2014/main" id="{8E1CAA9F-02F9-A6C8-2F2E-F49D25BCD9BA}"/>
              </a:ext>
            </a:extLst>
          </p:cNvPr>
          <p:cNvSpPr txBox="1"/>
          <p:nvPr/>
        </p:nvSpPr>
        <p:spPr>
          <a:xfrm>
            <a:off x="4566138" y="1845065"/>
            <a:ext cx="6658707" cy="369332"/>
          </a:xfrm>
          <a:prstGeom prst="rect">
            <a:avLst/>
          </a:prstGeom>
          <a:noFill/>
        </p:spPr>
        <p:txBody>
          <a:bodyPr wrap="square" rtlCol="0">
            <a:spAutoFit/>
          </a:bodyPr>
          <a:lstStyle/>
          <a:p>
            <a:pPr marL="433070" indent="-342900" fontAlgn="base">
              <a:buFont typeface="Arial" panose="020B0604020202020204" pitchFamily="34" charset="0"/>
              <a:buChar char="•"/>
            </a:pPr>
            <a:r>
              <a:rPr lang="en-US">
                <a:solidFill>
                  <a:srgbClr val="4EB64B"/>
                </a:solidFill>
                <a:latin typeface="Playfair Display" panose="00000500000000000000" pitchFamily="2" charset="0"/>
              </a:rPr>
              <a:t>Cài đặt ggobi</a:t>
            </a:r>
            <a:endParaRPr lang="en-GB">
              <a:solidFill>
                <a:srgbClr val="4EB64B"/>
              </a:solidFill>
              <a:effectLst/>
              <a:latin typeface="Playfair Display" panose="00000500000000000000" pitchFamily="2" charset="0"/>
              <a:ea typeface="Times New Roman" panose="02020603050405020304" pitchFamily="18" charset="0"/>
            </a:endParaRPr>
          </a:p>
        </p:txBody>
      </p:sp>
      <p:sp>
        <p:nvSpPr>
          <p:cNvPr id="77" name="TextBox 76">
            <a:extLst>
              <a:ext uri="{FF2B5EF4-FFF2-40B4-BE49-F238E27FC236}">
                <a16:creationId xmlns:a16="http://schemas.microsoft.com/office/drawing/2014/main" id="{CA7DC085-4990-6434-8EA3-83A9F40FC46F}"/>
              </a:ext>
            </a:extLst>
          </p:cNvPr>
          <p:cNvSpPr txBox="1"/>
          <p:nvPr/>
        </p:nvSpPr>
        <p:spPr>
          <a:xfrm>
            <a:off x="984738" y="2228670"/>
            <a:ext cx="3751384" cy="2400657"/>
          </a:xfrm>
          <a:prstGeom prst="rect">
            <a:avLst/>
          </a:prstGeom>
          <a:noFill/>
        </p:spPr>
        <p:txBody>
          <a:bodyPr wrap="square" rtlCol="0">
            <a:spAutoFit/>
          </a:bodyPr>
          <a:lstStyle/>
          <a:p>
            <a:r>
              <a:rPr lang="en-US" sz="15000" b="1">
                <a:latin typeface="Montserrat" panose="00000500000000000000" pitchFamily="2" charset="0"/>
              </a:rPr>
              <a:t>3.4</a:t>
            </a:r>
            <a:endParaRPr lang="en-GB" sz="15000" b="1">
              <a:latin typeface="Montserrat" panose="00000500000000000000" pitchFamily="2" charset="0"/>
            </a:endParaRPr>
          </a:p>
        </p:txBody>
      </p:sp>
      <p:pic>
        <p:nvPicPr>
          <p:cNvPr id="3" name="Picture 2" descr="A green and white text&#10;&#10;Description automatically generated">
            <a:extLst>
              <a:ext uri="{FF2B5EF4-FFF2-40B4-BE49-F238E27FC236}">
                <a16:creationId xmlns:a16="http://schemas.microsoft.com/office/drawing/2014/main" id="{B4886E91-FC4C-63E9-2786-620C2A8D7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8476" y="193312"/>
            <a:ext cx="2906662" cy="1354801"/>
          </a:xfrm>
          <a:prstGeom prst="rect">
            <a:avLst/>
          </a:prstGeom>
        </p:spPr>
      </p:pic>
      <p:pic>
        <p:nvPicPr>
          <p:cNvPr id="2" name="Picture 1">
            <a:extLst>
              <a:ext uri="{FF2B5EF4-FFF2-40B4-BE49-F238E27FC236}">
                <a16:creationId xmlns:a16="http://schemas.microsoft.com/office/drawing/2014/main" id="{E333A0B7-74BC-5C91-D912-C80978AFDAF8}"/>
              </a:ext>
            </a:extLst>
          </p:cNvPr>
          <p:cNvPicPr>
            <a:picLocks noChangeAspect="1"/>
          </p:cNvPicPr>
          <p:nvPr/>
        </p:nvPicPr>
        <p:blipFill>
          <a:blip r:embed="rId3"/>
          <a:stretch>
            <a:fillRect/>
          </a:stretch>
        </p:blipFill>
        <p:spPr>
          <a:xfrm>
            <a:off x="4736122" y="2449250"/>
            <a:ext cx="2719758" cy="277526"/>
          </a:xfrm>
          <a:prstGeom prst="rect">
            <a:avLst/>
          </a:prstGeom>
        </p:spPr>
      </p:pic>
      <p:sp>
        <p:nvSpPr>
          <p:cNvPr id="4" name="TextBox 3">
            <a:extLst>
              <a:ext uri="{FF2B5EF4-FFF2-40B4-BE49-F238E27FC236}">
                <a16:creationId xmlns:a16="http://schemas.microsoft.com/office/drawing/2014/main" id="{38ED1CD2-D318-E482-BB8D-6B881D553DD1}"/>
              </a:ext>
            </a:extLst>
          </p:cNvPr>
          <p:cNvSpPr txBox="1"/>
          <p:nvPr/>
        </p:nvSpPr>
        <p:spPr>
          <a:xfrm>
            <a:off x="4566138" y="2838413"/>
            <a:ext cx="6658707" cy="369332"/>
          </a:xfrm>
          <a:prstGeom prst="rect">
            <a:avLst/>
          </a:prstGeom>
          <a:noFill/>
        </p:spPr>
        <p:txBody>
          <a:bodyPr wrap="square" rtlCol="0">
            <a:spAutoFit/>
          </a:bodyPr>
          <a:lstStyle/>
          <a:p>
            <a:pPr marL="433070" indent="-342900" fontAlgn="base">
              <a:buFont typeface="Arial" panose="020B0604020202020204" pitchFamily="34" charset="0"/>
              <a:buChar char="•"/>
            </a:pPr>
            <a:r>
              <a:rPr lang="en-US">
                <a:solidFill>
                  <a:srgbClr val="4EB64B"/>
                </a:solidFill>
                <a:latin typeface="Playfair Display" panose="00000500000000000000" pitchFamily="2" charset="0"/>
              </a:rPr>
              <a:t>Giao diện ggobi</a:t>
            </a:r>
            <a:endParaRPr lang="en-GB">
              <a:solidFill>
                <a:srgbClr val="4EB64B"/>
              </a:solidFill>
              <a:effectLst/>
              <a:latin typeface="Playfair Display" panose="00000500000000000000" pitchFamily="2" charset="0"/>
              <a:ea typeface="Times New Roman" panose="02020603050405020304" pitchFamily="18" charset="0"/>
            </a:endParaRPr>
          </a:p>
        </p:txBody>
      </p:sp>
      <p:pic>
        <p:nvPicPr>
          <p:cNvPr id="5" name="Picture 4" descr="A white rectangular object with a black border&#10;&#10;Description automatically generated with medium confidence">
            <a:extLst>
              <a:ext uri="{FF2B5EF4-FFF2-40B4-BE49-F238E27FC236}">
                <a16:creationId xmlns:a16="http://schemas.microsoft.com/office/drawing/2014/main" id="{875625CD-C723-6FCE-E452-DC80A6A3C382}"/>
              </a:ext>
            </a:extLst>
          </p:cNvPr>
          <p:cNvPicPr>
            <a:picLocks noChangeAspect="1"/>
          </p:cNvPicPr>
          <p:nvPr/>
        </p:nvPicPr>
        <p:blipFill>
          <a:blip r:embed="rId4"/>
          <a:stretch>
            <a:fillRect/>
          </a:stretch>
        </p:blipFill>
        <p:spPr>
          <a:xfrm>
            <a:off x="4904847" y="3256103"/>
            <a:ext cx="2382308" cy="2823597"/>
          </a:xfrm>
          <a:prstGeom prst="rect">
            <a:avLst/>
          </a:prstGeom>
        </p:spPr>
      </p:pic>
      <p:sp>
        <p:nvSpPr>
          <p:cNvPr id="10" name="TextBox 9">
            <a:extLst>
              <a:ext uri="{FF2B5EF4-FFF2-40B4-BE49-F238E27FC236}">
                <a16:creationId xmlns:a16="http://schemas.microsoft.com/office/drawing/2014/main" id="{BDCA865D-1F58-3A68-6870-1754DDA3A2F7}"/>
              </a:ext>
            </a:extLst>
          </p:cNvPr>
          <p:cNvSpPr txBox="1"/>
          <p:nvPr/>
        </p:nvSpPr>
        <p:spPr>
          <a:xfrm>
            <a:off x="8124090" y="2817879"/>
            <a:ext cx="6658707" cy="369332"/>
          </a:xfrm>
          <a:prstGeom prst="rect">
            <a:avLst/>
          </a:prstGeom>
          <a:noFill/>
        </p:spPr>
        <p:txBody>
          <a:bodyPr wrap="square" rtlCol="0">
            <a:spAutoFit/>
          </a:bodyPr>
          <a:lstStyle/>
          <a:p>
            <a:pPr marL="433070" indent="-342900" fontAlgn="base">
              <a:buFont typeface="Arial" panose="020B0604020202020204" pitchFamily="34" charset="0"/>
              <a:buChar char="•"/>
            </a:pPr>
            <a:r>
              <a:rPr lang="en-US">
                <a:solidFill>
                  <a:srgbClr val="4EB64B"/>
                </a:solidFill>
                <a:latin typeface="Playfair Display" panose="00000500000000000000" pitchFamily="2" charset="0"/>
              </a:rPr>
              <a:t>Mở một file dữ liệu</a:t>
            </a:r>
            <a:endParaRPr lang="en-GB">
              <a:solidFill>
                <a:srgbClr val="4EB64B"/>
              </a:solidFill>
              <a:effectLst/>
              <a:latin typeface="Playfair Display" panose="00000500000000000000" pitchFamily="2" charset="0"/>
              <a:ea typeface="Times New Roman" panose="02020603050405020304" pitchFamily="18" charset="0"/>
            </a:endParaRPr>
          </a:p>
        </p:txBody>
      </p:sp>
      <p:pic>
        <p:nvPicPr>
          <p:cNvPr id="11" name="Picture 10" descr="A screenshot of a computer&#10;&#10;Description automatically generated">
            <a:extLst>
              <a:ext uri="{FF2B5EF4-FFF2-40B4-BE49-F238E27FC236}">
                <a16:creationId xmlns:a16="http://schemas.microsoft.com/office/drawing/2014/main" id="{508FDB57-0FDF-BB3E-4B7E-BE6DB5E2D773}"/>
              </a:ext>
            </a:extLst>
          </p:cNvPr>
          <p:cNvPicPr>
            <a:picLocks noChangeAspect="1"/>
          </p:cNvPicPr>
          <p:nvPr/>
        </p:nvPicPr>
        <p:blipFill>
          <a:blip r:embed="rId5"/>
          <a:stretch>
            <a:fillRect/>
          </a:stretch>
        </p:blipFill>
        <p:spPr>
          <a:xfrm>
            <a:off x="8704163" y="3256103"/>
            <a:ext cx="2503100" cy="2895608"/>
          </a:xfrm>
          <a:prstGeom prst="rect">
            <a:avLst/>
          </a:prstGeom>
        </p:spPr>
      </p:pic>
      <p:sp>
        <p:nvSpPr>
          <p:cNvPr id="15" name="TextBox 14">
            <a:extLst>
              <a:ext uri="{FF2B5EF4-FFF2-40B4-BE49-F238E27FC236}">
                <a16:creationId xmlns:a16="http://schemas.microsoft.com/office/drawing/2014/main" id="{9D953221-7050-5EE2-939B-CDEF706CFF2D}"/>
              </a:ext>
            </a:extLst>
          </p:cNvPr>
          <p:cNvSpPr txBox="1"/>
          <p:nvPr/>
        </p:nvSpPr>
        <p:spPr>
          <a:xfrm>
            <a:off x="4566137" y="1846594"/>
            <a:ext cx="6658707" cy="369332"/>
          </a:xfrm>
          <a:prstGeom prst="rect">
            <a:avLst/>
          </a:prstGeom>
          <a:noFill/>
        </p:spPr>
        <p:txBody>
          <a:bodyPr wrap="square" rtlCol="0">
            <a:spAutoFit/>
          </a:bodyPr>
          <a:lstStyle/>
          <a:p>
            <a:pPr marL="433070" indent="-342900" fontAlgn="base">
              <a:buFont typeface="Arial" panose="020B0604020202020204" pitchFamily="34" charset="0"/>
              <a:buChar char="•"/>
            </a:pPr>
            <a:r>
              <a:rPr lang="en-US">
                <a:solidFill>
                  <a:srgbClr val="4EB64B"/>
                </a:solidFill>
                <a:latin typeface="Playfair Display" panose="00000500000000000000" pitchFamily="2" charset="0"/>
              </a:rPr>
              <a:t>Giao diện kết quả</a:t>
            </a:r>
            <a:endParaRPr lang="en-GB">
              <a:solidFill>
                <a:srgbClr val="4EB64B"/>
              </a:solidFill>
              <a:effectLst/>
              <a:latin typeface="Playfair Display" panose="00000500000000000000" pitchFamily="2" charset="0"/>
              <a:ea typeface="Times New Roman" panose="02020603050405020304" pitchFamily="18" charset="0"/>
            </a:endParaRPr>
          </a:p>
        </p:txBody>
      </p:sp>
      <p:pic>
        <p:nvPicPr>
          <p:cNvPr id="16" name="Picture 15" descr="A screenshot of a computer&#10;&#10;Description automatically generated">
            <a:extLst>
              <a:ext uri="{FF2B5EF4-FFF2-40B4-BE49-F238E27FC236}">
                <a16:creationId xmlns:a16="http://schemas.microsoft.com/office/drawing/2014/main" id="{E661E14F-EC1D-D628-B063-C63A8AD4F2FF}"/>
              </a:ext>
            </a:extLst>
          </p:cNvPr>
          <p:cNvPicPr>
            <a:picLocks noChangeAspect="1"/>
          </p:cNvPicPr>
          <p:nvPr/>
        </p:nvPicPr>
        <p:blipFill>
          <a:blip r:embed="rId6"/>
          <a:stretch>
            <a:fillRect/>
          </a:stretch>
        </p:blipFill>
        <p:spPr>
          <a:xfrm>
            <a:off x="4997398" y="2345900"/>
            <a:ext cx="3524250" cy="3733800"/>
          </a:xfrm>
          <a:prstGeom prst="rect">
            <a:avLst/>
          </a:prstGeom>
        </p:spPr>
      </p:pic>
      <p:sp>
        <p:nvSpPr>
          <p:cNvPr id="17" name="TextBox 16">
            <a:extLst>
              <a:ext uri="{FF2B5EF4-FFF2-40B4-BE49-F238E27FC236}">
                <a16:creationId xmlns:a16="http://schemas.microsoft.com/office/drawing/2014/main" id="{E4368F15-9C4B-387D-A2C9-29B35613941F}"/>
              </a:ext>
            </a:extLst>
          </p:cNvPr>
          <p:cNvSpPr txBox="1"/>
          <p:nvPr/>
        </p:nvSpPr>
        <p:spPr>
          <a:xfrm>
            <a:off x="4566137" y="1864931"/>
            <a:ext cx="6658707" cy="369332"/>
          </a:xfrm>
          <a:prstGeom prst="rect">
            <a:avLst/>
          </a:prstGeom>
          <a:noFill/>
        </p:spPr>
        <p:txBody>
          <a:bodyPr wrap="square" rtlCol="0">
            <a:spAutoFit/>
          </a:bodyPr>
          <a:lstStyle/>
          <a:p>
            <a:pPr marL="433070" indent="-342900" fontAlgn="base">
              <a:buFont typeface="Arial" panose="020B0604020202020204" pitchFamily="34" charset="0"/>
              <a:buChar char="•"/>
            </a:pPr>
            <a:r>
              <a:rPr lang="en-US">
                <a:solidFill>
                  <a:srgbClr val="4EB64B"/>
                </a:solidFill>
                <a:latin typeface="Playfair Display" panose="00000500000000000000" pitchFamily="2" charset="0"/>
              </a:rPr>
              <a:t>Cách hiển thị ma trận</a:t>
            </a:r>
            <a:endParaRPr lang="en-GB">
              <a:solidFill>
                <a:srgbClr val="4EB64B"/>
              </a:solidFill>
              <a:effectLst/>
              <a:latin typeface="Playfair Display" panose="00000500000000000000" pitchFamily="2" charset="0"/>
              <a:ea typeface="Times New Roman" panose="02020603050405020304" pitchFamily="18" charset="0"/>
            </a:endParaRPr>
          </a:p>
        </p:txBody>
      </p:sp>
      <p:pic>
        <p:nvPicPr>
          <p:cNvPr id="18" name="Picture 17" descr="A screenshot of a computer&#10;&#10;Description automatically generated">
            <a:extLst>
              <a:ext uri="{FF2B5EF4-FFF2-40B4-BE49-F238E27FC236}">
                <a16:creationId xmlns:a16="http://schemas.microsoft.com/office/drawing/2014/main" id="{A4584918-452B-3FFF-1666-BC1AAD93E8DC}"/>
              </a:ext>
            </a:extLst>
          </p:cNvPr>
          <p:cNvPicPr>
            <a:picLocks noChangeAspect="1"/>
          </p:cNvPicPr>
          <p:nvPr/>
        </p:nvPicPr>
        <p:blipFill>
          <a:blip r:embed="rId7"/>
          <a:stretch>
            <a:fillRect/>
          </a:stretch>
        </p:blipFill>
        <p:spPr>
          <a:xfrm>
            <a:off x="4927901" y="2399791"/>
            <a:ext cx="3541352" cy="323946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39BCE14E-9092-8B11-D447-32C08FACD0A3}"/>
              </a:ext>
            </a:extLst>
          </p:cNvPr>
          <p:cNvPicPr>
            <a:picLocks noChangeAspect="1"/>
          </p:cNvPicPr>
          <p:nvPr/>
        </p:nvPicPr>
        <p:blipFill>
          <a:blip r:embed="rId8"/>
          <a:stretch>
            <a:fillRect/>
          </a:stretch>
        </p:blipFill>
        <p:spPr>
          <a:xfrm>
            <a:off x="8661033" y="2345900"/>
            <a:ext cx="3131120" cy="3293354"/>
          </a:xfrm>
          <a:prstGeom prst="rect">
            <a:avLst/>
          </a:prstGeom>
        </p:spPr>
      </p:pic>
      <p:sp>
        <p:nvSpPr>
          <p:cNvPr id="23" name="Oval 22">
            <a:extLst>
              <a:ext uri="{FF2B5EF4-FFF2-40B4-BE49-F238E27FC236}">
                <a16:creationId xmlns:a16="http://schemas.microsoft.com/office/drawing/2014/main" id="{6F3A7924-5A8E-2906-84FE-B10F46C26856}"/>
              </a:ext>
            </a:extLst>
          </p:cNvPr>
          <p:cNvSpPr/>
          <p:nvPr/>
        </p:nvSpPr>
        <p:spPr>
          <a:xfrm>
            <a:off x="3513540" y="6002709"/>
            <a:ext cx="807720" cy="780677"/>
          </a:xfrm>
          <a:prstGeom prst="ellipse">
            <a:avLst/>
          </a:prstGeom>
          <a:solidFill>
            <a:srgbClr val="98DB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AB64283-EEB6-DFF1-7044-252E56E5D59F}"/>
              </a:ext>
            </a:extLst>
          </p:cNvPr>
          <p:cNvSpPr/>
          <p:nvPr/>
        </p:nvSpPr>
        <p:spPr>
          <a:xfrm>
            <a:off x="3728490" y="6819482"/>
            <a:ext cx="807720" cy="780677"/>
          </a:xfrm>
          <a:prstGeom prst="ellipse">
            <a:avLst/>
          </a:prstGeom>
          <a:solidFill>
            <a:srgbClr val="5BC8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66B9B8A1-335A-12E4-1143-DC7951761DF8}"/>
              </a:ext>
            </a:extLst>
          </p:cNvPr>
          <p:cNvSpPr/>
          <p:nvPr/>
        </p:nvSpPr>
        <p:spPr>
          <a:xfrm>
            <a:off x="4419438" y="6245463"/>
            <a:ext cx="807720" cy="780677"/>
          </a:xfrm>
          <a:prstGeom prst="ellipse">
            <a:avLst/>
          </a:prstGeom>
          <a:solidFill>
            <a:srgbClr val="F28D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3B9FCD1A-D4BB-16E5-5845-88DC54308C93}"/>
              </a:ext>
            </a:extLst>
          </p:cNvPr>
          <p:cNvSpPr/>
          <p:nvPr/>
        </p:nvSpPr>
        <p:spPr>
          <a:xfrm>
            <a:off x="12637477" y="-24503"/>
            <a:ext cx="807720" cy="780677"/>
          </a:xfrm>
          <a:prstGeom prst="ellipse">
            <a:avLst/>
          </a:prstGeom>
          <a:solidFill>
            <a:srgbClr val="F28D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56D17BDD-DEC8-EC7A-C2BB-F7CC3A4C0979}"/>
              </a:ext>
            </a:extLst>
          </p:cNvPr>
          <p:cNvSpPr/>
          <p:nvPr/>
        </p:nvSpPr>
        <p:spPr>
          <a:xfrm>
            <a:off x="11731692" y="-319145"/>
            <a:ext cx="807720" cy="780677"/>
          </a:xfrm>
          <a:prstGeom prst="ellipse">
            <a:avLst/>
          </a:prstGeom>
          <a:solidFill>
            <a:srgbClr val="E7D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9889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6"/>
                                        </p:tgtEl>
                                      </p:cBhvr>
                                    </p:animEffect>
                                    <p:set>
                                      <p:cBhvr>
                                        <p:cTn id="65" dur="1" fill="hold">
                                          <p:stCondLst>
                                            <p:cond delay="499"/>
                                          </p:stCondLst>
                                        </p:cTn>
                                        <p:tgtEl>
                                          <p:spTgt spid="16"/>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1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P spid="10" grpId="0"/>
      <p:bldP spid="10" grpId="1"/>
      <p:bldP spid="15" grpId="0"/>
      <p:bldP spid="15" grpId="1"/>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601327-76BF-E18A-2CA2-03C596149B20}"/>
              </a:ext>
            </a:extLst>
          </p:cNvPr>
          <p:cNvSpPr txBox="1"/>
          <p:nvPr/>
        </p:nvSpPr>
        <p:spPr>
          <a:xfrm>
            <a:off x="624840" y="1722120"/>
            <a:ext cx="5913120" cy="1828800"/>
          </a:xfrm>
          <a:prstGeom prst="rect">
            <a:avLst/>
          </a:prstGeom>
          <a:noFill/>
        </p:spPr>
        <p:txBody>
          <a:bodyPr wrap="square" rtlCol="0">
            <a:spAutoFit/>
          </a:bodyPr>
          <a:lstStyle/>
          <a:p>
            <a:endParaRPr lang="en-GB"/>
          </a:p>
        </p:txBody>
      </p:sp>
      <p:sp>
        <p:nvSpPr>
          <p:cNvPr id="6" name="TextBox 5">
            <a:extLst>
              <a:ext uri="{FF2B5EF4-FFF2-40B4-BE49-F238E27FC236}">
                <a16:creationId xmlns:a16="http://schemas.microsoft.com/office/drawing/2014/main" id="{02A4178C-6D31-DB86-B4FB-3F033569737C}"/>
              </a:ext>
            </a:extLst>
          </p:cNvPr>
          <p:cNvSpPr txBox="1"/>
          <p:nvPr/>
        </p:nvSpPr>
        <p:spPr>
          <a:xfrm>
            <a:off x="411480" y="3876556"/>
            <a:ext cx="11780520" cy="2554545"/>
          </a:xfrm>
          <a:prstGeom prst="rect">
            <a:avLst/>
          </a:prstGeom>
          <a:noFill/>
        </p:spPr>
        <p:txBody>
          <a:bodyPr wrap="square" rtlCol="0">
            <a:spAutoFit/>
          </a:bodyPr>
          <a:lstStyle/>
          <a:p>
            <a:r>
              <a:rPr lang="en-US" sz="8000" b="1">
                <a:solidFill>
                  <a:srgbClr val="00B050"/>
                </a:solidFill>
                <a:latin typeface="Playfair Display" panose="00000500000000000000" pitchFamily="2" charset="0"/>
              </a:rPr>
              <a:t>Ứng dụng </a:t>
            </a:r>
          </a:p>
          <a:p>
            <a:r>
              <a:rPr lang="en-US" sz="8000" b="1">
                <a:solidFill>
                  <a:srgbClr val="00B050"/>
                </a:solidFill>
                <a:latin typeface="Playfair Display" panose="00000500000000000000" pitchFamily="2" charset="0"/>
              </a:rPr>
              <a:t>thực tế và kết luận</a:t>
            </a:r>
            <a:endParaRPr lang="en-GB" sz="8000" b="1">
              <a:solidFill>
                <a:srgbClr val="00B050"/>
              </a:solidFill>
              <a:latin typeface="Playfair Display" panose="00000500000000000000" pitchFamily="2" charset="0"/>
            </a:endParaRPr>
          </a:p>
        </p:txBody>
      </p:sp>
      <p:sp>
        <p:nvSpPr>
          <p:cNvPr id="7" name="TextBox 6">
            <a:extLst>
              <a:ext uri="{FF2B5EF4-FFF2-40B4-BE49-F238E27FC236}">
                <a16:creationId xmlns:a16="http://schemas.microsoft.com/office/drawing/2014/main" id="{E9A05E70-BFFD-CC65-93C1-0C316538A940}"/>
              </a:ext>
            </a:extLst>
          </p:cNvPr>
          <p:cNvSpPr txBox="1"/>
          <p:nvPr/>
        </p:nvSpPr>
        <p:spPr>
          <a:xfrm>
            <a:off x="5760720" y="678269"/>
            <a:ext cx="7315200" cy="4708981"/>
          </a:xfrm>
          <a:prstGeom prst="rect">
            <a:avLst/>
          </a:prstGeom>
          <a:noFill/>
        </p:spPr>
        <p:txBody>
          <a:bodyPr wrap="square" rtlCol="0">
            <a:spAutoFit/>
          </a:bodyPr>
          <a:lstStyle/>
          <a:p>
            <a:r>
              <a:rPr lang="en-US" sz="30000" b="1">
                <a:solidFill>
                  <a:srgbClr val="00B050"/>
                </a:solidFill>
                <a:latin typeface="Montserrat" panose="00000500000000000000" pitchFamily="2" charset="0"/>
              </a:rPr>
              <a:t>04</a:t>
            </a:r>
            <a:endParaRPr lang="en-GB" sz="30000" b="1">
              <a:solidFill>
                <a:srgbClr val="00B050"/>
              </a:solidFill>
              <a:latin typeface="Montserrat" panose="00000500000000000000" pitchFamily="2" charset="0"/>
            </a:endParaRPr>
          </a:p>
        </p:txBody>
      </p:sp>
      <p:sp>
        <p:nvSpPr>
          <p:cNvPr id="12" name="Rectangle: Rounded Corners 11">
            <a:extLst>
              <a:ext uri="{FF2B5EF4-FFF2-40B4-BE49-F238E27FC236}">
                <a16:creationId xmlns:a16="http://schemas.microsoft.com/office/drawing/2014/main" id="{03499661-A8BC-8601-2794-2F23A22C919B}"/>
              </a:ext>
            </a:extLst>
          </p:cNvPr>
          <p:cNvSpPr/>
          <p:nvPr/>
        </p:nvSpPr>
        <p:spPr>
          <a:xfrm rot="2348944">
            <a:off x="486913" y="6292169"/>
            <a:ext cx="2243722" cy="7596592"/>
          </a:xfrm>
          <a:prstGeom prst="roundRect">
            <a:avLst>
              <a:gd name="adj" fmla="val 50000"/>
            </a:avLst>
          </a:prstGeom>
          <a:solidFill>
            <a:srgbClr val="CE3734">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02F0BB8E-55D6-9DF6-2A3C-1C2D912C99EB}"/>
              </a:ext>
            </a:extLst>
          </p:cNvPr>
          <p:cNvSpPr/>
          <p:nvPr/>
        </p:nvSpPr>
        <p:spPr>
          <a:xfrm rot="2348944">
            <a:off x="-254742" y="8179244"/>
            <a:ext cx="753734" cy="1837760"/>
          </a:xfrm>
          <a:prstGeom prst="roundRect">
            <a:avLst>
              <a:gd name="adj" fmla="val 50000"/>
            </a:avLst>
          </a:prstGeom>
          <a:solidFill>
            <a:srgbClr val="199D3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C31983C0-9357-49B1-9769-9E7F2133C628}"/>
              </a:ext>
            </a:extLst>
          </p:cNvPr>
          <p:cNvSpPr/>
          <p:nvPr/>
        </p:nvSpPr>
        <p:spPr>
          <a:xfrm rot="2348944">
            <a:off x="2564864" y="9695801"/>
            <a:ext cx="414603" cy="4565220"/>
          </a:xfrm>
          <a:prstGeom prst="roundRect">
            <a:avLst>
              <a:gd name="adj" fmla="val 50000"/>
            </a:avLst>
          </a:prstGeom>
          <a:solidFill>
            <a:srgbClr val="0D5A9A">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A7FA380F-EEEB-99BB-BD98-8411428E783D}"/>
              </a:ext>
            </a:extLst>
          </p:cNvPr>
          <p:cNvSpPr/>
          <p:nvPr/>
        </p:nvSpPr>
        <p:spPr>
          <a:xfrm rot="2348944">
            <a:off x="-7458666" y="2837025"/>
            <a:ext cx="2243722" cy="7596592"/>
          </a:xfrm>
          <a:prstGeom prst="roundRect">
            <a:avLst>
              <a:gd name="adj" fmla="val 50000"/>
            </a:avLst>
          </a:prstGeom>
          <a:solidFill>
            <a:srgbClr val="199D3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F9274374-B5B6-5415-D90B-2D7FF84F59E7}"/>
              </a:ext>
            </a:extLst>
          </p:cNvPr>
          <p:cNvSpPr/>
          <p:nvPr/>
        </p:nvSpPr>
        <p:spPr>
          <a:xfrm rot="2348944">
            <a:off x="-6352676" y="12790882"/>
            <a:ext cx="753734" cy="1837760"/>
          </a:xfrm>
          <a:prstGeom prst="roundRect">
            <a:avLst>
              <a:gd name="adj" fmla="val 50000"/>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B1AE7AE8-8DC3-F009-6803-E242B79D5009}"/>
              </a:ext>
            </a:extLst>
          </p:cNvPr>
          <p:cNvSpPr/>
          <p:nvPr/>
        </p:nvSpPr>
        <p:spPr>
          <a:xfrm rot="2348944">
            <a:off x="-4833305" y="6916695"/>
            <a:ext cx="414603" cy="4565220"/>
          </a:xfrm>
          <a:prstGeom prst="roundRect">
            <a:avLst>
              <a:gd name="adj" fmla="val 50000"/>
            </a:avLst>
          </a:prstGeom>
          <a:solidFill>
            <a:srgbClr val="4386B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04815480-4304-AC4B-294E-059073D86274}"/>
              </a:ext>
            </a:extLst>
          </p:cNvPr>
          <p:cNvSpPr/>
          <p:nvPr/>
        </p:nvSpPr>
        <p:spPr>
          <a:xfrm rot="2348944">
            <a:off x="-2191758" y="6348295"/>
            <a:ext cx="414603" cy="4565220"/>
          </a:xfrm>
          <a:prstGeom prst="roundRect">
            <a:avLst>
              <a:gd name="adj" fmla="val 50000"/>
            </a:avLst>
          </a:prstGeom>
          <a:solidFill>
            <a:srgbClr val="199D3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054214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text on a white background&#10;&#10;Description automatically generated">
            <a:extLst>
              <a:ext uri="{FF2B5EF4-FFF2-40B4-BE49-F238E27FC236}">
                <a16:creationId xmlns:a16="http://schemas.microsoft.com/office/drawing/2014/main" id="{F9134F33-6B45-7400-B39A-505073DCF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762" y="2177839"/>
            <a:ext cx="6028475" cy="1586441"/>
          </a:xfrm>
          <a:prstGeom prst="rect">
            <a:avLst/>
          </a:prstGeom>
        </p:spPr>
      </p:pic>
      <p:sp>
        <p:nvSpPr>
          <p:cNvPr id="6" name="TextBox 5">
            <a:extLst>
              <a:ext uri="{FF2B5EF4-FFF2-40B4-BE49-F238E27FC236}">
                <a16:creationId xmlns:a16="http://schemas.microsoft.com/office/drawing/2014/main" id="{3B4E0968-86F6-230B-03E3-25D0157E0ABF}"/>
              </a:ext>
            </a:extLst>
          </p:cNvPr>
          <p:cNvSpPr txBox="1"/>
          <p:nvPr/>
        </p:nvSpPr>
        <p:spPr>
          <a:xfrm>
            <a:off x="533400" y="533400"/>
            <a:ext cx="10073640" cy="630942"/>
          </a:xfrm>
          <a:prstGeom prst="rect">
            <a:avLst/>
          </a:prstGeom>
          <a:noFill/>
        </p:spPr>
        <p:txBody>
          <a:bodyPr wrap="square" rtlCol="0">
            <a:spAutoFit/>
          </a:bodyPr>
          <a:lstStyle/>
          <a:p>
            <a:r>
              <a:rPr lang="en-US" sz="3500" b="1">
                <a:latin typeface="Playfair Display" panose="00000500000000000000" pitchFamily="2" charset="0"/>
              </a:rPr>
              <a:t>4.1  ParaView</a:t>
            </a:r>
            <a:endParaRPr lang="en-GB" sz="3500" b="1">
              <a:latin typeface="Playfair Display" panose="00000500000000000000" pitchFamily="2" charset="0"/>
            </a:endParaRPr>
          </a:p>
        </p:txBody>
      </p:sp>
      <p:sp>
        <p:nvSpPr>
          <p:cNvPr id="7" name="TextBox 6">
            <a:extLst>
              <a:ext uri="{FF2B5EF4-FFF2-40B4-BE49-F238E27FC236}">
                <a16:creationId xmlns:a16="http://schemas.microsoft.com/office/drawing/2014/main" id="{3FA650AC-82C5-44E5-15CE-3ADDDD5A1B9F}"/>
              </a:ext>
            </a:extLst>
          </p:cNvPr>
          <p:cNvSpPr txBox="1"/>
          <p:nvPr/>
        </p:nvSpPr>
        <p:spPr>
          <a:xfrm>
            <a:off x="399522" y="4564417"/>
            <a:ext cx="11426718" cy="861774"/>
          </a:xfrm>
          <a:prstGeom prst="rect">
            <a:avLst/>
          </a:prstGeom>
          <a:noFill/>
        </p:spPr>
        <p:txBody>
          <a:bodyPr wrap="square" rtlCol="0">
            <a:spAutoFit/>
          </a:bodyPr>
          <a:lstStyle/>
          <a:p>
            <a:r>
              <a:rPr lang="en-US" sz="2500">
                <a:effectLst/>
                <a:latin typeface="Playfair Display" panose="00000500000000000000" pitchFamily="2" charset="0"/>
                <a:ea typeface="Calibri" panose="020F0502020204030204" pitchFamily="34" charset="0"/>
              </a:rPr>
              <a:t>phần mềm mã nguồn mở hỗ trợ phân tích và </a:t>
            </a:r>
          </a:p>
          <a:p>
            <a:r>
              <a:rPr lang="en-US" sz="2500">
                <a:effectLst/>
                <a:latin typeface="Playfair Display" panose="00000500000000000000" pitchFamily="2" charset="0"/>
                <a:ea typeface="Calibri" panose="020F0502020204030204" pitchFamily="34" charset="0"/>
              </a:rPr>
              <a:t>hiển thị dữ liệu lớn thông qua việc sử dụng tài nguyên tính toán phân tán.</a:t>
            </a:r>
            <a:endParaRPr lang="en-GB" sz="2500">
              <a:latin typeface="Playfair Display" panose="00000500000000000000" pitchFamily="2" charset="0"/>
            </a:endParaRPr>
          </a:p>
        </p:txBody>
      </p:sp>
      <p:sp>
        <p:nvSpPr>
          <p:cNvPr id="9" name="Rectangle: Rounded Corners 8">
            <a:extLst>
              <a:ext uri="{FF2B5EF4-FFF2-40B4-BE49-F238E27FC236}">
                <a16:creationId xmlns:a16="http://schemas.microsoft.com/office/drawing/2014/main" id="{7D1A36B5-1319-5FDC-4890-F29598C1CA88}"/>
              </a:ext>
            </a:extLst>
          </p:cNvPr>
          <p:cNvSpPr/>
          <p:nvPr/>
        </p:nvSpPr>
        <p:spPr>
          <a:xfrm rot="2348944">
            <a:off x="7607375" y="-729298"/>
            <a:ext cx="2243722" cy="7596592"/>
          </a:xfrm>
          <a:prstGeom prst="roundRect">
            <a:avLst>
              <a:gd name="adj" fmla="val 50000"/>
            </a:avLst>
          </a:prstGeom>
          <a:solidFill>
            <a:srgbClr val="CE3734">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EF566990-ADB3-4C0B-8DE7-72CCD67BBA7E}"/>
              </a:ext>
            </a:extLst>
          </p:cNvPr>
          <p:cNvSpPr/>
          <p:nvPr/>
        </p:nvSpPr>
        <p:spPr>
          <a:xfrm rot="2348944">
            <a:off x="6865720" y="1157777"/>
            <a:ext cx="753734" cy="1837760"/>
          </a:xfrm>
          <a:prstGeom prst="roundRect">
            <a:avLst>
              <a:gd name="adj" fmla="val 50000"/>
            </a:avLst>
          </a:prstGeom>
          <a:solidFill>
            <a:srgbClr val="199D3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4AD1A874-6196-31C5-F08F-EEEA749B7410}"/>
              </a:ext>
            </a:extLst>
          </p:cNvPr>
          <p:cNvSpPr/>
          <p:nvPr/>
        </p:nvSpPr>
        <p:spPr>
          <a:xfrm rot="2348944">
            <a:off x="9685326" y="2674334"/>
            <a:ext cx="414603" cy="4565220"/>
          </a:xfrm>
          <a:prstGeom prst="roundRect">
            <a:avLst>
              <a:gd name="adj" fmla="val 50000"/>
            </a:avLst>
          </a:prstGeom>
          <a:solidFill>
            <a:srgbClr val="0D5A9A">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76A62B6B-DE16-CFE0-7134-27F81F484CC5}"/>
              </a:ext>
            </a:extLst>
          </p:cNvPr>
          <p:cNvSpPr/>
          <p:nvPr/>
        </p:nvSpPr>
        <p:spPr>
          <a:xfrm rot="2348944">
            <a:off x="-338204" y="-4184442"/>
            <a:ext cx="2243722" cy="7596592"/>
          </a:xfrm>
          <a:prstGeom prst="roundRect">
            <a:avLst>
              <a:gd name="adj" fmla="val 50000"/>
            </a:avLst>
          </a:prstGeom>
          <a:solidFill>
            <a:srgbClr val="199D3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51A68F2-157B-7709-C77C-9A299F1F4F79}"/>
              </a:ext>
            </a:extLst>
          </p:cNvPr>
          <p:cNvSpPr/>
          <p:nvPr/>
        </p:nvSpPr>
        <p:spPr>
          <a:xfrm rot="2348944">
            <a:off x="767786" y="5769415"/>
            <a:ext cx="753734" cy="1837760"/>
          </a:xfrm>
          <a:prstGeom prst="roundRect">
            <a:avLst>
              <a:gd name="adj" fmla="val 50000"/>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467F4613-DE0D-B747-BC93-FB5758914795}"/>
              </a:ext>
            </a:extLst>
          </p:cNvPr>
          <p:cNvSpPr/>
          <p:nvPr/>
        </p:nvSpPr>
        <p:spPr>
          <a:xfrm rot="2348944">
            <a:off x="2287157" y="-104772"/>
            <a:ext cx="414603" cy="4565220"/>
          </a:xfrm>
          <a:prstGeom prst="roundRect">
            <a:avLst>
              <a:gd name="adj" fmla="val 50000"/>
            </a:avLst>
          </a:prstGeom>
          <a:solidFill>
            <a:srgbClr val="4386B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8AC578B4-B41A-D6E7-E028-769FF3D391CA}"/>
              </a:ext>
            </a:extLst>
          </p:cNvPr>
          <p:cNvSpPr/>
          <p:nvPr/>
        </p:nvSpPr>
        <p:spPr>
          <a:xfrm rot="2348944">
            <a:off x="4928704" y="-673172"/>
            <a:ext cx="414603" cy="4565220"/>
          </a:xfrm>
          <a:prstGeom prst="roundRect">
            <a:avLst>
              <a:gd name="adj" fmla="val 50000"/>
            </a:avLst>
          </a:prstGeom>
          <a:solidFill>
            <a:srgbClr val="199D3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57773F78-CCF7-1CC9-CAB8-5942278E891D}"/>
              </a:ext>
            </a:extLst>
          </p:cNvPr>
          <p:cNvSpPr/>
          <p:nvPr/>
        </p:nvSpPr>
        <p:spPr>
          <a:xfrm rot="2403083">
            <a:off x="13083473" y="-8483372"/>
            <a:ext cx="5904642" cy="10065608"/>
          </a:xfrm>
          <a:custGeom>
            <a:avLst/>
            <a:gdLst>
              <a:gd name="connsiteX0" fmla="*/ 2500389 w 5904642"/>
              <a:gd name="connsiteY0" fmla="*/ 8163986 h 10065608"/>
              <a:gd name="connsiteX1" fmla="*/ 2872293 w 5904642"/>
              <a:gd name="connsiteY1" fmla="*/ 8009938 h 10065608"/>
              <a:gd name="connsiteX2" fmla="*/ 3398247 w 5904642"/>
              <a:gd name="connsiteY2" fmla="*/ 8535891 h 10065608"/>
              <a:gd name="connsiteX3" fmla="*/ 3398246 w 5904642"/>
              <a:gd name="connsiteY3" fmla="*/ 8672580 h 10065608"/>
              <a:gd name="connsiteX4" fmla="*/ 2872293 w 5904642"/>
              <a:gd name="connsiteY4" fmla="*/ 9198532 h 10065608"/>
              <a:gd name="connsiteX5" fmla="*/ 2346340 w 5904642"/>
              <a:gd name="connsiteY5" fmla="*/ 8672579 h 10065608"/>
              <a:gd name="connsiteX6" fmla="*/ 2346340 w 5904642"/>
              <a:gd name="connsiteY6" fmla="*/ 8535891 h 10065608"/>
              <a:gd name="connsiteX7" fmla="*/ 2500389 w 5904642"/>
              <a:gd name="connsiteY7" fmla="*/ 8163986 h 10065608"/>
              <a:gd name="connsiteX8" fmla="*/ 154048 w 5904642"/>
              <a:gd name="connsiteY8" fmla="*/ 8192899 h 10065608"/>
              <a:gd name="connsiteX9" fmla="*/ 525953 w 5904642"/>
              <a:gd name="connsiteY9" fmla="*/ 8038851 h 10065608"/>
              <a:gd name="connsiteX10" fmla="*/ 1051906 w 5904642"/>
              <a:gd name="connsiteY10" fmla="*/ 8564804 h 10065608"/>
              <a:gd name="connsiteX11" fmla="*/ 1051906 w 5904642"/>
              <a:gd name="connsiteY11" fmla="*/ 8701492 h 10065608"/>
              <a:gd name="connsiteX12" fmla="*/ 525953 w 5904642"/>
              <a:gd name="connsiteY12" fmla="*/ 9227445 h 10065608"/>
              <a:gd name="connsiteX13" fmla="*/ 0 w 5904642"/>
              <a:gd name="connsiteY13" fmla="*/ 8701492 h 10065608"/>
              <a:gd name="connsiteX14" fmla="*/ 0 w 5904642"/>
              <a:gd name="connsiteY14" fmla="*/ 8564804 h 10065608"/>
              <a:gd name="connsiteX15" fmla="*/ 154048 w 5904642"/>
              <a:gd name="connsiteY15" fmla="*/ 8192899 h 10065608"/>
              <a:gd name="connsiteX16" fmla="*/ 4883013 w 5904642"/>
              <a:gd name="connsiteY16" fmla="*/ 3488681 h 10065608"/>
              <a:gd name="connsiteX17" fmla="*/ 5306185 w 5904642"/>
              <a:gd name="connsiteY17" fmla="*/ 3313398 h 10065608"/>
              <a:gd name="connsiteX18" fmla="*/ 5904642 w 5904642"/>
              <a:gd name="connsiteY18" fmla="*/ 3911853 h 10065608"/>
              <a:gd name="connsiteX19" fmla="*/ 5904641 w 5904642"/>
              <a:gd name="connsiteY19" fmla="*/ 8969223 h 10065608"/>
              <a:gd name="connsiteX20" fmla="*/ 5306185 w 5904642"/>
              <a:gd name="connsiteY20" fmla="*/ 9567680 h 10065608"/>
              <a:gd name="connsiteX21" fmla="*/ 4707729 w 5904642"/>
              <a:gd name="connsiteY21" fmla="*/ 8969224 h 10065608"/>
              <a:gd name="connsiteX22" fmla="*/ 4707729 w 5904642"/>
              <a:gd name="connsiteY22" fmla="*/ 3911854 h 10065608"/>
              <a:gd name="connsiteX23" fmla="*/ 4883013 w 5904642"/>
              <a:gd name="connsiteY23" fmla="*/ 3488681 h 10065608"/>
              <a:gd name="connsiteX24" fmla="*/ 3689244 w 5904642"/>
              <a:gd name="connsiteY24" fmla="*/ 1000767 h 10065608"/>
              <a:gd name="connsiteX25" fmla="*/ 4061025 w 5904642"/>
              <a:gd name="connsiteY25" fmla="*/ 846770 h 10065608"/>
              <a:gd name="connsiteX26" fmla="*/ 4586806 w 5904642"/>
              <a:gd name="connsiteY26" fmla="*/ 1372550 h 10065608"/>
              <a:gd name="connsiteX27" fmla="*/ 4586805 w 5904642"/>
              <a:gd name="connsiteY27" fmla="*/ 8219015 h 10065608"/>
              <a:gd name="connsiteX28" fmla="*/ 4061026 w 5904642"/>
              <a:gd name="connsiteY28" fmla="*/ 8744794 h 10065608"/>
              <a:gd name="connsiteX29" fmla="*/ 3535245 w 5904642"/>
              <a:gd name="connsiteY29" fmla="*/ 8219015 h 10065608"/>
              <a:gd name="connsiteX30" fmla="*/ 3535246 w 5904642"/>
              <a:gd name="connsiteY30" fmla="*/ 1372550 h 10065608"/>
              <a:gd name="connsiteX31" fmla="*/ 3689244 w 5904642"/>
              <a:gd name="connsiteY31" fmla="*/ 1000767 h 10065608"/>
              <a:gd name="connsiteX32" fmla="*/ 1336200 w 5904642"/>
              <a:gd name="connsiteY32" fmla="*/ 2321581 h 10065608"/>
              <a:gd name="connsiteX33" fmla="*/ 1707982 w 5904642"/>
              <a:gd name="connsiteY33" fmla="*/ 2167584 h 10065608"/>
              <a:gd name="connsiteX34" fmla="*/ 2233762 w 5904642"/>
              <a:gd name="connsiteY34" fmla="*/ 2693364 h 10065608"/>
              <a:gd name="connsiteX35" fmla="*/ 2233762 w 5904642"/>
              <a:gd name="connsiteY35" fmla="*/ 9539828 h 10065608"/>
              <a:gd name="connsiteX36" fmla="*/ 1707982 w 5904642"/>
              <a:gd name="connsiteY36" fmla="*/ 10065608 h 10065608"/>
              <a:gd name="connsiteX37" fmla="*/ 1182201 w 5904642"/>
              <a:gd name="connsiteY37" fmla="*/ 9539829 h 10065608"/>
              <a:gd name="connsiteX38" fmla="*/ 1182202 w 5904642"/>
              <a:gd name="connsiteY38" fmla="*/ 2693364 h 10065608"/>
              <a:gd name="connsiteX39" fmla="*/ 1336200 w 5904642"/>
              <a:gd name="connsiteY39" fmla="*/ 2321581 h 10065608"/>
              <a:gd name="connsiteX40" fmla="*/ 189083 w 5904642"/>
              <a:gd name="connsiteY40" fmla="*/ 2897861 h 10065608"/>
              <a:gd name="connsiteX41" fmla="*/ 560866 w 5904642"/>
              <a:gd name="connsiteY41" fmla="*/ 2743863 h 10065608"/>
              <a:gd name="connsiteX42" fmla="*/ 1086645 w 5904642"/>
              <a:gd name="connsiteY42" fmla="*/ 3269644 h 10065608"/>
              <a:gd name="connsiteX43" fmla="*/ 1086645 w 5904642"/>
              <a:gd name="connsiteY43" fmla="*/ 7414923 h 10065608"/>
              <a:gd name="connsiteX44" fmla="*/ 560865 w 5904642"/>
              <a:gd name="connsiteY44" fmla="*/ 7940703 h 10065608"/>
              <a:gd name="connsiteX45" fmla="*/ 35085 w 5904642"/>
              <a:gd name="connsiteY45" fmla="*/ 7414923 h 10065608"/>
              <a:gd name="connsiteX46" fmla="*/ 35085 w 5904642"/>
              <a:gd name="connsiteY46" fmla="*/ 3269644 h 10065608"/>
              <a:gd name="connsiteX47" fmla="*/ 189083 w 5904642"/>
              <a:gd name="connsiteY47" fmla="*/ 2897861 h 10065608"/>
              <a:gd name="connsiteX48" fmla="*/ 2541311 w 5904642"/>
              <a:gd name="connsiteY48" fmla="*/ 153997 h 10065608"/>
              <a:gd name="connsiteX49" fmla="*/ 2913094 w 5904642"/>
              <a:gd name="connsiteY49" fmla="*/ 0 h 10065608"/>
              <a:gd name="connsiteX50" fmla="*/ 3438874 w 5904642"/>
              <a:gd name="connsiteY50" fmla="*/ 525780 h 10065608"/>
              <a:gd name="connsiteX51" fmla="*/ 3438873 w 5904642"/>
              <a:gd name="connsiteY51" fmla="*/ 7372244 h 10065608"/>
              <a:gd name="connsiteX52" fmla="*/ 2913094 w 5904642"/>
              <a:gd name="connsiteY52" fmla="*/ 7898024 h 10065608"/>
              <a:gd name="connsiteX53" fmla="*/ 2387313 w 5904642"/>
              <a:gd name="connsiteY53" fmla="*/ 7372244 h 10065608"/>
              <a:gd name="connsiteX54" fmla="*/ 2387314 w 5904642"/>
              <a:gd name="connsiteY54" fmla="*/ 525780 h 10065608"/>
              <a:gd name="connsiteX55" fmla="*/ 2541311 w 5904642"/>
              <a:gd name="connsiteY55" fmla="*/ 153997 h 100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04642" h="10065608">
                <a:moveTo>
                  <a:pt x="2500389" y="8163986"/>
                </a:moveTo>
                <a:cubicBezTo>
                  <a:pt x="2595567" y="8068808"/>
                  <a:pt x="2727056" y="8009938"/>
                  <a:pt x="2872293" y="8009938"/>
                </a:cubicBezTo>
                <a:cubicBezTo>
                  <a:pt x="3162769" y="8009938"/>
                  <a:pt x="3398246" y="8245416"/>
                  <a:pt x="3398247" y="8535891"/>
                </a:cubicBezTo>
                <a:lnTo>
                  <a:pt x="3398246" y="8672580"/>
                </a:lnTo>
                <a:cubicBezTo>
                  <a:pt x="3398246" y="8963056"/>
                  <a:pt x="3162769" y="9198532"/>
                  <a:pt x="2872293" y="9198532"/>
                </a:cubicBezTo>
                <a:cubicBezTo>
                  <a:pt x="2581817" y="9198533"/>
                  <a:pt x="2346340" y="8963056"/>
                  <a:pt x="2346340" y="8672579"/>
                </a:cubicBezTo>
                <a:lnTo>
                  <a:pt x="2346340" y="8535891"/>
                </a:lnTo>
                <a:cubicBezTo>
                  <a:pt x="2346340" y="8390654"/>
                  <a:pt x="2405210" y="8259165"/>
                  <a:pt x="2500389" y="8163986"/>
                </a:cubicBezTo>
                <a:close/>
                <a:moveTo>
                  <a:pt x="154048" y="8192899"/>
                </a:moveTo>
                <a:cubicBezTo>
                  <a:pt x="249227" y="8097720"/>
                  <a:pt x="380715" y="8038851"/>
                  <a:pt x="525953" y="8038851"/>
                </a:cubicBezTo>
                <a:cubicBezTo>
                  <a:pt x="816429" y="8038851"/>
                  <a:pt x="1051906" y="8274328"/>
                  <a:pt x="1051906" y="8564804"/>
                </a:cubicBezTo>
                <a:lnTo>
                  <a:pt x="1051906" y="8701492"/>
                </a:lnTo>
                <a:cubicBezTo>
                  <a:pt x="1051906" y="8991968"/>
                  <a:pt x="816429" y="9227445"/>
                  <a:pt x="525953" y="9227445"/>
                </a:cubicBezTo>
                <a:cubicBezTo>
                  <a:pt x="235477" y="9227445"/>
                  <a:pt x="0" y="8991968"/>
                  <a:pt x="0" y="8701492"/>
                </a:cubicBezTo>
                <a:lnTo>
                  <a:pt x="0" y="8564804"/>
                </a:lnTo>
                <a:cubicBezTo>
                  <a:pt x="0" y="8419566"/>
                  <a:pt x="58870" y="8288078"/>
                  <a:pt x="154048" y="8192899"/>
                </a:cubicBezTo>
                <a:close/>
                <a:moveTo>
                  <a:pt x="4883013" y="3488681"/>
                </a:moveTo>
                <a:cubicBezTo>
                  <a:pt x="4991312" y="3380382"/>
                  <a:pt x="5140926" y="3313398"/>
                  <a:pt x="5306185" y="3313398"/>
                </a:cubicBezTo>
                <a:cubicBezTo>
                  <a:pt x="5636704" y="3313398"/>
                  <a:pt x="5904642" y="3581335"/>
                  <a:pt x="5904642" y="3911853"/>
                </a:cubicBezTo>
                <a:lnTo>
                  <a:pt x="5904641" y="8969223"/>
                </a:lnTo>
                <a:cubicBezTo>
                  <a:pt x="5904641" y="9299741"/>
                  <a:pt x="5636703" y="9567679"/>
                  <a:pt x="5306185" y="9567680"/>
                </a:cubicBezTo>
                <a:cubicBezTo>
                  <a:pt x="4975667" y="9567680"/>
                  <a:pt x="4707729" y="9299742"/>
                  <a:pt x="4707729" y="8969224"/>
                </a:cubicBezTo>
                <a:lnTo>
                  <a:pt x="4707729" y="3911854"/>
                </a:lnTo>
                <a:cubicBezTo>
                  <a:pt x="4707729" y="3746595"/>
                  <a:pt x="4774714" y="3596981"/>
                  <a:pt x="4883013" y="3488681"/>
                </a:cubicBezTo>
                <a:close/>
                <a:moveTo>
                  <a:pt x="3689244" y="1000767"/>
                </a:moveTo>
                <a:cubicBezTo>
                  <a:pt x="3784391" y="905620"/>
                  <a:pt x="3915836" y="846770"/>
                  <a:pt x="4061025" y="846770"/>
                </a:cubicBezTo>
                <a:cubicBezTo>
                  <a:pt x="4351406" y="846770"/>
                  <a:pt x="4586806" y="1082170"/>
                  <a:pt x="4586806" y="1372550"/>
                </a:cubicBezTo>
                <a:lnTo>
                  <a:pt x="4586805" y="8219015"/>
                </a:lnTo>
                <a:cubicBezTo>
                  <a:pt x="4586805" y="8509395"/>
                  <a:pt x="4351405" y="8744795"/>
                  <a:pt x="4061026" y="8744794"/>
                </a:cubicBezTo>
                <a:cubicBezTo>
                  <a:pt x="3770645" y="8744795"/>
                  <a:pt x="3535245" y="8509395"/>
                  <a:pt x="3535245" y="8219015"/>
                </a:cubicBezTo>
                <a:lnTo>
                  <a:pt x="3535246" y="1372550"/>
                </a:lnTo>
                <a:cubicBezTo>
                  <a:pt x="3535246" y="1227360"/>
                  <a:pt x="3594096" y="1095915"/>
                  <a:pt x="3689244" y="1000767"/>
                </a:cubicBezTo>
                <a:close/>
                <a:moveTo>
                  <a:pt x="1336200" y="2321581"/>
                </a:moveTo>
                <a:cubicBezTo>
                  <a:pt x="1431347" y="2226434"/>
                  <a:pt x="1562792" y="2167584"/>
                  <a:pt x="1707982" y="2167584"/>
                </a:cubicBezTo>
                <a:cubicBezTo>
                  <a:pt x="1998362" y="2167584"/>
                  <a:pt x="2233762" y="2402984"/>
                  <a:pt x="2233762" y="2693364"/>
                </a:cubicBezTo>
                <a:lnTo>
                  <a:pt x="2233762" y="9539828"/>
                </a:lnTo>
                <a:cubicBezTo>
                  <a:pt x="2233761" y="9830209"/>
                  <a:pt x="1998362" y="10065608"/>
                  <a:pt x="1707982" y="10065608"/>
                </a:cubicBezTo>
                <a:cubicBezTo>
                  <a:pt x="1417602" y="10065608"/>
                  <a:pt x="1182201" y="9830209"/>
                  <a:pt x="1182201" y="9539829"/>
                </a:cubicBezTo>
                <a:lnTo>
                  <a:pt x="1182202" y="2693364"/>
                </a:lnTo>
                <a:cubicBezTo>
                  <a:pt x="1182202" y="2548174"/>
                  <a:pt x="1241052" y="2416729"/>
                  <a:pt x="1336200" y="2321581"/>
                </a:cubicBezTo>
                <a:close/>
                <a:moveTo>
                  <a:pt x="189083" y="2897861"/>
                </a:moveTo>
                <a:cubicBezTo>
                  <a:pt x="284230" y="2802713"/>
                  <a:pt x="415676" y="2743863"/>
                  <a:pt x="560866" y="2743863"/>
                </a:cubicBezTo>
                <a:cubicBezTo>
                  <a:pt x="851245" y="2743864"/>
                  <a:pt x="1086645" y="2979264"/>
                  <a:pt x="1086645" y="3269644"/>
                </a:cubicBezTo>
                <a:lnTo>
                  <a:pt x="1086645" y="7414923"/>
                </a:lnTo>
                <a:cubicBezTo>
                  <a:pt x="1086645" y="7705303"/>
                  <a:pt x="851245" y="7940703"/>
                  <a:pt x="560865" y="7940703"/>
                </a:cubicBezTo>
                <a:cubicBezTo>
                  <a:pt x="270485" y="7940703"/>
                  <a:pt x="35085" y="7705303"/>
                  <a:pt x="35085" y="7414923"/>
                </a:cubicBezTo>
                <a:lnTo>
                  <a:pt x="35085" y="3269644"/>
                </a:lnTo>
                <a:cubicBezTo>
                  <a:pt x="35085" y="3124454"/>
                  <a:pt x="93935" y="2993009"/>
                  <a:pt x="189083" y="2897861"/>
                </a:cubicBezTo>
                <a:close/>
                <a:moveTo>
                  <a:pt x="2541311" y="153997"/>
                </a:moveTo>
                <a:cubicBezTo>
                  <a:pt x="2636459" y="58850"/>
                  <a:pt x="2767903" y="-1"/>
                  <a:pt x="2913094" y="0"/>
                </a:cubicBezTo>
                <a:cubicBezTo>
                  <a:pt x="3203474" y="-1"/>
                  <a:pt x="3438874" y="235400"/>
                  <a:pt x="3438874" y="525780"/>
                </a:cubicBezTo>
                <a:lnTo>
                  <a:pt x="3438873" y="7372244"/>
                </a:lnTo>
                <a:cubicBezTo>
                  <a:pt x="3438873" y="7662624"/>
                  <a:pt x="3203473" y="7898024"/>
                  <a:pt x="2913094" y="7898024"/>
                </a:cubicBezTo>
                <a:cubicBezTo>
                  <a:pt x="2622713" y="7898024"/>
                  <a:pt x="2387313" y="7662624"/>
                  <a:pt x="2387313" y="7372244"/>
                </a:cubicBezTo>
                <a:lnTo>
                  <a:pt x="2387314" y="525780"/>
                </a:lnTo>
                <a:cubicBezTo>
                  <a:pt x="2387314" y="380590"/>
                  <a:pt x="2446164" y="249145"/>
                  <a:pt x="2541311" y="153997"/>
                </a:cubicBezTo>
                <a:close/>
              </a:path>
            </a:pathLst>
          </a:custGeom>
          <a:blipFill dpi="0" rotWithShape="0">
            <a:blip r:embed="rId3"/>
            <a:srcRect/>
            <a:stretch>
              <a:fillRect l="-67277" t="26520" r="23397" b="-1656"/>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62019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F93E79A-F8B5-2907-B46C-1F6ED1B8DE35}"/>
              </a:ext>
            </a:extLst>
          </p:cNvPr>
          <p:cNvSpPr/>
          <p:nvPr/>
        </p:nvSpPr>
        <p:spPr>
          <a:xfrm rot="2403083">
            <a:off x="7492509" y="-3452316"/>
            <a:ext cx="5904642" cy="10065608"/>
          </a:xfrm>
          <a:custGeom>
            <a:avLst/>
            <a:gdLst>
              <a:gd name="connsiteX0" fmla="*/ 2500389 w 5904642"/>
              <a:gd name="connsiteY0" fmla="*/ 8163986 h 10065608"/>
              <a:gd name="connsiteX1" fmla="*/ 2872293 w 5904642"/>
              <a:gd name="connsiteY1" fmla="*/ 8009938 h 10065608"/>
              <a:gd name="connsiteX2" fmla="*/ 3398247 w 5904642"/>
              <a:gd name="connsiteY2" fmla="*/ 8535891 h 10065608"/>
              <a:gd name="connsiteX3" fmla="*/ 3398246 w 5904642"/>
              <a:gd name="connsiteY3" fmla="*/ 8672580 h 10065608"/>
              <a:gd name="connsiteX4" fmla="*/ 2872293 w 5904642"/>
              <a:gd name="connsiteY4" fmla="*/ 9198532 h 10065608"/>
              <a:gd name="connsiteX5" fmla="*/ 2346340 w 5904642"/>
              <a:gd name="connsiteY5" fmla="*/ 8672579 h 10065608"/>
              <a:gd name="connsiteX6" fmla="*/ 2346340 w 5904642"/>
              <a:gd name="connsiteY6" fmla="*/ 8535891 h 10065608"/>
              <a:gd name="connsiteX7" fmla="*/ 2500389 w 5904642"/>
              <a:gd name="connsiteY7" fmla="*/ 8163986 h 10065608"/>
              <a:gd name="connsiteX8" fmla="*/ 154048 w 5904642"/>
              <a:gd name="connsiteY8" fmla="*/ 8192899 h 10065608"/>
              <a:gd name="connsiteX9" fmla="*/ 525953 w 5904642"/>
              <a:gd name="connsiteY9" fmla="*/ 8038851 h 10065608"/>
              <a:gd name="connsiteX10" fmla="*/ 1051906 w 5904642"/>
              <a:gd name="connsiteY10" fmla="*/ 8564804 h 10065608"/>
              <a:gd name="connsiteX11" fmla="*/ 1051906 w 5904642"/>
              <a:gd name="connsiteY11" fmla="*/ 8701492 h 10065608"/>
              <a:gd name="connsiteX12" fmla="*/ 525953 w 5904642"/>
              <a:gd name="connsiteY12" fmla="*/ 9227445 h 10065608"/>
              <a:gd name="connsiteX13" fmla="*/ 0 w 5904642"/>
              <a:gd name="connsiteY13" fmla="*/ 8701492 h 10065608"/>
              <a:gd name="connsiteX14" fmla="*/ 0 w 5904642"/>
              <a:gd name="connsiteY14" fmla="*/ 8564804 h 10065608"/>
              <a:gd name="connsiteX15" fmla="*/ 154048 w 5904642"/>
              <a:gd name="connsiteY15" fmla="*/ 8192899 h 10065608"/>
              <a:gd name="connsiteX16" fmla="*/ 4883013 w 5904642"/>
              <a:gd name="connsiteY16" fmla="*/ 3488681 h 10065608"/>
              <a:gd name="connsiteX17" fmla="*/ 5306185 w 5904642"/>
              <a:gd name="connsiteY17" fmla="*/ 3313398 h 10065608"/>
              <a:gd name="connsiteX18" fmla="*/ 5904642 w 5904642"/>
              <a:gd name="connsiteY18" fmla="*/ 3911853 h 10065608"/>
              <a:gd name="connsiteX19" fmla="*/ 5904641 w 5904642"/>
              <a:gd name="connsiteY19" fmla="*/ 8969223 h 10065608"/>
              <a:gd name="connsiteX20" fmla="*/ 5306185 w 5904642"/>
              <a:gd name="connsiteY20" fmla="*/ 9567680 h 10065608"/>
              <a:gd name="connsiteX21" fmla="*/ 4707729 w 5904642"/>
              <a:gd name="connsiteY21" fmla="*/ 8969224 h 10065608"/>
              <a:gd name="connsiteX22" fmla="*/ 4707729 w 5904642"/>
              <a:gd name="connsiteY22" fmla="*/ 3911854 h 10065608"/>
              <a:gd name="connsiteX23" fmla="*/ 4883013 w 5904642"/>
              <a:gd name="connsiteY23" fmla="*/ 3488681 h 10065608"/>
              <a:gd name="connsiteX24" fmla="*/ 3689244 w 5904642"/>
              <a:gd name="connsiteY24" fmla="*/ 1000767 h 10065608"/>
              <a:gd name="connsiteX25" fmla="*/ 4061025 w 5904642"/>
              <a:gd name="connsiteY25" fmla="*/ 846770 h 10065608"/>
              <a:gd name="connsiteX26" fmla="*/ 4586806 w 5904642"/>
              <a:gd name="connsiteY26" fmla="*/ 1372550 h 10065608"/>
              <a:gd name="connsiteX27" fmla="*/ 4586805 w 5904642"/>
              <a:gd name="connsiteY27" fmla="*/ 8219015 h 10065608"/>
              <a:gd name="connsiteX28" fmla="*/ 4061026 w 5904642"/>
              <a:gd name="connsiteY28" fmla="*/ 8744794 h 10065608"/>
              <a:gd name="connsiteX29" fmla="*/ 3535245 w 5904642"/>
              <a:gd name="connsiteY29" fmla="*/ 8219015 h 10065608"/>
              <a:gd name="connsiteX30" fmla="*/ 3535246 w 5904642"/>
              <a:gd name="connsiteY30" fmla="*/ 1372550 h 10065608"/>
              <a:gd name="connsiteX31" fmla="*/ 3689244 w 5904642"/>
              <a:gd name="connsiteY31" fmla="*/ 1000767 h 10065608"/>
              <a:gd name="connsiteX32" fmla="*/ 1336200 w 5904642"/>
              <a:gd name="connsiteY32" fmla="*/ 2321581 h 10065608"/>
              <a:gd name="connsiteX33" fmla="*/ 1707982 w 5904642"/>
              <a:gd name="connsiteY33" fmla="*/ 2167584 h 10065608"/>
              <a:gd name="connsiteX34" fmla="*/ 2233762 w 5904642"/>
              <a:gd name="connsiteY34" fmla="*/ 2693364 h 10065608"/>
              <a:gd name="connsiteX35" fmla="*/ 2233762 w 5904642"/>
              <a:gd name="connsiteY35" fmla="*/ 9539828 h 10065608"/>
              <a:gd name="connsiteX36" fmla="*/ 1707982 w 5904642"/>
              <a:gd name="connsiteY36" fmla="*/ 10065608 h 10065608"/>
              <a:gd name="connsiteX37" fmla="*/ 1182201 w 5904642"/>
              <a:gd name="connsiteY37" fmla="*/ 9539829 h 10065608"/>
              <a:gd name="connsiteX38" fmla="*/ 1182202 w 5904642"/>
              <a:gd name="connsiteY38" fmla="*/ 2693364 h 10065608"/>
              <a:gd name="connsiteX39" fmla="*/ 1336200 w 5904642"/>
              <a:gd name="connsiteY39" fmla="*/ 2321581 h 10065608"/>
              <a:gd name="connsiteX40" fmla="*/ 189083 w 5904642"/>
              <a:gd name="connsiteY40" fmla="*/ 2897861 h 10065608"/>
              <a:gd name="connsiteX41" fmla="*/ 560866 w 5904642"/>
              <a:gd name="connsiteY41" fmla="*/ 2743863 h 10065608"/>
              <a:gd name="connsiteX42" fmla="*/ 1086645 w 5904642"/>
              <a:gd name="connsiteY42" fmla="*/ 3269644 h 10065608"/>
              <a:gd name="connsiteX43" fmla="*/ 1086645 w 5904642"/>
              <a:gd name="connsiteY43" fmla="*/ 7414923 h 10065608"/>
              <a:gd name="connsiteX44" fmla="*/ 560865 w 5904642"/>
              <a:gd name="connsiteY44" fmla="*/ 7940703 h 10065608"/>
              <a:gd name="connsiteX45" fmla="*/ 35085 w 5904642"/>
              <a:gd name="connsiteY45" fmla="*/ 7414923 h 10065608"/>
              <a:gd name="connsiteX46" fmla="*/ 35085 w 5904642"/>
              <a:gd name="connsiteY46" fmla="*/ 3269644 h 10065608"/>
              <a:gd name="connsiteX47" fmla="*/ 189083 w 5904642"/>
              <a:gd name="connsiteY47" fmla="*/ 2897861 h 10065608"/>
              <a:gd name="connsiteX48" fmla="*/ 2541311 w 5904642"/>
              <a:gd name="connsiteY48" fmla="*/ 153997 h 10065608"/>
              <a:gd name="connsiteX49" fmla="*/ 2913094 w 5904642"/>
              <a:gd name="connsiteY49" fmla="*/ 0 h 10065608"/>
              <a:gd name="connsiteX50" fmla="*/ 3438874 w 5904642"/>
              <a:gd name="connsiteY50" fmla="*/ 525780 h 10065608"/>
              <a:gd name="connsiteX51" fmla="*/ 3438873 w 5904642"/>
              <a:gd name="connsiteY51" fmla="*/ 7372244 h 10065608"/>
              <a:gd name="connsiteX52" fmla="*/ 2913094 w 5904642"/>
              <a:gd name="connsiteY52" fmla="*/ 7898024 h 10065608"/>
              <a:gd name="connsiteX53" fmla="*/ 2387313 w 5904642"/>
              <a:gd name="connsiteY53" fmla="*/ 7372244 h 10065608"/>
              <a:gd name="connsiteX54" fmla="*/ 2387314 w 5904642"/>
              <a:gd name="connsiteY54" fmla="*/ 525780 h 10065608"/>
              <a:gd name="connsiteX55" fmla="*/ 2541311 w 5904642"/>
              <a:gd name="connsiteY55" fmla="*/ 153997 h 100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04642" h="10065608">
                <a:moveTo>
                  <a:pt x="2500389" y="8163986"/>
                </a:moveTo>
                <a:cubicBezTo>
                  <a:pt x="2595567" y="8068808"/>
                  <a:pt x="2727056" y="8009938"/>
                  <a:pt x="2872293" y="8009938"/>
                </a:cubicBezTo>
                <a:cubicBezTo>
                  <a:pt x="3162769" y="8009938"/>
                  <a:pt x="3398246" y="8245416"/>
                  <a:pt x="3398247" y="8535891"/>
                </a:cubicBezTo>
                <a:lnTo>
                  <a:pt x="3398246" y="8672580"/>
                </a:lnTo>
                <a:cubicBezTo>
                  <a:pt x="3398246" y="8963056"/>
                  <a:pt x="3162769" y="9198532"/>
                  <a:pt x="2872293" y="9198532"/>
                </a:cubicBezTo>
                <a:cubicBezTo>
                  <a:pt x="2581817" y="9198533"/>
                  <a:pt x="2346340" y="8963056"/>
                  <a:pt x="2346340" y="8672579"/>
                </a:cubicBezTo>
                <a:lnTo>
                  <a:pt x="2346340" y="8535891"/>
                </a:lnTo>
                <a:cubicBezTo>
                  <a:pt x="2346340" y="8390654"/>
                  <a:pt x="2405210" y="8259165"/>
                  <a:pt x="2500389" y="8163986"/>
                </a:cubicBezTo>
                <a:close/>
                <a:moveTo>
                  <a:pt x="154048" y="8192899"/>
                </a:moveTo>
                <a:cubicBezTo>
                  <a:pt x="249227" y="8097720"/>
                  <a:pt x="380715" y="8038851"/>
                  <a:pt x="525953" y="8038851"/>
                </a:cubicBezTo>
                <a:cubicBezTo>
                  <a:pt x="816429" y="8038851"/>
                  <a:pt x="1051906" y="8274328"/>
                  <a:pt x="1051906" y="8564804"/>
                </a:cubicBezTo>
                <a:lnTo>
                  <a:pt x="1051906" y="8701492"/>
                </a:lnTo>
                <a:cubicBezTo>
                  <a:pt x="1051906" y="8991968"/>
                  <a:pt x="816429" y="9227445"/>
                  <a:pt x="525953" y="9227445"/>
                </a:cubicBezTo>
                <a:cubicBezTo>
                  <a:pt x="235477" y="9227445"/>
                  <a:pt x="0" y="8991968"/>
                  <a:pt x="0" y="8701492"/>
                </a:cubicBezTo>
                <a:lnTo>
                  <a:pt x="0" y="8564804"/>
                </a:lnTo>
                <a:cubicBezTo>
                  <a:pt x="0" y="8419566"/>
                  <a:pt x="58870" y="8288078"/>
                  <a:pt x="154048" y="8192899"/>
                </a:cubicBezTo>
                <a:close/>
                <a:moveTo>
                  <a:pt x="4883013" y="3488681"/>
                </a:moveTo>
                <a:cubicBezTo>
                  <a:pt x="4991312" y="3380382"/>
                  <a:pt x="5140926" y="3313398"/>
                  <a:pt x="5306185" y="3313398"/>
                </a:cubicBezTo>
                <a:cubicBezTo>
                  <a:pt x="5636704" y="3313398"/>
                  <a:pt x="5904642" y="3581335"/>
                  <a:pt x="5904642" y="3911853"/>
                </a:cubicBezTo>
                <a:lnTo>
                  <a:pt x="5904641" y="8969223"/>
                </a:lnTo>
                <a:cubicBezTo>
                  <a:pt x="5904641" y="9299741"/>
                  <a:pt x="5636703" y="9567679"/>
                  <a:pt x="5306185" y="9567680"/>
                </a:cubicBezTo>
                <a:cubicBezTo>
                  <a:pt x="4975667" y="9567680"/>
                  <a:pt x="4707729" y="9299742"/>
                  <a:pt x="4707729" y="8969224"/>
                </a:cubicBezTo>
                <a:lnTo>
                  <a:pt x="4707729" y="3911854"/>
                </a:lnTo>
                <a:cubicBezTo>
                  <a:pt x="4707729" y="3746595"/>
                  <a:pt x="4774714" y="3596981"/>
                  <a:pt x="4883013" y="3488681"/>
                </a:cubicBezTo>
                <a:close/>
                <a:moveTo>
                  <a:pt x="3689244" y="1000767"/>
                </a:moveTo>
                <a:cubicBezTo>
                  <a:pt x="3784391" y="905620"/>
                  <a:pt x="3915836" y="846770"/>
                  <a:pt x="4061025" y="846770"/>
                </a:cubicBezTo>
                <a:cubicBezTo>
                  <a:pt x="4351406" y="846770"/>
                  <a:pt x="4586806" y="1082170"/>
                  <a:pt x="4586806" y="1372550"/>
                </a:cubicBezTo>
                <a:lnTo>
                  <a:pt x="4586805" y="8219015"/>
                </a:lnTo>
                <a:cubicBezTo>
                  <a:pt x="4586805" y="8509395"/>
                  <a:pt x="4351405" y="8744795"/>
                  <a:pt x="4061026" y="8744794"/>
                </a:cubicBezTo>
                <a:cubicBezTo>
                  <a:pt x="3770645" y="8744795"/>
                  <a:pt x="3535245" y="8509395"/>
                  <a:pt x="3535245" y="8219015"/>
                </a:cubicBezTo>
                <a:lnTo>
                  <a:pt x="3535246" y="1372550"/>
                </a:lnTo>
                <a:cubicBezTo>
                  <a:pt x="3535246" y="1227360"/>
                  <a:pt x="3594096" y="1095915"/>
                  <a:pt x="3689244" y="1000767"/>
                </a:cubicBezTo>
                <a:close/>
                <a:moveTo>
                  <a:pt x="1336200" y="2321581"/>
                </a:moveTo>
                <a:cubicBezTo>
                  <a:pt x="1431347" y="2226434"/>
                  <a:pt x="1562792" y="2167584"/>
                  <a:pt x="1707982" y="2167584"/>
                </a:cubicBezTo>
                <a:cubicBezTo>
                  <a:pt x="1998362" y="2167584"/>
                  <a:pt x="2233762" y="2402984"/>
                  <a:pt x="2233762" y="2693364"/>
                </a:cubicBezTo>
                <a:lnTo>
                  <a:pt x="2233762" y="9539828"/>
                </a:lnTo>
                <a:cubicBezTo>
                  <a:pt x="2233761" y="9830209"/>
                  <a:pt x="1998362" y="10065608"/>
                  <a:pt x="1707982" y="10065608"/>
                </a:cubicBezTo>
                <a:cubicBezTo>
                  <a:pt x="1417602" y="10065608"/>
                  <a:pt x="1182201" y="9830209"/>
                  <a:pt x="1182201" y="9539829"/>
                </a:cubicBezTo>
                <a:lnTo>
                  <a:pt x="1182202" y="2693364"/>
                </a:lnTo>
                <a:cubicBezTo>
                  <a:pt x="1182202" y="2548174"/>
                  <a:pt x="1241052" y="2416729"/>
                  <a:pt x="1336200" y="2321581"/>
                </a:cubicBezTo>
                <a:close/>
                <a:moveTo>
                  <a:pt x="189083" y="2897861"/>
                </a:moveTo>
                <a:cubicBezTo>
                  <a:pt x="284230" y="2802713"/>
                  <a:pt x="415676" y="2743863"/>
                  <a:pt x="560866" y="2743863"/>
                </a:cubicBezTo>
                <a:cubicBezTo>
                  <a:pt x="851245" y="2743864"/>
                  <a:pt x="1086645" y="2979264"/>
                  <a:pt x="1086645" y="3269644"/>
                </a:cubicBezTo>
                <a:lnTo>
                  <a:pt x="1086645" y="7414923"/>
                </a:lnTo>
                <a:cubicBezTo>
                  <a:pt x="1086645" y="7705303"/>
                  <a:pt x="851245" y="7940703"/>
                  <a:pt x="560865" y="7940703"/>
                </a:cubicBezTo>
                <a:cubicBezTo>
                  <a:pt x="270485" y="7940703"/>
                  <a:pt x="35085" y="7705303"/>
                  <a:pt x="35085" y="7414923"/>
                </a:cubicBezTo>
                <a:lnTo>
                  <a:pt x="35085" y="3269644"/>
                </a:lnTo>
                <a:cubicBezTo>
                  <a:pt x="35085" y="3124454"/>
                  <a:pt x="93935" y="2993009"/>
                  <a:pt x="189083" y="2897861"/>
                </a:cubicBezTo>
                <a:close/>
                <a:moveTo>
                  <a:pt x="2541311" y="153997"/>
                </a:moveTo>
                <a:cubicBezTo>
                  <a:pt x="2636459" y="58850"/>
                  <a:pt x="2767903" y="-1"/>
                  <a:pt x="2913094" y="0"/>
                </a:cubicBezTo>
                <a:cubicBezTo>
                  <a:pt x="3203474" y="-1"/>
                  <a:pt x="3438874" y="235400"/>
                  <a:pt x="3438874" y="525780"/>
                </a:cubicBezTo>
                <a:lnTo>
                  <a:pt x="3438873" y="7372244"/>
                </a:lnTo>
                <a:cubicBezTo>
                  <a:pt x="3438873" y="7662624"/>
                  <a:pt x="3203473" y="7898024"/>
                  <a:pt x="2913094" y="7898024"/>
                </a:cubicBezTo>
                <a:cubicBezTo>
                  <a:pt x="2622713" y="7898024"/>
                  <a:pt x="2387313" y="7662624"/>
                  <a:pt x="2387313" y="7372244"/>
                </a:cubicBezTo>
                <a:lnTo>
                  <a:pt x="2387314" y="525780"/>
                </a:lnTo>
                <a:cubicBezTo>
                  <a:pt x="2387314" y="380590"/>
                  <a:pt x="2446164" y="249145"/>
                  <a:pt x="2541311" y="153997"/>
                </a:cubicBezTo>
                <a:close/>
              </a:path>
            </a:pathLst>
          </a:custGeom>
          <a:blipFill dpi="0" rotWithShape="0">
            <a:blip r:embed="rId2"/>
            <a:srcRect/>
            <a:stretch>
              <a:fillRect l="-67277" t="26520" r="23397" b="-1656"/>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5" name="Picture 14" descr="A screenshot of a computer&#10;&#10;Description automatically generated">
            <a:extLst>
              <a:ext uri="{FF2B5EF4-FFF2-40B4-BE49-F238E27FC236}">
                <a16:creationId xmlns:a16="http://schemas.microsoft.com/office/drawing/2014/main" id="{A1232E5A-7E47-9A55-E5D1-BE4537FB695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16" name="TextBox 15">
            <a:extLst>
              <a:ext uri="{FF2B5EF4-FFF2-40B4-BE49-F238E27FC236}">
                <a16:creationId xmlns:a16="http://schemas.microsoft.com/office/drawing/2014/main" id="{3C28633A-9577-157E-9845-F6ACAE1E750D}"/>
              </a:ext>
            </a:extLst>
          </p:cNvPr>
          <p:cNvSpPr txBox="1"/>
          <p:nvPr/>
        </p:nvSpPr>
        <p:spPr>
          <a:xfrm>
            <a:off x="635244" y="439400"/>
            <a:ext cx="6594231" cy="1323439"/>
          </a:xfrm>
          <a:prstGeom prst="rect">
            <a:avLst/>
          </a:prstGeom>
          <a:noFill/>
        </p:spPr>
        <p:txBody>
          <a:bodyPr wrap="square" rtlCol="0">
            <a:spAutoFit/>
          </a:bodyPr>
          <a:lstStyle/>
          <a:p>
            <a:r>
              <a:rPr lang="en-US" sz="4000" b="1">
                <a:latin typeface="Playfair Display" panose="00000500000000000000" pitchFamily="2" charset="0"/>
              </a:rPr>
              <a:t>Các tính năng </a:t>
            </a:r>
          </a:p>
          <a:p>
            <a:r>
              <a:rPr lang="en-US" sz="4000" b="1">
                <a:latin typeface="Playfair Display" panose="00000500000000000000" pitchFamily="2" charset="0"/>
              </a:rPr>
              <a:t>quan trọng của Paraview</a:t>
            </a:r>
            <a:endParaRPr lang="en-GB" sz="4000" b="1">
              <a:latin typeface="Playfair Display" panose="00000500000000000000" pitchFamily="2" charset="0"/>
            </a:endParaRPr>
          </a:p>
        </p:txBody>
      </p:sp>
      <p:sp>
        <p:nvSpPr>
          <p:cNvPr id="17" name="TextBox 16">
            <a:extLst>
              <a:ext uri="{FF2B5EF4-FFF2-40B4-BE49-F238E27FC236}">
                <a16:creationId xmlns:a16="http://schemas.microsoft.com/office/drawing/2014/main" id="{518FB068-D7F6-7282-6750-3EEE1EDBF032}"/>
              </a:ext>
            </a:extLst>
          </p:cNvPr>
          <p:cNvSpPr txBox="1"/>
          <p:nvPr/>
        </p:nvSpPr>
        <p:spPr>
          <a:xfrm>
            <a:off x="635244" y="2159544"/>
            <a:ext cx="4876800" cy="446276"/>
          </a:xfrm>
          <a:prstGeom prst="rect">
            <a:avLst/>
          </a:prstGeom>
          <a:noFill/>
        </p:spPr>
        <p:txBody>
          <a:bodyPr wrap="square" rtlCol="0">
            <a:spAutoFit/>
          </a:bodyPr>
          <a:lstStyle/>
          <a:p>
            <a:pPr marL="342900" indent="-342900">
              <a:buFont typeface="Arial" panose="020B0604020202020204" pitchFamily="34" charset="0"/>
              <a:buChar char="•"/>
            </a:pPr>
            <a:r>
              <a:rPr lang="en-US" sz="2300" b="1">
                <a:solidFill>
                  <a:srgbClr val="52576E"/>
                </a:solidFill>
                <a:effectLst/>
                <a:latin typeface="Playfair Display" panose="00000500000000000000" pitchFamily="2" charset="0"/>
                <a:ea typeface="Calibri" panose="020F0502020204030204" pitchFamily="34" charset="0"/>
              </a:rPr>
              <a:t>Hỗ trợ cho dữ liệu quy mô tera</a:t>
            </a:r>
            <a:endParaRPr lang="en-GB" sz="2300">
              <a:solidFill>
                <a:srgbClr val="52576E"/>
              </a:solidFill>
              <a:latin typeface="Playfair Display" panose="00000500000000000000" pitchFamily="2" charset="0"/>
            </a:endParaRPr>
          </a:p>
        </p:txBody>
      </p:sp>
      <p:sp>
        <p:nvSpPr>
          <p:cNvPr id="18" name="TextBox 17">
            <a:extLst>
              <a:ext uri="{FF2B5EF4-FFF2-40B4-BE49-F238E27FC236}">
                <a16:creationId xmlns:a16="http://schemas.microsoft.com/office/drawing/2014/main" id="{2F58F8D3-4B61-C583-BE48-C368DDDE576E}"/>
              </a:ext>
            </a:extLst>
          </p:cNvPr>
          <p:cNvSpPr txBox="1"/>
          <p:nvPr/>
        </p:nvSpPr>
        <p:spPr>
          <a:xfrm>
            <a:off x="635244" y="2747678"/>
            <a:ext cx="4876800" cy="446276"/>
          </a:xfrm>
          <a:prstGeom prst="rect">
            <a:avLst/>
          </a:prstGeom>
          <a:noFill/>
        </p:spPr>
        <p:txBody>
          <a:bodyPr wrap="square" rtlCol="0">
            <a:spAutoFit/>
          </a:bodyPr>
          <a:lstStyle/>
          <a:p>
            <a:pPr marL="342900" indent="-342900">
              <a:buFont typeface="Arial" panose="020B0604020202020204" pitchFamily="34" charset="0"/>
              <a:buChar char="•"/>
            </a:pPr>
            <a:r>
              <a:rPr lang="en-US" sz="2300" b="1">
                <a:solidFill>
                  <a:srgbClr val="52576E"/>
                </a:solidFill>
                <a:effectLst/>
                <a:latin typeface="Playfair Display" panose="00000500000000000000" pitchFamily="2" charset="0"/>
                <a:ea typeface="Calibri" panose="020F0502020204030204" pitchFamily="34" charset="0"/>
              </a:rPr>
              <a:t>Hỗ trợ cho dữ liệu có cấu trúc</a:t>
            </a:r>
            <a:endParaRPr lang="en-GB" sz="2300">
              <a:solidFill>
                <a:srgbClr val="52576E"/>
              </a:solidFill>
              <a:latin typeface="Playfair Display" panose="00000500000000000000" pitchFamily="2" charset="0"/>
            </a:endParaRPr>
          </a:p>
        </p:txBody>
      </p:sp>
      <p:sp>
        <p:nvSpPr>
          <p:cNvPr id="19" name="TextBox 18">
            <a:extLst>
              <a:ext uri="{FF2B5EF4-FFF2-40B4-BE49-F238E27FC236}">
                <a16:creationId xmlns:a16="http://schemas.microsoft.com/office/drawing/2014/main" id="{AFC0AB82-F707-E58B-4FE0-A6873CF10A54}"/>
              </a:ext>
            </a:extLst>
          </p:cNvPr>
          <p:cNvSpPr txBox="1"/>
          <p:nvPr/>
        </p:nvSpPr>
        <p:spPr>
          <a:xfrm>
            <a:off x="635244" y="3305328"/>
            <a:ext cx="4876800" cy="446276"/>
          </a:xfrm>
          <a:prstGeom prst="rect">
            <a:avLst/>
          </a:prstGeom>
          <a:noFill/>
        </p:spPr>
        <p:txBody>
          <a:bodyPr wrap="square" rtlCol="0">
            <a:spAutoFit/>
          </a:bodyPr>
          <a:lstStyle/>
          <a:p>
            <a:pPr marL="342900" indent="-342900">
              <a:buFont typeface="Arial" panose="020B0604020202020204" pitchFamily="34" charset="0"/>
              <a:buChar char="•"/>
            </a:pPr>
            <a:r>
              <a:rPr lang="en-US" sz="2300" b="1">
                <a:solidFill>
                  <a:srgbClr val="52576E"/>
                </a:solidFill>
                <a:effectLst/>
                <a:latin typeface="Playfair Display" panose="00000500000000000000" pitchFamily="2" charset="0"/>
                <a:ea typeface="Calibri" panose="020F0502020204030204" pitchFamily="34" charset="0"/>
              </a:rPr>
              <a:t>Sự nhất quán</a:t>
            </a:r>
            <a:endParaRPr lang="en-GB" sz="2300">
              <a:solidFill>
                <a:srgbClr val="52576E"/>
              </a:solidFill>
              <a:latin typeface="Playfair Display" panose="00000500000000000000" pitchFamily="2" charset="0"/>
            </a:endParaRPr>
          </a:p>
        </p:txBody>
      </p:sp>
      <p:sp>
        <p:nvSpPr>
          <p:cNvPr id="20" name="TextBox 19">
            <a:extLst>
              <a:ext uri="{FF2B5EF4-FFF2-40B4-BE49-F238E27FC236}">
                <a16:creationId xmlns:a16="http://schemas.microsoft.com/office/drawing/2014/main" id="{F1EDB02B-1E19-4840-4E05-DD3532A65319}"/>
              </a:ext>
            </a:extLst>
          </p:cNvPr>
          <p:cNvSpPr txBox="1"/>
          <p:nvPr/>
        </p:nvSpPr>
        <p:spPr>
          <a:xfrm>
            <a:off x="635244" y="3862978"/>
            <a:ext cx="4876800" cy="446276"/>
          </a:xfrm>
          <a:prstGeom prst="rect">
            <a:avLst/>
          </a:prstGeom>
          <a:noFill/>
        </p:spPr>
        <p:txBody>
          <a:bodyPr wrap="square" rtlCol="0">
            <a:spAutoFit/>
          </a:bodyPr>
          <a:lstStyle/>
          <a:p>
            <a:pPr marL="342900" indent="-342900">
              <a:buFont typeface="Arial" panose="020B0604020202020204" pitchFamily="34" charset="0"/>
              <a:buChar char="•"/>
            </a:pPr>
            <a:r>
              <a:rPr lang="en-US" sz="2300" b="1">
                <a:solidFill>
                  <a:srgbClr val="52576E"/>
                </a:solidFill>
                <a:effectLst/>
                <a:latin typeface="Playfair Display" panose="00000500000000000000" pitchFamily="2" charset="0"/>
                <a:ea typeface="Calibri" panose="020F0502020204030204" pitchFamily="34" charset="0"/>
              </a:rPr>
              <a:t>Trích xuất đường đồng mức</a:t>
            </a:r>
            <a:endParaRPr lang="en-GB" sz="2300">
              <a:solidFill>
                <a:srgbClr val="52576E"/>
              </a:solidFill>
              <a:latin typeface="Playfair Display" panose="00000500000000000000" pitchFamily="2" charset="0"/>
            </a:endParaRPr>
          </a:p>
        </p:txBody>
      </p:sp>
      <p:sp>
        <p:nvSpPr>
          <p:cNvPr id="21" name="TextBox 20">
            <a:extLst>
              <a:ext uri="{FF2B5EF4-FFF2-40B4-BE49-F238E27FC236}">
                <a16:creationId xmlns:a16="http://schemas.microsoft.com/office/drawing/2014/main" id="{5016476E-8C35-4776-6BED-EB918C1BED8B}"/>
              </a:ext>
            </a:extLst>
          </p:cNvPr>
          <p:cNvSpPr txBox="1"/>
          <p:nvPr/>
        </p:nvSpPr>
        <p:spPr>
          <a:xfrm>
            <a:off x="635244" y="4468534"/>
            <a:ext cx="4876800" cy="446276"/>
          </a:xfrm>
          <a:prstGeom prst="rect">
            <a:avLst/>
          </a:prstGeom>
          <a:noFill/>
        </p:spPr>
        <p:txBody>
          <a:bodyPr wrap="square" rtlCol="0">
            <a:spAutoFit/>
          </a:bodyPr>
          <a:lstStyle/>
          <a:p>
            <a:pPr marL="342900" indent="-342900">
              <a:buFont typeface="Arial" panose="020B0604020202020204" pitchFamily="34" charset="0"/>
              <a:buChar char="•"/>
            </a:pPr>
            <a:r>
              <a:rPr lang="en-US" sz="2300" b="1">
                <a:solidFill>
                  <a:srgbClr val="52576E"/>
                </a:solidFill>
                <a:effectLst/>
                <a:latin typeface="Playfair Display" panose="00000500000000000000" pitchFamily="2" charset="0"/>
                <a:ea typeface="Calibri" panose="020F0502020204030204" pitchFamily="34" charset="0"/>
              </a:rPr>
              <a:t>Cắt ghép</a:t>
            </a:r>
            <a:endParaRPr lang="en-GB" sz="2300">
              <a:solidFill>
                <a:srgbClr val="52576E"/>
              </a:solidFill>
              <a:latin typeface="Playfair Display" panose="00000500000000000000" pitchFamily="2" charset="0"/>
            </a:endParaRPr>
          </a:p>
        </p:txBody>
      </p:sp>
      <p:sp>
        <p:nvSpPr>
          <p:cNvPr id="22" name="TextBox 21">
            <a:extLst>
              <a:ext uri="{FF2B5EF4-FFF2-40B4-BE49-F238E27FC236}">
                <a16:creationId xmlns:a16="http://schemas.microsoft.com/office/drawing/2014/main" id="{8FA1DDEF-79BD-707C-92A5-855E0AFC962F}"/>
              </a:ext>
            </a:extLst>
          </p:cNvPr>
          <p:cNvSpPr txBox="1"/>
          <p:nvPr/>
        </p:nvSpPr>
        <p:spPr>
          <a:xfrm>
            <a:off x="635244" y="5004846"/>
            <a:ext cx="4876800" cy="446276"/>
          </a:xfrm>
          <a:prstGeom prst="rect">
            <a:avLst/>
          </a:prstGeom>
          <a:noFill/>
        </p:spPr>
        <p:txBody>
          <a:bodyPr wrap="square" rtlCol="0">
            <a:spAutoFit/>
          </a:bodyPr>
          <a:lstStyle/>
          <a:p>
            <a:pPr marL="342900" indent="-342900">
              <a:buFont typeface="Arial" panose="020B0604020202020204" pitchFamily="34" charset="0"/>
              <a:buChar char="•"/>
            </a:pPr>
            <a:r>
              <a:rPr lang="en-US" sz="2300" b="1">
                <a:solidFill>
                  <a:srgbClr val="52576E"/>
                </a:solidFill>
                <a:effectLst/>
                <a:latin typeface="Playfair Display" panose="00000500000000000000" pitchFamily="2" charset="0"/>
                <a:ea typeface="Calibri" panose="020F0502020204030204" pitchFamily="34" charset="0"/>
              </a:rPr>
              <a:t>Tích hợp Python</a:t>
            </a:r>
            <a:endParaRPr lang="en-GB" sz="2300">
              <a:solidFill>
                <a:srgbClr val="52576E"/>
              </a:solidFill>
              <a:latin typeface="Playfair Display" panose="00000500000000000000" pitchFamily="2" charset="0"/>
            </a:endParaRPr>
          </a:p>
        </p:txBody>
      </p:sp>
      <p:sp>
        <p:nvSpPr>
          <p:cNvPr id="23" name="Rectangle: Rounded Corners 22">
            <a:extLst>
              <a:ext uri="{FF2B5EF4-FFF2-40B4-BE49-F238E27FC236}">
                <a16:creationId xmlns:a16="http://schemas.microsoft.com/office/drawing/2014/main" id="{C9DC55B9-494B-9EC8-807B-5939E5AAA9F6}"/>
              </a:ext>
            </a:extLst>
          </p:cNvPr>
          <p:cNvSpPr/>
          <p:nvPr/>
        </p:nvSpPr>
        <p:spPr>
          <a:xfrm rot="2348944">
            <a:off x="1122156" y="6824957"/>
            <a:ext cx="2243722" cy="7596592"/>
          </a:xfrm>
          <a:prstGeom prst="roundRect">
            <a:avLst>
              <a:gd name="adj" fmla="val 50000"/>
            </a:avLst>
          </a:prstGeom>
          <a:solidFill>
            <a:srgbClr val="CE3734">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9FD65DBB-5E3A-27DB-13F4-93FB957D2669}"/>
              </a:ext>
            </a:extLst>
          </p:cNvPr>
          <p:cNvSpPr/>
          <p:nvPr/>
        </p:nvSpPr>
        <p:spPr>
          <a:xfrm rot="2348944">
            <a:off x="380501" y="8712032"/>
            <a:ext cx="753734" cy="1837760"/>
          </a:xfrm>
          <a:prstGeom prst="roundRect">
            <a:avLst>
              <a:gd name="adj" fmla="val 50000"/>
            </a:avLst>
          </a:prstGeom>
          <a:solidFill>
            <a:srgbClr val="199D3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7AA03AAB-AA20-968A-5E7A-5884DD9B5479}"/>
              </a:ext>
            </a:extLst>
          </p:cNvPr>
          <p:cNvSpPr/>
          <p:nvPr/>
        </p:nvSpPr>
        <p:spPr>
          <a:xfrm rot="2348944">
            <a:off x="3200107" y="10228589"/>
            <a:ext cx="414603" cy="4565220"/>
          </a:xfrm>
          <a:prstGeom prst="roundRect">
            <a:avLst>
              <a:gd name="adj" fmla="val 50000"/>
            </a:avLst>
          </a:prstGeom>
          <a:solidFill>
            <a:srgbClr val="0D5A9A">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D56EE2D6-118D-DEB1-768F-0C887EBFBB3B}"/>
              </a:ext>
            </a:extLst>
          </p:cNvPr>
          <p:cNvSpPr/>
          <p:nvPr/>
        </p:nvSpPr>
        <p:spPr>
          <a:xfrm rot="2348944">
            <a:off x="-6823423" y="3369813"/>
            <a:ext cx="2243722" cy="7596592"/>
          </a:xfrm>
          <a:prstGeom prst="roundRect">
            <a:avLst>
              <a:gd name="adj" fmla="val 50000"/>
            </a:avLst>
          </a:prstGeom>
          <a:solidFill>
            <a:srgbClr val="199D3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3101DB53-37DF-C03B-87A7-0214D7928D14}"/>
              </a:ext>
            </a:extLst>
          </p:cNvPr>
          <p:cNvSpPr/>
          <p:nvPr/>
        </p:nvSpPr>
        <p:spPr>
          <a:xfrm rot="2348944">
            <a:off x="-5717433" y="13323670"/>
            <a:ext cx="753734" cy="1837760"/>
          </a:xfrm>
          <a:prstGeom prst="roundRect">
            <a:avLst>
              <a:gd name="adj" fmla="val 50000"/>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DBBB6DC9-CA6C-63ED-7664-CF3161AE88F2}"/>
              </a:ext>
            </a:extLst>
          </p:cNvPr>
          <p:cNvSpPr/>
          <p:nvPr/>
        </p:nvSpPr>
        <p:spPr>
          <a:xfrm rot="2348944">
            <a:off x="-4198062" y="7449483"/>
            <a:ext cx="414603" cy="4565220"/>
          </a:xfrm>
          <a:prstGeom prst="roundRect">
            <a:avLst>
              <a:gd name="adj" fmla="val 50000"/>
            </a:avLst>
          </a:prstGeom>
          <a:solidFill>
            <a:srgbClr val="4386B5">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8453DB04-09EF-F111-E995-349B07067D5F}"/>
              </a:ext>
            </a:extLst>
          </p:cNvPr>
          <p:cNvSpPr/>
          <p:nvPr/>
        </p:nvSpPr>
        <p:spPr>
          <a:xfrm rot="2348944">
            <a:off x="-1556515" y="6881083"/>
            <a:ext cx="414603" cy="4565220"/>
          </a:xfrm>
          <a:prstGeom prst="roundRect">
            <a:avLst>
              <a:gd name="adj" fmla="val 50000"/>
            </a:avLst>
          </a:prstGeom>
          <a:solidFill>
            <a:srgbClr val="199D3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523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08FC3E2-A099-98E9-01FB-A20F9BF1262B}"/>
              </a:ext>
            </a:extLst>
          </p:cNvPr>
          <p:cNvPicPr>
            <a:picLocks noChangeAspect="1"/>
          </p:cNvPicPr>
          <p:nvPr/>
        </p:nvPicPr>
        <p:blipFill>
          <a:blip r:embed="rId2">
            <a:extLst>
              <a:ext uri="{28A0092B-C50C-407E-A947-70E740481C1C}">
                <a14:useLocalDpi xmlns:a14="http://schemas.microsoft.com/office/drawing/2010/main" val="0"/>
              </a:ext>
            </a:extLst>
          </a:blip>
          <a:srcRect l="42573" r="42573"/>
          <a:stretch/>
        </p:blipFill>
        <p:spPr>
          <a:xfrm>
            <a:off x="10847949" y="805486"/>
            <a:ext cx="794327" cy="5486400"/>
          </a:xfrm>
          <a:prstGeom prst="roundRect">
            <a:avLst>
              <a:gd name="adj" fmla="val 50000"/>
            </a:avLst>
          </a:prstGeom>
        </p:spPr>
      </p:pic>
      <p:pic>
        <p:nvPicPr>
          <p:cNvPr id="30" name="Picture 29">
            <a:extLst>
              <a:ext uri="{FF2B5EF4-FFF2-40B4-BE49-F238E27FC236}">
                <a16:creationId xmlns:a16="http://schemas.microsoft.com/office/drawing/2014/main" id="{B9178048-181C-58FE-E416-E4B2463AC953}"/>
              </a:ext>
            </a:extLst>
          </p:cNvPr>
          <p:cNvPicPr>
            <a:picLocks noChangeAspect="1"/>
          </p:cNvPicPr>
          <p:nvPr/>
        </p:nvPicPr>
        <p:blipFill>
          <a:blip r:embed="rId3">
            <a:extLst>
              <a:ext uri="{28A0092B-C50C-407E-A947-70E740481C1C}">
                <a14:useLocalDpi xmlns:a14="http://schemas.microsoft.com/office/drawing/2010/main" val="0"/>
              </a:ext>
            </a:extLst>
          </a:blip>
          <a:srcRect t="225" b="225"/>
          <a:stretch/>
        </p:blipFill>
        <p:spPr>
          <a:xfrm>
            <a:off x="666110" y="950571"/>
            <a:ext cx="8396610" cy="5196229"/>
          </a:xfrm>
          <a:prstGeom prst="roundRect">
            <a:avLst>
              <a:gd name="adj" fmla="val 4882"/>
            </a:avLst>
          </a:prstGeom>
        </p:spPr>
      </p:pic>
      <p:sp>
        <p:nvSpPr>
          <p:cNvPr id="31" name="TextBox 30">
            <a:extLst>
              <a:ext uri="{FF2B5EF4-FFF2-40B4-BE49-F238E27FC236}">
                <a16:creationId xmlns:a16="http://schemas.microsoft.com/office/drawing/2014/main" id="{B5B5C6D4-AB09-E5AE-45E7-D3F034D57487}"/>
              </a:ext>
            </a:extLst>
          </p:cNvPr>
          <p:cNvSpPr txBox="1"/>
          <p:nvPr/>
        </p:nvSpPr>
        <p:spPr>
          <a:xfrm>
            <a:off x="782895" y="328432"/>
            <a:ext cx="8798560" cy="477054"/>
          </a:xfrm>
          <a:prstGeom prst="rect">
            <a:avLst/>
          </a:prstGeom>
          <a:noFill/>
        </p:spPr>
        <p:txBody>
          <a:bodyPr wrap="square" rtlCol="0">
            <a:spAutoFit/>
          </a:bodyPr>
          <a:lstStyle/>
          <a:p>
            <a:r>
              <a:rPr lang="en-US" sz="2500" b="1">
                <a:effectLst/>
                <a:latin typeface="Playfair Display" panose="00000500000000000000" pitchFamily="2" charset="0"/>
                <a:ea typeface="SimSun" panose="02010600030101010101" pitchFamily="2" charset="-122"/>
                <a:cs typeface="Times New Roman" panose="02020603050405020304" pitchFamily="18" charset="0"/>
              </a:rPr>
              <a:t>1.1 </a:t>
            </a:r>
            <a:r>
              <a:rPr lang="vi-VN" sz="2500" b="1">
                <a:effectLst/>
                <a:latin typeface="Playfair Display" panose="00000500000000000000" pitchFamily="2" charset="0"/>
                <a:ea typeface="SimSun" panose="02010600030101010101" pitchFamily="2" charset="-122"/>
                <a:cs typeface="Times New Roman" panose="02020603050405020304" pitchFamily="18" charset="0"/>
              </a:rPr>
              <a:t>Giới Thiệu Cơ Bản về Giao Diện Người Dùng Đồ Họa</a:t>
            </a:r>
            <a:endParaRPr lang="en-GB" sz="25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32" name="TextBox 31">
            <a:extLst>
              <a:ext uri="{FF2B5EF4-FFF2-40B4-BE49-F238E27FC236}">
                <a16:creationId xmlns:a16="http://schemas.microsoft.com/office/drawing/2014/main" id="{7AC004F5-40E0-826D-EF85-400859A6E5C3}"/>
              </a:ext>
            </a:extLst>
          </p:cNvPr>
          <p:cNvSpPr txBox="1"/>
          <p:nvPr/>
        </p:nvSpPr>
        <p:spPr>
          <a:xfrm>
            <a:off x="2133600" y="6346855"/>
            <a:ext cx="5994400" cy="338554"/>
          </a:xfrm>
          <a:prstGeom prst="rect">
            <a:avLst/>
          </a:prstGeom>
          <a:noFill/>
        </p:spPr>
        <p:txBody>
          <a:bodyPr wrap="square" rtlCol="0">
            <a:spAutoFit/>
          </a:bodyPr>
          <a:lstStyle/>
          <a:p>
            <a:pPr algn="ctr"/>
            <a:r>
              <a:rPr lang="en-US" sz="1600">
                <a:effectLst/>
                <a:latin typeface="Playfair Display" panose="00000500000000000000" pitchFamily="2" charset="0"/>
                <a:ea typeface="SimSun" panose="02010600030101010101" pitchFamily="2" charset="-122"/>
                <a:cs typeface="Times New Roman" panose="02020603050405020304" pitchFamily="18" charset="0"/>
              </a:rPr>
              <a:t>Giao diện windows 11 2021 – hiện tại</a:t>
            </a:r>
            <a:endParaRPr lang="en-GB" sz="1600">
              <a:effectLst/>
              <a:latin typeface="Playfair Display" panose="00000500000000000000" pitchFamily="2" charset="0"/>
              <a:ea typeface="SimSun" panose="02010600030101010101" pitchFamily="2" charset="-122"/>
              <a:cs typeface="Times New Roman" panose="02020603050405020304" pitchFamily="18" charset="0"/>
            </a:endParaRPr>
          </a:p>
        </p:txBody>
      </p:sp>
      <p:pic>
        <p:nvPicPr>
          <p:cNvPr id="33" name="Picture 32">
            <a:extLst>
              <a:ext uri="{FF2B5EF4-FFF2-40B4-BE49-F238E27FC236}">
                <a16:creationId xmlns:a16="http://schemas.microsoft.com/office/drawing/2014/main" id="{B107CC6E-16B6-A212-E29E-EA8DD8059374}"/>
              </a:ext>
            </a:extLst>
          </p:cNvPr>
          <p:cNvPicPr>
            <a:picLocks noChangeAspect="1"/>
          </p:cNvPicPr>
          <p:nvPr/>
        </p:nvPicPr>
        <p:blipFill>
          <a:blip r:embed="rId4">
            <a:extLst>
              <a:ext uri="{28A0092B-C50C-407E-A947-70E740481C1C}">
                <a14:useLocalDpi xmlns:a14="http://schemas.microsoft.com/office/drawing/2010/main" val="0"/>
              </a:ext>
            </a:extLst>
          </a:blip>
          <a:srcRect l="45400" r="45400"/>
          <a:stretch/>
        </p:blipFill>
        <p:spPr>
          <a:xfrm>
            <a:off x="9581455" y="950571"/>
            <a:ext cx="758526" cy="5196228"/>
          </a:xfrm>
          <a:prstGeom prst="roundRect">
            <a:avLst>
              <a:gd name="adj" fmla="val 50000"/>
            </a:avLst>
          </a:prstGeom>
        </p:spPr>
      </p:pic>
    </p:spTree>
    <p:extLst>
      <p:ext uri="{BB962C8B-B14F-4D97-AF65-F5344CB8AC3E}">
        <p14:creationId xmlns:p14="http://schemas.microsoft.com/office/powerpoint/2010/main" val="351702935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FF83FFA-F1A4-A2DE-F92E-72B34A016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285998" y="1371231"/>
            <a:ext cx="7620000" cy="4115536"/>
          </a:xfrm>
          <a:prstGeom prst="rect">
            <a:avLst/>
          </a:prstGeom>
          <a:solidFill>
            <a:schemeClr val="bg1"/>
          </a:solidFill>
        </p:spPr>
      </p:pic>
      <p:pic>
        <p:nvPicPr>
          <p:cNvPr id="7" name="Picture 6">
            <a:extLst>
              <a:ext uri="{FF2B5EF4-FFF2-40B4-BE49-F238E27FC236}">
                <a16:creationId xmlns:a16="http://schemas.microsoft.com/office/drawing/2014/main" id="{E972DAC4-ACEA-08F2-0228-25789EB6D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107422"/>
            <a:ext cx="7396478" cy="4750578"/>
          </a:xfrm>
          <a:prstGeom prst="rect">
            <a:avLst/>
          </a:prstGeom>
        </p:spPr>
      </p:pic>
      <p:pic>
        <p:nvPicPr>
          <p:cNvPr id="9" name="Picture 8">
            <a:extLst>
              <a:ext uri="{FF2B5EF4-FFF2-40B4-BE49-F238E27FC236}">
                <a16:creationId xmlns:a16="http://schemas.microsoft.com/office/drawing/2014/main" id="{CAE7D38D-A6A4-451D-2838-14FFF623F9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26333" y="7561150"/>
            <a:ext cx="8939329" cy="4738093"/>
          </a:xfrm>
          <a:prstGeom prst="rect">
            <a:avLst/>
          </a:prstGeom>
        </p:spPr>
      </p:pic>
      <p:sp>
        <p:nvSpPr>
          <p:cNvPr id="13" name="TextBox 12">
            <a:extLst>
              <a:ext uri="{FF2B5EF4-FFF2-40B4-BE49-F238E27FC236}">
                <a16:creationId xmlns:a16="http://schemas.microsoft.com/office/drawing/2014/main" id="{F4765EFD-6DA4-A479-7707-6586FAE9D549}"/>
              </a:ext>
            </a:extLst>
          </p:cNvPr>
          <p:cNvSpPr txBox="1"/>
          <p:nvPr/>
        </p:nvSpPr>
        <p:spPr>
          <a:xfrm>
            <a:off x="3352801" y="414626"/>
            <a:ext cx="4501661" cy="553998"/>
          </a:xfrm>
          <a:prstGeom prst="rect">
            <a:avLst/>
          </a:prstGeom>
          <a:noFill/>
        </p:spPr>
        <p:txBody>
          <a:bodyPr wrap="square" rtlCol="0">
            <a:spAutoFit/>
          </a:bodyPr>
          <a:lstStyle/>
          <a:p>
            <a:r>
              <a:rPr lang="en-US" sz="3000" b="1">
                <a:solidFill>
                  <a:schemeClr val="bg1"/>
                </a:solidFill>
                <a:latin typeface="Playfair Display" panose="00000500000000000000" pitchFamily="2" charset="0"/>
              </a:rPr>
              <a:t>Minh họa Paraview</a:t>
            </a:r>
            <a:endParaRPr lang="en-GB" sz="3000" b="1">
              <a:solidFill>
                <a:schemeClr val="bg1"/>
              </a:solidFill>
              <a:latin typeface="Playfair Display" panose="000005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5230B699-6D55-07FC-3B26-9118B486CA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6478" y="0"/>
            <a:ext cx="5080000" cy="6858000"/>
          </a:xfrm>
          <a:prstGeom prst="rect">
            <a:avLst/>
          </a:prstGeom>
        </p:spPr>
      </p:pic>
    </p:spTree>
    <p:extLst>
      <p:ext uri="{BB962C8B-B14F-4D97-AF65-F5344CB8AC3E}">
        <p14:creationId xmlns:p14="http://schemas.microsoft.com/office/powerpoint/2010/main" val="316188784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C27CCC-A832-F7EF-C96A-2BBEB2BF7F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07644" y="1653495"/>
            <a:ext cx="4237091" cy="272138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6D75A1F-D2E7-2476-D884-F191F22C9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735" y="1653495"/>
            <a:ext cx="2910091" cy="3928623"/>
          </a:xfrm>
          <a:prstGeom prst="rect">
            <a:avLst/>
          </a:prstGeom>
        </p:spPr>
      </p:pic>
      <p:pic>
        <p:nvPicPr>
          <p:cNvPr id="7" name="Picture 6">
            <a:extLst>
              <a:ext uri="{FF2B5EF4-FFF2-40B4-BE49-F238E27FC236}">
                <a16:creationId xmlns:a16="http://schemas.microsoft.com/office/drawing/2014/main" id="{E972DAC4-ACEA-08F2-0228-25789EB6D1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26334" y="2111255"/>
            <a:ext cx="8939328" cy="4738093"/>
          </a:xfrm>
          <a:prstGeom prst="rect">
            <a:avLst/>
          </a:prstGeom>
        </p:spPr>
      </p:pic>
      <p:sp>
        <p:nvSpPr>
          <p:cNvPr id="3" name="TextBox 2">
            <a:extLst>
              <a:ext uri="{FF2B5EF4-FFF2-40B4-BE49-F238E27FC236}">
                <a16:creationId xmlns:a16="http://schemas.microsoft.com/office/drawing/2014/main" id="{EFC4E157-B91C-F34B-0544-CEEA33126C59}"/>
              </a:ext>
            </a:extLst>
          </p:cNvPr>
          <p:cNvSpPr txBox="1"/>
          <p:nvPr/>
        </p:nvSpPr>
        <p:spPr>
          <a:xfrm>
            <a:off x="4328932" y="489393"/>
            <a:ext cx="4501661" cy="553998"/>
          </a:xfrm>
          <a:prstGeom prst="rect">
            <a:avLst/>
          </a:prstGeom>
          <a:noFill/>
        </p:spPr>
        <p:txBody>
          <a:bodyPr wrap="square" rtlCol="0">
            <a:spAutoFit/>
          </a:bodyPr>
          <a:lstStyle/>
          <a:p>
            <a:r>
              <a:rPr lang="en-US" sz="3000" b="1">
                <a:solidFill>
                  <a:schemeClr val="bg1"/>
                </a:solidFill>
                <a:latin typeface="Playfair Display" panose="00000500000000000000" pitchFamily="2" charset="0"/>
              </a:rPr>
              <a:t>Minh họa Paraview</a:t>
            </a:r>
            <a:endParaRPr lang="en-GB" sz="3000" b="1">
              <a:solidFill>
                <a:schemeClr val="bg1"/>
              </a:solidFill>
              <a:latin typeface="Playfair Display" panose="00000500000000000000" pitchFamily="2" charset="0"/>
            </a:endParaRPr>
          </a:p>
        </p:txBody>
      </p:sp>
      <p:pic>
        <p:nvPicPr>
          <p:cNvPr id="6" name="Picture 2">
            <a:extLst>
              <a:ext uri="{FF2B5EF4-FFF2-40B4-BE49-F238E27FC236}">
                <a16:creationId xmlns:a16="http://schemas.microsoft.com/office/drawing/2014/main" id="{04076638-8CD3-36EA-2B19-CF77A526E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626334" y="7736451"/>
            <a:ext cx="8939328" cy="4750578"/>
          </a:xfrm>
          <a:prstGeom prst="rect">
            <a:avLst/>
          </a:prstGeom>
          <a:solidFill>
            <a:schemeClr val="bg1"/>
          </a:solidFill>
        </p:spPr>
      </p:pic>
    </p:spTree>
    <p:extLst>
      <p:ext uri="{BB962C8B-B14F-4D97-AF65-F5344CB8AC3E}">
        <p14:creationId xmlns:p14="http://schemas.microsoft.com/office/powerpoint/2010/main" val="119202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E6DA1D-B7DC-49FA-0F69-2372B41696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07571" y="1584205"/>
            <a:ext cx="7181835" cy="3806572"/>
          </a:xfrm>
          <a:prstGeom prst="rect">
            <a:avLst/>
          </a:prstGeom>
        </p:spPr>
      </p:pic>
      <p:pic>
        <p:nvPicPr>
          <p:cNvPr id="6" name="Picture 2">
            <a:extLst>
              <a:ext uri="{FF2B5EF4-FFF2-40B4-BE49-F238E27FC236}">
                <a16:creationId xmlns:a16="http://schemas.microsoft.com/office/drawing/2014/main" id="{130EF368-118B-3809-0D6C-FD75A5B0E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96674" y="2097651"/>
            <a:ext cx="8939328" cy="4750578"/>
          </a:xfrm>
          <a:prstGeom prst="rect">
            <a:avLst/>
          </a:prstGeom>
          <a:solidFill>
            <a:schemeClr val="bg1"/>
          </a:solidFill>
        </p:spPr>
      </p:pic>
      <p:sp>
        <p:nvSpPr>
          <p:cNvPr id="9" name="TextBox 8">
            <a:extLst>
              <a:ext uri="{FF2B5EF4-FFF2-40B4-BE49-F238E27FC236}">
                <a16:creationId xmlns:a16="http://schemas.microsoft.com/office/drawing/2014/main" id="{F975F248-29BF-0B25-BD8D-134EAF29DEC5}"/>
              </a:ext>
            </a:extLst>
          </p:cNvPr>
          <p:cNvSpPr txBox="1"/>
          <p:nvPr/>
        </p:nvSpPr>
        <p:spPr>
          <a:xfrm>
            <a:off x="4158978" y="496485"/>
            <a:ext cx="5745479" cy="553998"/>
          </a:xfrm>
          <a:prstGeom prst="rect">
            <a:avLst/>
          </a:prstGeom>
          <a:noFill/>
        </p:spPr>
        <p:txBody>
          <a:bodyPr wrap="square" rtlCol="0">
            <a:spAutoFit/>
          </a:bodyPr>
          <a:lstStyle/>
          <a:p>
            <a:r>
              <a:rPr lang="en-US" sz="3000" b="1">
                <a:solidFill>
                  <a:schemeClr val="bg1"/>
                </a:solidFill>
                <a:latin typeface="Playfair Display" panose="00000500000000000000" pitchFamily="2" charset="0"/>
              </a:rPr>
              <a:t>Minh họa Paraview</a:t>
            </a:r>
            <a:endParaRPr lang="en-GB" sz="3000" b="1">
              <a:solidFill>
                <a:schemeClr val="bg1"/>
              </a:solidFill>
              <a:latin typeface="Playfair Display" panose="00000500000000000000" pitchFamily="2" charset="0"/>
            </a:endParaRPr>
          </a:p>
        </p:txBody>
      </p:sp>
      <p:pic>
        <p:nvPicPr>
          <p:cNvPr id="4" name="Picture 2">
            <a:extLst>
              <a:ext uri="{FF2B5EF4-FFF2-40B4-BE49-F238E27FC236}">
                <a16:creationId xmlns:a16="http://schemas.microsoft.com/office/drawing/2014/main" id="{57080D21-DD06-74E3-E0C0-16F17D859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768442" y="7361675"/>
            <a:ext cx="8795792" cy="4750578"/>
          </a:xfrm>
          <a:prstGeom prst="rect">
            <a:avLst/>
          </a:prstGeom>
          <a:solidFill>
            <a:schemeClr val="bg1"/>
          </a:solidFill>
        </p:spPr>
      </p:pic>
      <p:sp>
        <p:nvSpPr>
          <p:cNvPr id="5" name="Rectangle: Rounded Corners 4">
            <a:extLst>
              <a:ext uri="{FF2B5EF4-FFF2-40B4-BE49-F238E27FC236}">
                <a16:creationId xmlns:a16="http://schemas.microsoft.com/office/drawing/2014/main" id="{31960F8E-D452-9AD4-ACD1-2852DB104C21}"/>
              </a:ext>
            </a:extLst>
          </p:cNvPr>
          <p:cNvSpPr/>
          <p:nvPr/>
        </p:nvSpPr>
        <p:spPr>
          <a:xfrm rot="2348944">
            <a:off x="-2329105" y="11005502"/>
            <a:ext cx="2243722" cy="7596592"/>
          </a:xfrm>
          <a:prstGeom prst="roundRect">
            <a:avLst>
              <a:gd name="adj" fmla="val 50000"/>
            </a:avLst>
          </a:prstGeom>
          <a:solidFill>
            <a:srgbClr val="68578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F57B7BA1-F9E1-681D-CEFF-427B272DB4D0}"/>
              </a:ext>
            </a:extLst>
          </p:cNvPr>
          <p:cNvSpPr/>
          <p:nvPr/>
        </p:nvSpPr>
        <p:spPr>
          <a:xfrm rot="2348944">
            <a:off x="-3070760" y="12892577"/>
            <a:ext cx="753734" cy="1837760"/>
          </a:xfrm>
          <a:prstGeom prst="roundRect">
            <a:avLst>
              <a:gd name="adj" fmla="val 50000"/>
            </a:avLst>
          </a:prstGeom>
          <a:solidFill>
            <a:srgbClr val="940123">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86C3143C-5924-79FE-FFDE-A60BD6B0D478}"/>
              </a:ext>
            </a:extLst>
          </p:cNvPr>
          <p:cNvSpPr/>
          <p:nvPr/>
        </p:nvSpPr>
        <p:spPr>
          <a:xfrm rot="2348944">
            <a:off x="-251154" y="14409134"/>
            <a:ext cx="414603" cy="4565220"/>
          </a:xfrm>
          <a:prstGeom prst="roundRect">
            <a:avLst>
              <a:gd name="adj" fmla="val 50000"/>
            </a:avLst>
          </a:prstGeom>
          <a:solidFill>
            <a:srgbClr val="17212B">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67ABB379-9FFE-AC5D-4700-7DD97E3ECAEF}"/>
              </a:ext>
            </a:extLst>
          </p:cNvPr>
          <p:cNvSpPr/>
          <p:nvPr/>
        </p:nvSpPr>
        <p:spPr>
          <a:xfrm rot="2348944">
            <a:off x="-10274684" y="7550358"/>
            <a:ext cx="2243722" cy="7596592"/>
          </a:xfrm>
          <a:prstGeom prst="roundRect">
            <a:avLst>
              <a:gd name="adj" fmla="val 50000"/>
            </a:avLst>
          </a:prstGeom>
          <a:solidFill>
            <a:srgbClr val="94012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92DA7CF7-3815-57DE-D6DC-8298100ED808}"/>
              </a:ext>
            </a:extLst>
          </p:cNvPr>
          <p:cNvSpPr/>
          <p:nvPr/>
        </p:nvSpPr>
        <p:spPr>
          <a:xfrm rot="2348944">
            <a:off x="-9168694" y="17504215"/>
            <a:ext cx="753734" cy="1837760"/>
          </a:xfrm>
          <a:prstGeom prst="roundRect">
            <a:avLst>
              <a:gd name="adj" fmla="val 50000"/>
            </a:avLst>
          </a:prstGeom>
          <a:solidFill>
            <a:srgbClr val="68578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04FE6193-9492-C641-7471-7A796A6FEF0C}"/>
              </a:ext>
            </a:extLst>
          </p:cNvPr>
          <p:cNvSpPr/>
          <p:nvPr/>
        </p:nvSpPr>
        <p:spPr>
          <a:xfrm rot="2348944">
            <a:off x="-7649323" y="11630028"/>
            <a:ext cx="414603" cy="4565220"/>
          </a:xfrm>
          <a:prstGeom prst="roundRect">
            <a:avLst>
              <a:gd name="adj" fmla="val 50000"/>
            </a:avLst>
          </a:prstGeom>
          <a:solidFill>
            <a:srgbClr val="17212B">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36064E6C-5EEC-0CA8-3712-0B25B2CDCC05}"/>
              </a:ext>
            </a:extLst>
          </p:cNvPr>
          <p:cNvSpPr/>
          <p:nvPr/>
        </p:nvSpPr>
        <p:spPr>
          <a:xfrm rot="2348944">
            <a:off x="-5007776" y="11061628"/>
            <a:ext cx="414603" cy="4565220"/>
          </a:xfrm>
          <a:prstGeom prst="roundRect">
            <a:avLst>
              <a:gd name="adj" fmla="val 50000"/>
            </a:avLst>
          </a:prstGeom>
          <a:solidFill>
            <a:srgbClr val="94012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5687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134F33-6B45-7400-B39A-505073DCF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38876" y="1126128"/>
            <a:ext cx="6462643" cy="2948215"/>
          </a:xfrm>
          <a:prstGeom prst="rect">
            <a:avLst/>
          </a:prstGeom>
          <a:solidFill>
            <a:srgbClr val="199D37"/>
          </a:solidFill>
          <a:ln>
            <a:noFill/>
          </a:ln>
          <a:effectLst>
            <a:outerShdw blurRad="50800" dist="50800" dir="5400000" algn="ctr" rotWithShape="0">
              <a:schemeClr val="bg1"/>
            </a:outerShdw>
          </a:effectLst>
        </p:spPr>
      </p:pic>
      <p:sp>
        <p:nvSpPr>
          <p:cNvPr id="6" name="TextBox 5">
            <a:extLst>
              <a:ext uri="{FF2B5EF4-FFF2-40B4-BE49-F238E27FC236}">
                <a16:creationId xmlns:a16="http://schemas.microsoft.com/office/drawing/2014/main" id="{3B4E0968-86F6-230B-03E3-25D0157E0ABF}"/>
              </a:ext>
            </a:extLst>
          </p:cNvPr>
          <p:cNvSpPr txBox="1"/>
          <p:nvPr/>
        </p:nvSpPr>
        <p:spPr>
          <a:xfrm>
            <a:off x="533400" y="533400"/>
            <a:ext cx="10073640" cy="630942"/>
          </a:xfrm>
          <a:prstGeom prst="rect">
            <a:avLst/>
          </a:prstGeom>
          <a:noFill/>
        </p:spPr>
        <p:txBody>
          <a:bodyPr wrap="square" rtlCol="0">
            <a:spAutoFit/>
          </a:bodyPr>
          <a:lstStyle/>
          <a:p>
            <a:r>
              <a:rPr lang="en-US" sz="3500" b="1">
                <a:latin typeface="Playfair Display" panose="00000500000000000000" pitchFamily="2" charset="0"/>
              </a:rPr>
              <a:t>4.2  OpenDX</a:t>
            </a:r>
            <a:endParaRPr lang="en-GB" sz="3500" b="1">
              <a:latin typeface="Playfair Display" panose="00000500000000000000" pitchFamily="2" charset="0"/>
            </a:endParaRPr>
          </a:p>
        </p:txBody>
      </p:sp>
      <p:sp>
        <p:nvSpPr>
          <p:cNvPr id="7" name="TextBox 6">
            <a:extLst>
              <a:ext uri="{FF2B5EF4-FFF2-40B4-BE49-F238E27FC236}">
                <a16:creationId xmlns:a16="http://schemas.microsoft.com/office/drawing/2014/main" id="{3FA650AC-82C5-44E5-15CE-3ADDDD5A1B9F}"/>
              </a:ext>
            </a:extLst>
          </p:cNvPr>
          <p:cNvSpPr txBox="1"/>
          <p:nvPr/>
        </p:nvSpPr>
        <p:spPr>
          <a:xfrm>
            <a:off x="2238272" y="4525798"/>
            <a:ext cx="8676655" cy="1477328"/>
          </a:xfrm>
          <a:prstGeom prst="rect">
            <a:avLst/>
          </a:prstGeom>
          <a:noFill/>
        </p:spPr>
        <p:txBody>
          <a:bodyPr wrap="square" rtlCol="0">
            <a:spAutoFit/>
          </a:bodyPr>
          <a:lstStyle/>
          <a:p>
            <a:r>
              <a:rPr lang="en-US" b="1">
                <a:latin typeface="Playfair Display" panose="00000500000000000000" pitchFamily="2" charset="0"/>
                <a:ea typeface="Calibri" panose="020F0502020204030204" pitchFamily="34" charset="0"/>
              </a:rPr>
              <a:t>P</a:t>
            </a:r>
            <a:r>
              <a:rPr lang="en-US" b="1">
                <a:effectLst/>
                <a:latin typeface="Playfair Display" panose="00000500000000000000" pitchFamily="2" charset="0"/>
                <a:ea typeface="Calibri" panose="020F0502020204030204" pitchFamily="34" charset="0"/>
              </a:rPr>
              <a:t>hần mềm trực quan hóa dữ liệu khoa học được viết bởi IBM và có sẵn dưới dạng mã nguồn mở, nó không chỉ được sử dụng để hiển thị dữ liệu mà còn để tạo ứng dụng tương tác dựa trên sự tương tác của người dùng. Người dùng có thể tương tác với hiển thị dữ liệu hiện tại bằng cách sử dụng nhiều công cụ tương tác có thể là trực tiếp (như quay góc nhìn hiện tại) hoặc gián tiếp (như áp dụng bộ lọc)</a:t>
            </a:r>
            <a:endParaRPr lang="en-GB" b="1">
              <a:latin typeface="Playfair Display" panose="00000500000000000000" pitchFamily="2" charset="0"/>
            </a:endParaRPr>
          </a:p>
        </p:txBody>
      </p:sp>
      <p:sp>
        <p:nvSpPr>
          <p:cNvPr id="9" name="Rectangle: Rounded Corners 8">
            <a:extLst>
              <a:ext uri="{FF2B5EF4-FFF2-40B4-BE49-F238E27FC236}">
                <a16:creationId xmlns:a16="http://schemas.microsoft.com/office/drawing/2014/main" id="{7D1A36B5-1319-5FDC-4890-F29598C1CA88}"/>
              </a:ext>
            </a:extLst>
          </p:cNvPr>
          <p:cNvSpPr/>
          <p:nvPr/>
        </p:nvSpPr>
        <p:spPr>
          <a:xfrm rot="2348944">
            <a:off x="7607375" y="-729298"/>
            <a:ext cx="2243722" cy="7596592"/>
          </a:xfrm>
          <a:prstGeom prst="roundRect">
            <a:avLst>
              <a:gd name="adj" fmla="val 50000"/>
            </a:avLst>
          </a:prstGeom>
          <a:solidFill>
            <a:srgbClr val="68578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EF566990-ADB3-4C0B-8DE7-72CCD67BBA7E}"/>
              </a:ext>
            </a:extLst>
          </p:cNvPr>
          <p:cNvSpPr/>
          <p:nvPr/>
        </p:nvSpPr>
        <p:spPr>
          <a:xfrm rot="2348944">
            <a:off x="6865720" y="1157777"/>
            <a:ext cx="753734" cy="1837760"/>
          </a:xfrm>
          <a:prstGeom prst="roundRect">
            <a:avLst>
              <a:gd name="adj" fmla="val 50000"/>
            </a:avLst>
          </a:prstGeom>
          <a:solidFill>
            <a:srgbClr val="940123">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4AD1A874-6196-31C5-F08F-EEEA749B7410}"/>
              </a:ext>
            </a:extLst>
          </p:cNvPr>
          <p:cNvSpPr/>
          <p:nvPr/>
        </p:nvSpPr>
        <p:spPr>
          <a:xfrm rot="2348944">
            <a:off x="9685326" y="2674334"/>
            <a:ext cx="414603" cy="4565220"/>
          </a:xfrm>
          <a:prstGeom prst="roundRect">
            <a:avLst>
              <a:gd name="adj" fmla="val 50000"/>
            </a:avLst>
          </a:prstGeom>
          <a:solidFill>
            <a:srgbClr val="17212B">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76A62B6B-DE16-CFE0-7134-27F81F484CC5}"/>
              </a:ext>
            </a:extLst>
          </p:cNvPr>
          <p:cNvSpPr/>
          <p:nvPr/>
        </p:nvSpPr>
        <p:spPr>
          <a:xfrm rot="2348944">
            <a:off x="-338204" y="-4184442"/>
            <a:ext cx="2243722" cy="7596592"/>
          </a:xfrm>
          <a:prstGeom prst="roundRect">
            <a:avLst>
              <a:gd name="adj" fmla="val 50000"/>
            </a:avLst>
          </a:prstGeom>
          <a:solidFill>
            <a:srgbClr val="94012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51A68F2-157B-7709-C77C-9A299F1F4F79}"/>
              </a:ext>
            </a:extLst>
          </p:cNvPr>
          <p:cNvSpPr/>
          <p:nvPr/>
        </p:nvSpPr>
        <p:spPr>
          <a:xfrm rot="2348944">
            <a:off x="767786" y="5769415"/>
            <a:ext cx="753734" cy="1837760"/>
          </a:xfrm>
          <a:prstGeom prst="roundRect">
            <a:avLst>
              <a:gd name="adj" fmla="val 50000"/>
            </a:avLst>
          </a:prstGeom>
          <a:solidFill>
            <a:srgbClr val="68578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467F4613-DE0D-B747-BC93-FB5758914795}"/>
              </a:ext>
            </a:extLst>
          </p:cNvPr>
          <p:cNvSpPr/>
          <p:nvPr/>
        </p:nvSpPr>
        <p:spPr>
          <a:xfrm rot="2348944">
            <a:off x="2287157" y="-104772"/>
            <a:ext cx="414603" cy="4565220"/>
          </a:xfrm>
          <a:prstGeom prst="roundRect">
            <a:avLst>
              <a:gd name="adj" fmla="val 50000"/>
            </a:avLst>
          </a:prstGeom>
          <a:solidFill>
            <a:srgbClr val="17212B">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8AC578B4-B41A-D6E7-E028-769FF3D391CA}"/>
              </a:ext>
            </a:extLst>
          </p:cNvPr>
          <p:cNvSpPr/>
          <p:nvPr/>
        </p:nvSpPr>
        <p:spPr>
          <a:xfrm rot="2348944">
            <a:off x="4928704" y="-673172"/>
            <a:ext cx="414603" cy="4565220"/>
          </a:xfrm>
          <a:prstGeom prst="roundRect">
            <a:avLst>
              <a:gd name="adj" fmla="val 50000"/>
            </a:avLst>
          </a:prstGeom>
          <a:solidFill>
            <a:srgbClr val="94012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481450B6-07C2-0A44-62E2-3C9194EA2F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49169" y="-7599044"/>
            <a:ext cx="7181835" cy="3806572"/>
          </a:xfrm>
          <a:prstGeom prst="rect">
            <a:avLst/>
          </a:prstGeom>
        </p:spPr>
      </p:pic>
      <p:pic>
        <p:nvPicPr>
          <p:cNvPr id="18" name="Picture 2">
            <a:extLst>
              <a:ext uri="{FF2B5EF4-FFF2-40B4-BE49-F238E27FC236}">
                <a16:creationId xmlns:a16="http://schemas.microsoft.com/office/drawing/2014/main" id="{055574AD-B0C1-D223-B04E-B9461EFE4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238272" y="-7085598"/>
            <a:ext cx="8939328" cy="4750578"/>
          </a:xfrm>
          <a:prstGeom prst="rect">
            <a:avLst/>
          </a:prstGeom>
          <a:solidFill>
            <a:schemeClr val="bg1"/>
          </a:solidFill>
        </p:spPr>
      </p:pic>
      <p:sp>
        <p:nvSpPr>
          <p:cNvPr id="19" name="TextBox 18">
            <a:extLst>
              <a:ext uri="{FF2B5EF4-FFF2-40B4-BE49-F238E27FC236}">
                <a16:creationId xmlns:a16="http://schemas.microsoft.com/office/drawing/2014/main" id="{0FE77F31-8DCF-8506-79B1-21F31475D2EF}"/>
              </a:ext>
            </a:extLst>
          </p:cNvPr>
          <p:cNvSpPr txBox="1"/>
          <p:nvPr/>
        </p:nvSpPr>
        <p:spPr>
          <a:xfrm>
            <a:off x="4214439" y="-8805861"/>
            <a:ext cx="5745479" cy="553998"/>
          </a:xfrm>
          <a:prstGeom prst="rect">
            <a:avLst/>
          </a:prstGeom>
          <a:noFill/>
        </p:spPr>
        <p:txBody>
          <a:bodyPr wrap="square" rtlCol="0">
            <a:spAutoFit/>
          </a:bodyPr>
          <a:lstStyle/>
          <a:p>
            <a:r>
              <a:rPr lang="vi-VN" sz="3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Cách OpenGL Hỗ Trợ Đồ Họa</a:t>
            </a:r>
            <a:endParaRPr lang="en-GB" sz="3000" b="1">
              <a:solidFill>
                <a:schemeClr val="bg1"/>
              </a:solidFill>
              <a:latin typeface="Playfair Display" panose="00000500000000000000" pitchFamily="2" charset="0"/>
            </a:endParaRPr>
          </a:p>
        </p:txBody>
      </p:sp>
      <p:sp>
        <p:nvSpPr>
          <p:cNvPr id="38" name="Rectangle: Rounded Corners 37">
            <a:extLst>
              <a:ext uri="{FF2B5EF4-FFF2-40B4-BE49-F238E27FC236}">
                <a16:creationId xmlns:a16="http://schemas.microsoft.com/office/drawing/2014/main" id="{8162EC0A-8ADD-31CC-D6CE-7F635A1CBB0C}"/>
              </a:ext>
            </a:extLst>
          </p:cNvPr>
          <p:cNvSpPr/>
          <p:nvPr/>
        </p:nvSpPr>
        <p:spPr>
          <a:xfrm rot="2348944">
            <a:off x="23886075" y="-15780488"/>
            <a:ext cx="730920" cy="7596592"/>
          </a:xfrm>
          <a:prstGeom prst="roundRect">
            <a:avLst>
              <a:gd name="adj" fmla="val 50000"/>
            </a:avLst>
          </a:prstGeom>
          <a:solidFill>
            <a:srgbClr val="4A222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Rounded Corners 38">
            <a:extLst>
              <a:ext uri="{FF2B5EF4-FFF2-40B4-BE49-F238E27FC236}">
                <a16:creationId xmlns:a16="http://schemas.microsoft.com/office/drawing/2014/main" id="{BCAE8C82-79B0-EBE3-0508-87EDA8FA494F}"/>
              </a:ext>
            </a:extLst>
          </p:cNvPr>
          <p:cNvSpPr/>
          <p:nvPr/>
        </p:nvSpPr>
        <p:spPr>
          <a:xfrm rot="2348944">
            <a:off x="20877121" y="-11229429"/>
            <a:ext cx="753734" cy="183776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Rounded Corners 39">
            <a:extLst>
              <a:ext uri="{FF2B5EF4-FFF2-40B4-BE49-F238E27FC236}">
                <a16:creationId xmlns:a16="http://schemas.microsoft.com/office/drawing/2014/main" id="{4C716659-FA5D-5BB5-43E7-3E85C6EB67EA}"/>
              </a:ext>
            </a:extLst>
          </p:cNvPr>
          <p:cNvSpPr/>
          <p:nvPr/>
        </p:nvSpPr>
        <p:spPr>
          <a:xfrm rot="2348944">
            <a:off x="23696727" y="-9712872"/>
            <a:ext cx="414603" cy="4565220"/>
          </a:xfrm>
          <a:prstGeom prst="roundRect">
            <a:avLst>
              <a:gd name="adj" fmla="val 50000"/>
            </a:avLst>
          </a:prstGeom>
          <a:solidFill>
            <a:srgbClr val="4A222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Rounded Corners 40">
            <a:extLst>
              <a:ext uri="{FF2B5EF4-FFF2-40B4-BE49-F238E27FC236}">
                <a16:creationId xmlns:a16="http://schemas.microsoft.com/office/drawing/2014/main" id="{D6209CCD-8664-4002-0A78-9014C007098A}"/>
              </a:ext>
            </a:extLst>
          </p:cNvPr>
          <p:cNvSpPr/>
          <p:nvPr/>
        </p:nvSpPr>
        <p:spPr>
          <a:xfrm rot="2348944">
            <a:off x="13673197" y="-16571648"/>
            <a:ext cx="2243722" cy="7596592"/>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E507FC38-9497-2001-91B2-79F9C275B469}"/>
              </a:ext>
            </a:extLst>
          </p:cNvPr>
          <p:cNvSpPr/>
          <p:nvPr/>
        </p:nvSpPr>
        <p:spPr>
          <a:xfrm rot="2348944">
            <a:off x="14779187" y="-6617791"/>
            <a:ext cx="753734" cy="1837760"/>
          </a:xfrm>
          <a:prstGeom prst="roundRect">
            <a:avLst>
              <a:gd name="adj" fmla="val 50000"/>
            </a:avLst>
          </a:prstGeom>
          <a:solidFill>
            <a:srgbClr val="517A6A">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Rounded Corners 42">
            <a:extLst>
              <a:ext uri="{FF2B5EF4-FFF2-40B4-BE49-F238E27FC236}">
                <a16:creationId xmlns:a16="http://schemas.microsoft.com/office/drawing/2014/main" id="{2431C330-6F13-9349-B687-E2C4AC380A64}"/>
              </a:ext>
            </a:extLst>
          </p:cNvPr>
          <p:cNvSpPr/>
          <p:nvPr/>
        </p:nvSpPr>
        <p:spPr>
          <a:xfrm rot="2348944">
            <a:off x="14697362" y="-11304728"/>
            <a:ext cx="414603" cy="4565220"/>
          </a:xfrm>
          <a:prstGeom prst="roundRect">
            <a:avLst>
              <a:gd name="adj" fmla="val 50000"/>
            </a:avLst>
          </a:prstGeom>
          <a:solidFill>
            <a:srgbClr val="D69F67">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219011AF-B66E-FCB2-226B-062B736F847D}"/>
              </a:ext>
            </a:extLst>
          </p:cNvPr>
          <p:cNvSpPr/>
          <p:nvPr/>
        </p:nvSpPr>
        <p:spPr>
          <a:xfrm rot="2348944">
            <a:off x="17274652" y="-11191176"/>
            <a:ext cx="414603" cy="456522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Rounded Corners 44">
            <a:extLst>
              <a:ext uri="{FF2B5EF4-FFF2-40B4-BE49-F238E27FC236}">
                <a16:creationId xmlns:a16="http://schemas.microsoft.com/office/drawing/2014/main" id="{04A9ABB3-3C56-7460-9816-3CE64BD84F16}"/>
              </a:ext>
            </a:extLst>
          </p:cNvPr>
          <p:cNvSpPr/>
          <p:nvPr/>
        </p:nvSpPr>
        <p:spPr>
          <a:xfrm rot="2348944">
            <a:off x="19739038" y="-8718676"/>
            <a:ext cx="863697" cy="7596592"/>
          </a:xfrm>
          <a:prstGeom prst="roundRect">
            <a:avLst>
              <a:gd name="adj" fmla="val 50000"/>
            </a:avLst>
          </a:prstGeom>
          <a:solidFill>
            <a:srgbClr val="B45539">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514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4E0968-86F6-230B-03E3-25D0157E0ABF}"/>
              </a:ext>
            </a:extLst>
          </p:cNvPr>
          <p:cNvSpPr txBox="1"/>
          <p:nvPr/>
        </p:nvSpPr>
        <p:spPr>
          <a:xfrm>
            <a:off x="2316530" y="433555"/>
            <a:ext cx="10073640" cy="553998"/>
          </a:xfrm>
          <a:prstGeom prst="rect">
            <a:avLst/>
          </a:prstGeom>
          <a:noFill/>
        </p:spPr>
        <p:txBody>
          <a:bodyPr wrap="square" rtlCol="0">
            <a:spAutoFit/>
          </a:bodyPr>
          <a:lstStyle/>
          <a:p>
            <a:r>
              <a:rPr lang="en-US" sz="3000" b="1">
                <a:latin typeface="Playfair Display" panose="00000500000000000000" pitchFamily="2" charset="0"/>
                <a:ea typeface="Calibri" panose="020F0502020204030204" pitchFamily="34" charset="0"/>
              </a:rPr>
              <a:t>M</a:t>
            </a:r>
            <a:r>
              <a:rPr lang="en-US" sz="3000" b="1">
                <a:effectLst/>
                <a:latin typeface="Playfair Display" panose="00000500000000000000" pitchFamily="2" charset="0"/>
                <a:ea typeface="Calibri" panose="020F0502020204030204" pitchFamily="34" charset="0"/>
              </a:rPr>
              <a:t>ột số tính năng độc đáo của OPENDX</a:t>
            </a:r>
            <a:endParaRPr lang="en-GB" sz="3000" b="1">
              <a:latin typeface="Playfair Display" panose="00000500000000000000" pitchFamily="2" charset="0"/>
            </a:endParaRPr>
          </a:p>
        </p:txBody>
      </p:sp>
      <p:sp>
        <p:nvSpPr>
          <p:cNvPr id="9" name="Rectangle: Rounded Corners 8">
            <a:extLst>
              <a:ext uri="{FF2B5EF4-FFF2-40B4-BE49-F238E27FC236}">
                <a16:creationId xmlns:a16="http://schemas.microsoft.com/office/drawing/2014/main" id="{7D1A36B5-1319-5FDC-4890-F29598C1CA88}"/>
              </a:ext>
            </a:extLst>
          </p:cNvPr>
          <p:cNvSpPr/>
          <p:nvPr/>
        </p:nvSpPr>
        <p:spPr>
          <a:xfrm rot="2348944">
            <a:off x="9874674" y="-3393282"/>
            <a:ext cx="730920" cy="7596592"/>
          </a:xfrm>
          <a:prstGeom prst="roundRect">
            <a:avLst>
              <a:gd name="adj" fmla="val 50000"/>
            </a:avLst>
          </a:prstGeom>
          <a:solidFill>
            <a:srgbClr val="4A222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EF566990-ADB3-4C0B-8DE7-72CCD67BBA7E}"/>
              </a:ext>
            </a:extLst>
          </p:cNvPr>
          <p:cNvSpPr/>
          <p:nvPr/>
        </p:nvSpPr>
        <p:spPr>
          <a:xfrm rot="2348944">
            <a:off x="6865720" y="1157777"/>
            <a:ext cx="753734" cy="183776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4AD1A874-6196-31C5-F08F-EEEA749B7410}"/>
              </a:ext>
            </a:extLst>
          </p:cNvPr>
          <p:cNvSpPr/>
          <p:nvPr/>
        </p:nvSpPr>
        <p:spPr>
          <a:xfrm rot="2348944">
            <a:off x="9685326" y="2674334"/>
            <a:ext cx="414603" cy="4565220"/>
          </a:xfrm>
          <a:prstGeom prst="roundRect">
            <a:avLst>
              <a:gd name="adj" fmla="val 50000"/>
            </a:avLst>
          </a:prstGeom>
          <a:solidFill>
            <a:srgbClr val="4A222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76A62B6B-DE16-CFE0-7134-27F81F484CC5}"/>
              </a:ext>
            </a:extLst>
          </p:cNvPr>
          <p:cNvSpPr/>
          <p:nvPr/>
        </p:nvSpPr>
        <p:spPr>
          <a:xfrm rot="2348944">
            <a:off x="-338204" y="-4184442"/>
            <a:ext cx="2243722" cy="7596592"/>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51A68F2-157B-7709-C77C-9A299F1F4F79}"/>
              </a:ext>
            </a:extLst>
          </p:cNvPr>
          <p:cNvSpPr/>
          <p:nvPr/>
        </p:nvSpPr>
        <p:spPr>
          <a:xfrm rot="2348944">
            <a:off x="767786" y="5769415"/>
            <a:ext cx="753734" cy="1837760"/>
          </a:xfrm>
          <a:prstGeom prst="roundRect">
            <a:avLst>
              <a:gd name="adj" fmla="val 50000"/>
            </a:avLst>
          </a:prstGeom>
          <a:solidFill>
            <a:srgbClr val="517A6A">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467F4613-DE0D-B747-BC93-FB5758914795}"/>
              </a:ext>
            </a:extLst>
          </p:cNvPr>
          <p:cNvSpPr/>
          <p:nvPr/>
        </p:nvSpPr>
        <p:spPr>
          <a:xfrm rot="2348944">
            <a:off x="685961" y="1082478"/>
            <a:ext cx="414603" cy="4565220"/>
          </a:xfrm>
          <a:prstGeom prst="roundRect">
            <a:avLst>
              <a:gd name="adj" fmla="val 50000"/>
            </a:avLst>
          </a:prstGeom>
          <a:solidFill>
            <a:srgbClr val="D69F67">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8AC578B4-B41A-D6E7-E028-769FF3D391CA}"/>
              </a:ext>
            </a:extLst>
          </p:cNvPr>
          <p:cNvSpPr/>
          <p:nvPr/>
        </p:nvSpPr>
        <p:spPr>
          <a:xfrm rot="2348944">
            <a:off x="2741177" y="1533813"/>
            <a:ext cx="414603" cy="456522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57773F78-CCF7-1CC9-CAB8-5942278E891D}"/>
              </a:ext>
            </a:extLst>
          </p:cNvPr>
          <p:cNvSpPr/>
          <p:nvPr/>
        </p:nvSpPr>
        <p:spPr>
          <a:xfrm rot="2403083">
            <a:off x="13083473" y="-8483372"/>
            <a:ext cx="5904642" cy="10065608"/>
          </a:xfrm>
          <a:custGeom>
            <a:avLst/>
            <a:gdLst>
              <a:gd name="connsiteX0" fmla="*/ 2500389 w 5904642"/>
              <a:gd name="connsiteY0" fmla="*/ 8163986 h 10065608"/>
              <a:gd name="connsiteX1" fmla="*/ 2872293 w 5904642"/>
              <a:gd name="connsiteY1" fmla="*/ 8009938 h 10065608"/>
              <a:gd name="connsiteX2" fmla="*/ 3398247 w 5904642"/>
              <a:gd name="connsiteY2" fmla="*/ 8535891 h 10065608"/>
              <a:gd name="connsiteX3" fmla="*/ 3398246 w 5904642"/>
              <a:gd name="connsiteY3" fmla="*/ 8672580 h 10065608"/>
              <a:gd name="connsiteX4" fmla="*/ 2872293 w 5904642"/>
              <a:gd name="connsiteY4" fmla="*/ 9198532 h 10065608"/>
              <a:gd name="connsiteX5" fmla="*/ 2346340 w 5904642"/>
              <a:gd name="connsiteY5" fmla="*/ 8672579 h 10065608"/>
              <a:gd name="connsiteX6" fmla="*/ 2346340 w 5904642"/>
              <a:gd name="connsiteY6" fmla="*/ 8535891 h 10065608"/>
              <a:gd name="connsiteX7" fmla="*/ 2500389 w 5904642"/>
              <a:gd name="connsiteY7" fmla="*/ 8163986 h 10065608"/>
              <a:gd name="connsiteX8" fmla="*/ 154048 w 5904642"/>
              <a:gd name="connsiteY8" fmla="*/ 8192899 h 10065608"/>
              <a:gd name="connsiteX9" fmla="*/ 525953 w 5904642"/>
              <a:gd name="connsiteY9" fmla="*/ 8038851 h 10065608"/>
              <a:gd name="connsiteX10" fmla="*/ 1051906 w 5904642"/>
              <a:gd name="connsiteY10" fmla="*/ 8564804 h 10065608"/>
              <a:gd name="connsiteX11" fmla="*/ 1051906 w 5904642"/>
              <a:gd name="connsiteY11" fmla="*/ 8701492 h 10065608"/>
              <a:gd name="connsiteX12" fmla="*/ 525953 w 5904642"/>
              <a:gd name="connsiteY12" fmla="*/ 9227445 h 10065608"/>
              <a:gd name="connsiteX13" fmla="*/ 0 w 5904642"/>
              <a:gd name="connsiteY13" fmla="*/ 8701492 h 10065608"/>
              <a:gd name="connsiteX14" fmla="*/ 0 w 5904642"/>
              <a:gd name="connsiteY14" fmla="*/ 8564804 h 10065608"/>
              <a:gd name="connsiteX15" fmla="*/ 154048 w 5904642"/>
              <a:gd name="connsiteY15" fmla="*/ 8192899 h 10065608"/>
              <a:gd name="connsiteX16" fmla="*/ 4883013 w 5904642"/>
              <a:gd name="connsiteY16" fmla="*/ 3488681 h 10065608"/>
              <a:gd name="connsiteX17" fmla="*/ 5306185 w 5904642"/>
              <a:gd name="connsiteY17" fmla="*/ 3313398 h 10065608"/>
              <a:gd name="connsiteX18" fmla="*/ 5904642 w 5904642"/>
              <a:gd name="connsiteY18" fmla="*/ 3911853 h 10065608"/>
              <a:gd name="connsiteX19" fmla="*/ 5904641 w 5904642"/>
              <a:gd name="connsiteY19" fmla="*/ 8969223 h 10065608"/>
              <a:gd name="connsiteX20" fmla="*/ 5306185 w 5904642"/>
              <a:gd name="connsiteY20" fmla="*/ 9567680 h 10065608"/>
              <a:gd name="connsiteX21" fmla="*/ 4707729 w 5904642"/>
              <a:gd name="connsiteY21" fmla="*/ 8969224 h 10065608"/>
              <a:gd name="connsiteX22" fmla="*/ 4707729 w 5904642"/>
              <a:gd name="connsiteY22" fmla="*/ 3911854 h 10065608"/>
              <a:gd name="connsiteX23" fmla="*/ 4883013 w 5904642"/>
              <a:gd name="connsiteY23" fmla="*/ 3488681 h 10065608"/>
              <a:gd name="connsiteX24" fmla="*/ 3689244 w 5904642"/>
              <a:gd name="connsiteY24" fmla="*/ 1000767 h 10065608"/>
              <a:gd name="connsiteX25" fmla="*/ 4061025 w 5904642"/>
              <a:gd name="connsiteY25" fmla="*/ 846770 h 10065608"/>
              <a:gd name="connsiteX26" fmla="*/ 4586806 w 5904642"/>
              <a:gd name="connsiteY26" fmla="*/ 1372550 h 10065608"/>
              <a:gd name="connsiteX27" fmla="*/ 4586805 w 5904642"/>
              <a:gd name="connsiteY27" fmla="*/ 8219015 h 10065608"/>
              <a:gd name="connsiteX28" fmla="*/ 4061026 w 5904642"/>
              <a:gd name="connsiteY28" fmla="*/ 8744794 h 10065608"/>
              <a:gd name="connsiteX29" fmla="*/ 3535245 w 5904642"/>
              <a:gd name="connsiteY29" fmla="*/ 8219015 h 10065608"/>
              <a:gd name="connsiteX30" fmla="*/ 3535246 w 5904642"/>
              <a:gd name="connsiteY30" fmla="*/ 1372550 h 10065608"/>
              <a:gd name="connsiteX31" fmla="*/ 3689244 w 5904642"/>
              <a:gd name="connsiteY31" fmla="*/ 1000767 h 10065608"/>
              <a:gd name="connsiteX32" fmla="*/ 1336200 w 5904642"/>
              <a:gd name="connsiteY32" fmla="*/ 2321581 h 10065608"/>
              <a:gd name="connsiteX33" fmla="*/ 1707982 w 5904642"/>
              <a:gd name="connsiteY33" fmla="*/ 2167584 h 10065608"/>
              <a:gd name="connsiteX34" fmla="*/ 2233762 w 5904642"/>
              <a:gd name="connsiteY34" fmla="*/ 2693364 h 10065608"/>
              <a:gd name="connsiteX35" fmla="*/ 2233762 w 5904642"/>
              <a:gd name="connsiteY35" fmla="*/ 9539828 h 10065608"/>
              <a:gd name="connsiteX36" fmla="*/ 1707982 w 5904642"/>
              <a:gd name="connsiteY36" fmla="*/ 10065608 h 10065608"/>
              <a:gd name="connsiteX37" fmla="*/ 1182201 w 5904642"/>
              <a:gd name="connsiteY37" fmla="*/ 9539829 h 10065608"/>
              <a:gd name="connsiteX38" fmla="*/ 1182202 w 5904642"/>
              <a:gd name="connsiteY38" fmla="*/ 2693364 h 10065608"/>
              <a:gd name="connsiteX39" fmla="*/ 1336200 w 5904642"/>
              <a:gd name="connsiteY39" fmla="*/ 2321581 h 10065608"/>
              <a:gd name="connsiteX40" fmla="*/ 189083 w 5904642"/>
              <a:gd name="connsiteY40" fmla="*/ 2897861 h 10065608"/>
              <a:gd name="connsiteX41" fmla="*/ 560866 w 5904642"/>
              <a:gd name="connsiteY41" fmla="*/ 2743863 h 10065608"/>
              <a:gd name="connsiteX42" fmla="*/ 1086645 w 5904642"/>
              <a:gd name="connsiteY42" fmla="*/ 3269644 h 10065608"/>
              <a:gd name="connsiteX43" fmla="*/ 1086645 w 5904642"/>
              <a:gd name="connsiteY43" fmla="*/ 7414923 h 10065608"/>
              <a:gd name="connsiteX44" fmla="*/ 560865 w 5904642"/>
              <a:gd name="connsiteY44" fmla="*/ 7940703 h 10065608"/>
              <a:gd name="connsiteX45" fmla="*/ 35085 w 5904642"/>
              <a:gd name="connsiteY45" fmla="*/ 7414923 h 10065608"/>
              <a:gd name="connsiteX46" fmla="*/ 35085 w 5904642"/>
              <a:gd name="connsiteY46" fmla="*/ 3269644 h 10065608"/>
              <a:gd name="connsiteX47" fmla="*/ 189083 w 5904642"/>
              <a:gd name="connsiteY47" fmla="*/ 2897861 h 10065608"/>
              <a:gd name="connsiteX48" fmla="*/ 2541311 w 5904642"/>
              <a:gd name="connsiteY48" fmla="*/ 153997 h 10065608"/>
              <a:gd name="connsiteX49" fmla="*/ 2913094 w 5904642"/>
              <a:gd name="connsiteY49" fmla="*/ 0 h 10065608"/>
              <a:gd name="connsiteX50" fmla="*/ 3438874 w 5904642"/>
              <a:gd name="connsiteY50" fmla="*/ 525780 h 10065608"/>
              <a:gd name="connsiteX51" fmla="*/ 3438873 w 5904642"/>
              <a:gd name="connsiteY51" fmla="*/ 7372244 h 10065608"/>
              <a:gd name="connsiteX52" fmla="*/ 2913094 w 5904642"/>
              <a:gd name="connsiteY52" fmla="*/ 7898024 h 10065608"/>
              <a:gd name="connsiteX53" fmla="*/ 2387313 w 5904642"/>
              <a:gd name="connsiteY53" fmla="*/ 7372244 h 10065608"/>
              <a:gd name="connsiteX54" fmla="*/ 2387314 w 5904642"/>
              <a:gd name="connsiteY54" fmla="*/ 525780 h 10065608"/>
              <a:gd name="connsiteX55" fmla="*/ 2541311 w 5904642"/>
              <a:gd name="connsiteY55" fmla="*/ 153997 h 100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04642" h="10065608">
                <a:moveTo>
                  <a:pt x="2500389" y="8163986"/>
                </a:moveTo>
                <a:cubicBezTo>
                  <a:pt x="2595567" y="8068808"/>
                  <a:pt x="2727056" y="8009938"/>
                  <a:pt x="2872293" y="8009938"/>
                </a:cubicBezTo>
                <a:cubicBezTo>
                  <a:pt x="3162769" y="8009938"/>
                  <a:pt x="3398246" y="8245416"/>
                  <a:pt x="3398247" y="8535891"/>
                </a:cubicBezTo>
                <a:lnTo>
                  <a:pt x="3398246" y="8672580"/>
                </a:lnTo>
                <a:cubicBezTo>
                  <a:pt x="3398246" y="8963056"/>
                  <a:pt x="3162769" y="9198532"/>
                  <a:pt x="2872293" y="9198532"/>
                </a:cubicBezTo>
                <a:cubicBezTo>
                  <a:pt x="2581817" y="9198533"/>
                  <a:pt x="2346340" y="8963056"/>
                  <a:pt x="2346340" y="8672579"/>
                </a:cubicBezTo>
                <a:lnTo>
                  <a:pt x="2346340" y="8535891"/>
                </a:lnTo>
                <a:cubicBezTo>
                  <a:pt x="2346340" y="8390654"/>
                  <a:pt x="2405210" y="8259165"/>
                  <a:pt x="2500389" y="8163986"/>
                </a:cubicBezTo>
                <a:close/>
                <a:moveTo>
                  <a:pt x="154048" y="8192899"/>
                </a:moveTo>
                <a:cubicBezTo>
                  <a:pt x="249227" y="8097720"/>
                  <a:pt x="380715" y="8038851"/>
                  <a:pt x="525953" y="8038851"/>
                </a:cubicBezTo>
                <a:cubicBezTo>
                  <a:pt x="816429" y="8038851"/>
                  <a:pt x="1051906" y="8274328"/>
                  <a:pt x="1051906" y="8564804"/>
                </a:cubicBezTo>
                <a:lnTo>
                  <a:pt x="1051906" y="8701492"/>
                </a:lnTo>
                <a:cubicBezTo>
                  <a:pt x="1051906" y="8991968"/>
                  <a:pt x="816429" y="9227445"/>
                  <a:pt x="525953" y="9227445"/>
                </a:cubicBezTo>
                <a:cubicBezTo>
                  <a:pt x="235477" y="9227445"/>
                  <a:pt x="0" y="8991968"/>
                  <a:pt x="0" y="8701492"/>
                </a:cubicBezTo>
                <a:lnTo>
                  <a:pt x="0" y="8564804"/>
                </a:lnTo>
                <a:cubicBezTo>
                  <a:pt x="0" y="8419566"/>
                  <a:pt x="58870" y="8288078"/>
                  <a:pt x="154048" y="8192899"/>
                </a:cubicBezTo>
                <a:close/>
                <a:moveTo>
                  <a:pt x="4883013" y="3488681"/>
                </a:moveTo>
                <a:cubicBezTo>
                  <a:pt x="4991312" y="3380382"/>
                  <a:pt x="5140926" y="3313398"/>
                  <a:pt x="5306185" y="3313398"/>
                </a:cubicBezTo>
                <a:cubicBezTo>
                  <a:pt x="5636704" y="3313398"/>
                  <a:pt x="5904642" y="3581335"/>
                  <a:pt x="5904642" y="3911853"/>
                </a:cubicBezTo>
                <a:lnTo>
                  <a:pt x="5904641" y="8969223"/>
                </a:lnTo>
                <a:cubicBezTo>
                  <a:pt x="5904641" y="9299741"/>
                  <a:pt x="5636703" y="9567679"/>
                  <a:pt x="5306185" y="9567680"/>
                </a:cubicBezTo>
                <a:cubicBezTo>
                  <a:pt x="4975667" y="9567680"/>
                  <a:pt x="4707729" y="9299742"/>
                  <a:pt x="4707729" y="8969224"/>
                </a:cubicBezTo>
                <a:lnTo>
                  <a:pt x="4707729" y="3911854"/>
                </a:lnTo>
                <a:cubicBezTo>
                  <a:pt x="4707729" y="3746595"/>
                  <a:pt x="4774714" y="3596981"/>
                  <a:pt x="4883013" y="3488681"/>
                </a:cubicBezTo>
                <a:close/>
                <a:moveTo>
                  <a:pt x="3689244" y="1000767"/>
                </a:moveTo>
                <a:cubicBezTo>
                  <a:pt x="3784391" y="905620"/>
                  <a:pt x="3915836" y="846770"/>
                  <a:pt x="4061025" y="846770"/>
                </a:cubicBezTo>
                <a:cubicBezTo>
                  <a:pt x="4351406" y="846770"/>
                  <a:pt x="4586806" y="1082170"/>
                  <a:pt x="4586806" y="1372550"/>
                </a:cubicBezTo>
                <a:lnTo>
                  <a:pt x="4586805" y="8219015"/>
                </a:lnTo>
                <a:cubicBezTo>
                  <a:pt x="4586805" y="8509395"/>
                  <a:pt x="4351405" y="8744795"/>
                  <a:pt x="4061026" y="8744794"/>
                </a:cubicBezTo>
                <a:cubicBezTo>
                  <a:pt x="3770645" y="8744795"/>
                  <a:pt x="3535245" y="8509395"/>
                  <a:pt x="3535245" y="8219015"/>
                </a:cubicBezTo>
                <a:lnTo>
                  <a:pt x="3535246" y="1372550"/>
                </a:lnTo>
                <a:cubicBezTo>
                  <a:pt x="3535246" y="1227360"/>
                  <a:pt x="3594096" y="1095915"/>
                  <a:pt x="3689244" y="1000767"/>
                </a:cubicBezTo>
                <a:close/>
                <a:moveTo>
                  <a:pt x="1336200" y="2321581"/>
                </a:moveTo>
                <a:cubicBezTo>
                  <a:pt x="1431347" y="2226434"/>
                  <a:pt x="1562792" y="2167584"/>
                  <a:pt x="1707982" y="2167584"/>
                </a:cubicBezTo>
                <a:cubicBezTo>
                  <a:pt x="1998362" y="2167584"/>
                  <a:pt x="2233762" y="2402984"/>
                  <a:pt x="2233762" y="2693364"/>
                </a:cubicBezTo>
                <a:lnTo>
                  <a:pt x="2233762" y="9539828"/>
                </a:lnTo>
                <a:cubicBezTo>
                  <a:pt x="2233761" y="9830209"/>
                  <a:pt x="1998362" y="10065608"/>
                  <a:pt x="1707982" y="10065608"/>
                </a:cubicBezTo>
                <a:cubicBezTo>
                  <a:pt x="1417602" y="10065608"/>
                  <a:pt x="1182201" y="9830209"/>
                  <a:pt x="1182201" y="9539829"/>
                </a:cubicBezTo>
                <a:lnTo>
                  <a:pt x="1182202" y="2693364"/>
                </a:lnTo>
                <a:cubicBezTo>
                  <a:pt x="1182202" y="2548174"/>
                  <a:pt x="1241052" y="2416729"/>
                  <a:pt x="1336200" y="2321581"/>
                </a:cubicBezTo>
                <a:close/>
                <a:moveTo>
                  <a:pt x="189083" y="2897861"/>
                </a:moveTo>
                <a:cubicBezTo>
                  <a:pt x="284230" y="2802713"/>
                  <a:pt x="415676" y="2743863"/>
                  <a:pt x="560866" y="2743863"/>
                </a:cubicBezTo>
                <a:cubicBezTo>
                  <a:pt x="851245" y="2743864"/>
                  <a:pt x="1086645" y="2979264"/>
                  <a:pt x="1086645" y="3269644"/>
                </a:cubicBezTo>
                <a:lnTo>
                  <a:pt x="1086645" y="7414923"/>
                </a:lnTo>
                <a:cubicBezTo>
                  <a:pt x="1086645" y="7705303"/>
                  <a:pt x="851245" y="7940703"/>
                  <a:pt x="560865" y="7940703"/>
                </a:cubicBezTo>
                <a:cubicBezTo>
                  <a:pt x="270485" y="7940703"/>
                  <a:pt x="35085" y="7705303"/>
                  <a:pt x="35085" y="7414923"/>
                </a:cubicBezTo>
                <a:lnTo>
                  <a:pt x="35085" y="3269644"/>
                </a:lnTo>
                <a:cubicBezTo>
                  <a:pt x="35085" y="3124454"/>
                  <a:pt x="93935" y="2993009"/>
                  <a:pt x="189083" y="2897861"/>
                </a:cubicBezTo>
                <a:close/>
                <a:moveTo>
                  <a:pt x="2541311" y="153997"/>
                </a:moveTo>
                <a:cubicBezTo>
                  <a:pt x="2636459" y="58850"/>
                  <a:pt x="2767903" y="-1"/>
                  <a:pt x="2913094" y="0"/>
                </a:cubicBezTo>
                <a:cubicBezTo>
                  <a:pt x="3203474" y="-1"/>
                  <a:pt x="3438874" y="235400"/>
                  <a:pt x="3438874" y="525780"/>
                </a:cubicBezTo>
                <a:lnTo>
                  <a:pt x="3438873" y="7372244"/>
                </a:lnTo>
                <a:cubicBezTo>
                  <a:pt x="3438873" y="7662624"/>
                  <a:pt x="3203473" y="7898024"/>
                  <a:pt x="2913094" y="7898024"/>
                </a:cubicBezTo>
                <a:cubicBezTo>
                  <a:pt x="2622713" y="7898024"/>
                  <a:pt x="2387313" y="7662624"/>
                  <a:pt x="2387313" y="7372244"/>
                </a:cubicBezTo>
                <a:lnTo>
                  <a:pt x="2387314" y="525780"/>
                </a:lnTo>
                <a:cubicBezTo>
                  <a:pt x="2387314" y="380590"/>
                  <a:pt x="2446164" y="249145"/>
                  <a:pt x="2541311" y="153997"/>
                </a:cubicBezTo>
                <a:close/>
              </a:path>
            </a:pathLst>
          </a:custGeom>
          <a:blipFill dpi="0" rotWithShape="0">
            <a:blip r:embed="rId2"/>
            <a:srcRect/>
            <a:stretch>
              <a:fillRect l="-67277" t="26520" r="23397" b="-1656"/>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7" name="Picture 16">
            <a:extLst>
              <a:ext uri="{FF2B5EF4-FFF2-40B4-BE49-F238E27FC236}">
                <a16:creationId xmlns:a16="http://schemas.microsoft.com/office/drawing/2014/main" id="{481450B6-07C2-0A44-62E2-3C9194EA2F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49169" y="-7599044"/>
            <a:ext cx="7181835" cy="3806572"/>
          </a:xfrm>
          <a:prstGeom prst="rect">
            <a:avLst/>
          </a:prstGeom>
        </p:spPr>
      </p:pic>
      <p:pic>
        <p:nvPicPr>
          <p:cNvPr id="18" name="Picture 2">
            <a:extLst>
              <a:ext uri="{FF2B5EF4-FFF2-40B4-BE49-F238E27FC236}">
                <a16:creationId xmlns:a16="http://schemas.microsoft.com/office/drawing/2014/main" id="{055574AD-B0C1-D223-B04E-B9461EFE4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238272" y="-7085598"/>
            <a:ext cx="8939328" cy="4750578"/>
          </a:xfrm>
          <a:prstGeom prst="rect">
            <a:avLst/>
          </a:prstGeom>
          <a:solidFill>
            <a:schemeClr val="bg1"/>
          </a:solidFill>
        </p:spPr>
      </p:pic>
      <p:sp>
        <p:nvSpPr>
          <p:cNvPr id="19" name="TextBox 18">
            <a:extLst>
              <a:ext uri="{FF2B5EF4-FFF2-40B4-BE49-F238E27FC236}">
                <a16:creationId xmlns:a16="http://schemas.microsoft.com/office/drawing/2014/main" id="{0FE77F31-8DCF-8506-79B1-21F31475D2EF}"/>
              </a:ext>
            </a:extLst>
          </p:cNvPr>
          <p:cNvSpPr txBox="1"/>
          <p:nvPr/>
        </p:nvSpPr>
        <p:spPr>
          <a:xfrm>
            <a:off x="4214439" y="-8805861"/>
            <a:ext cx="5745479" cy="553998"/>
          </a:xfrm>
          <a:prstGeom prst="rect">
            <a:avLst/>
          </a:prstGeom>
          <a:noFill/>
        </p:spPr>
        <p:txBody>
          <a:bodyPr wrap="square" rtlCol="0">
            <a:spAutoFit/>
          </a:bodyPr>
          <a:lstStyle/>
          <a:p>
            <a:r>
              <a:rPr lang="vi-VN" sz="3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Cách OpenGL Hỗ Trợ Đồ Họa</a:t>
            </a:r>
            <a:endParaRPr lang="en-GB" sz="3000" b="1">
              <a:solidFill>
                <a:schemeClr val="bg1"/>
              </a:solidFill>
              <a:latin typeface="Playfair Display" panose="00000500000000000000" pitchFamily="2" charset="0"/>
            </a:endParaRPr>
          </a:p>
        </p:txBody>
      </p:sp>
      <p:sp>
        <p:nvSpPr>
          <p:cNvPr id="2" name="Rectangle: Rounded Corners 1">
            <a:extLst>
              <a:ext uri="{FF2B5EF4-FFF2-40B4-BE49-F238E27FC236}">
                <a16:creationId xmlns:a16="http://schemas.microsoft.com/office/drawing/2014/main" id="{51DDDFFD-CC2E-C8A3-0136-4330E9DFE203}"/>
              </a:ext>
            </a:extLst>
          </p:cNvPr>
          <p:cNvSpPr/>
          <p:nvPr/>
        </p:nvSpPr>
        <p:spPr>
          <a:xfrm rot="2348944">
            <a:off x="5727637" y="3668530"/>
            <a:ext cx="863697" cy="7596592"/>
          </a:xfrm>
          <a:prstGeom prst="roundRect">
            <a:avLst>
              <a:gd name="adj" fmla="val 50000"/>
            </a:avLst>
          </a:prstGeom>
          <a:solidFill>
            <a:srgbClr val="B45539">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208A817-CC89-1181-67D8-49E6D08BDD41}"/>
              </a:ext>
            </a:extLst>
          </p:cNvPr>
          <p:cNvSpPr txBox="1"/>
          <p:nvPr/>
        </p:nvSpPr>
        <p:spPr>
          <a:xfrm>
            <a:off x="4463028" y="1169651"/>
            <a:ext cx="3186682" cy="430887"/>
          </a:xfrm>
          <a:prstGeom prst="rect">
            <a:avLst/>
          </a:prstGeom>
          <a:noFill/>
        </p:spPr>
        <p:txBody>
          <a:bodyPr wrap="square" rtlCol="0">
            <a:spAutoFit/>
          </a:bodyPr>
          <a:lstStyle/>
          <a:p>
            <a:pPr marL="342900" indent="-342900">
              <a:buFont typeface="Arial" panose="020B0604020202020204" pitchFamily="34" charset="0"/>
              <a:buChar char="•"/>
            </a:pPr>
            <a:r>
              <a:rPr lang="en-US" sz="2200" b="1">
                <a:effectLst/>
                <a:latin typeface="Playfair Display" panose="00000500000000000000" pitchFamily="2" charset="0"/>
                <a:ea typeface="Calibri" panose="020F0502020204030204" pitchFamily="34" charset="0"/>
              </a:rPr>
              <a:t>Data prompter</a:t>
            </a:r>
            <a:endParaRPr lang="en-GB" sz="2200">
              <a:solidFill>
                <a:srgbClr val="52576E"/>
              </a:solidFill>
              <a:latin typeface="Playfair Display" panose="00000500000000000000" pitchFamily="2" charset="0"/>
            </a:endParaRPr>
          </a:p>
        </p:txBody>
      </p:sp>
      <p:sp>
        <p:nvSpPr>
          <p:cNvPr id="4" name="TextBox 3">
            <a:extLst>
              <a:ext uri="{FF2B5EF4-FFF2-40B4-BE49-F238E27FC236}">
                <a16:creationId xmlns:a16="http://schemas.microsoft.com/office/drawing/2014/main" id="{7F6FC2C8-19EC-509A-45A5-48617A2D2189}"/>
              </a:ext>
            </a:extLst>
          </p:cNvPr>
          <p:cNvSpPr txBox="1"/>
          <p:nvPr/>
        </p:nvSpPr>
        <p:spPr>
          <a:xfrm>
            <a:off x="4463028" y="1757785"/>
            <a:ext cx="4876800" cy="430887"/>
          </a:xfrm>
          <a:prstGeom prst="rect">
            <a:avLst/>
          </a:prstGeom>
          <a:noFill/>
        </p:spPr>
        <p:txBody>
          <a:bodyPr wrap="square" rtlCol="0">
            <a:spAutoFit/>
          </a:bodyPr>
          <a:lstStyle/>
          <a:p>
            <a:pPr marL="342900" indent="-342900">
              <a:buFont typeface="Arial" panose="020B0604020202020204" pitchFamily="34" charset="0"/>
              <a:buChar char="•"/>
            </a:pPr>
            <a:r>
              <a:rPr lang="en-US" sz="2200" b="1">
                <a:effectLst/>
                <a:latin typeface="Playfair Display" panose="00000500000000000000" pitchFamily="2" charset="0"/>
                <a:ea typeface="Calibri" panose="020F0502020204030204" pitchFamily="34" charset="0"/>
              </a:rPr>
              <a:t>Data model</a:t>
            </a:r>
            <a:endParaRPr lang="en-GB" sz="2200">
              <a:solidFill>
                <a:srgbClr val="52576E"/>
              </a:solidFill>
              <a:latin typeface="Playfair Display" panose="00000500000000000000" pitchFamily="2" charset="0"/>
            </a:endParaRPr>
          </a:p>
        </p:txBody>
      </p:sp>
      <p:sp>
        <p:nvSpPr>
          <p:cNvPr id="8" name="TextBox 7">
            <a:extLst>
              <a:ext uri="{FF2B5EF4-FFF2-40B4-BE49-F238E27FC236}">
                <a16:creationId xmlns:a16="http://schemas.microsoft.com/office/drawing/2014/main" id="{2CC11396-3105-8182-F1C3-8DFD78B2388F}"/>
              </a:ext>
            </a:extLst>
          </p:cNvPr>
          <p:cNvSpPr txBox="1"/>
          <p:nvPr/>
        </p:nvSpPr>
        <p:spPr>
          <a:xfrm>
            <a:off x="4463028" y="2315435"/>
            <a:ext cx="4876800" cy="430887"/>
          </a:xfrm>
          <a:prstGeom prst="rect">
            <a:avLst/>
          </a:prstGeom>
          <a:noFill/>
        </p:spPr>
        <p:txBody>
          <a:bodyPr wrap="square" rtlCol="0">
            <a:spAutoFit/>
          </a:bodyPr>
          <a:lstStyle/>
          <a:p>
            <a:pPr marL="342900" indent="-342900">
              <a:buFont typeface="Arial" panose="020B0604020202020204" pitchFamily="34" charset="0"/>
              <a:buChar char="•"/>
            </a:pPr>
            <a:r>
              <a:rPr lang="en-US" sz="2200" b="1">
                <a:effectLst/>
                <a:latin typeface="Playfair Display" panose="00000500000000000000" pitchFamily="2" charset="0"/>
                <a:ea typeface="Calibri" panose="020F0502020204030204" pitchFamily="34" charset="0"/>
              </a:rPr>
              <a:t>Data browser</a:t>
            </a:r>
            <a:endParaRPr lang="en-GB" sz="2200">
              <a:solidFill>
                <a:srgbClr val="52576E"/>
              </a:solidFill>
              <a:latin typeface="Playfair Display" panose="00000500000000000000" pitchFamily="2" charset="0"/>
            </a:endParaRPr>
          </a:p>
        </p:txBody>
      </p:sp>
      <p:sp>
        <p:nvSpPr>
          <p:cNvPr id="20" name="TextBox 19">
            <a:extLst>
              <a:ext uri="{FF2B5EF4-FFF2-40B4-BE49-F238E27FC236}">
                <a16:creationId xmlns:a16="http://schemas.microsoft.com/office/drawing/2014/main" id="{09642CAB-F601-31D0-2EC6-CFE437A86547}"/>
              </a:ext>
            </a:extLst>
          </p:cNvPr>
          <p:cNvSpPr txBox="1"/>
          <p:nvPr/>
        </p:nvSpPr>
        <p:spPr>
          <a:xfrm>
            <a:off x="4463028" y="2873085"/>
            <a:ext cx="4876800" cy="430887"/>
          </a:xfrm>
          <a:prstGeom prst="rect">
            <a:avLst/>
          </a:prstGeom>
          <a:noFill/>
        </p:spPr>
        <p:txBody>
          <a:bodyPr wrap="square" rtlCol="0">
            <a:spAutoFit/>
          </a:bodyPr>
          <a:lstStyle/>
          <a:p>
            <a:pPr marL="342900" indent="-342900">
              <a:buFont typeface="Arial" panose="020B0604020202020204" pitchFamily="34" charset="0"/>
              <a:buChar char="•"/>
            </a:pPr>
            <a:r>
              <a:rPr lang="en-US" sz="2200" b="1">
                <a:effectLst/>
                <a:latin typeface="Playfair Display" panose="00000500000000000000" pitchFamily="2" charset="0"/>
                <a:ea typeface="Calibri" panose="020F0502020204030204" pitchFamily="34" charset="0"/>
              </a:rPr>
              <a:t>Ngôn ngữ kịch bản</a:t>
            </a:r>
            <a:endParaRPr lang="en-GB" sz="2200">
              <a:solidFill>
                <a:srgbClr val="52576E"/>
              </a:solidFill>
              <a:latin typeface="Playfair Display" panose="00000500000000000000" pitchFamily="2" charset="0"/>
            </a:endParaRPr>
          </a:p>
        </p:txBody>
      </p:sp>
      <p:sp>
        <p:nvSpPr>
          <p:cNvPr id="21" name="TextBox 20">
            <a:extLst>
              <a:ext uri="{FF2B5EF4-FFF2-40B4-BE49-F238E27FC236}">
                <a16:creationId xmlns:a16="http://schemas.microsoft.com/office/drawing/2014/main" id="{996FE439-33E0-65BF-96FB-B8C199EEA1F6}"/>
              </a:ext>
            </a:extLst>
          </p:cNvPr>
          <p:cNvSpPr txBox="1"/>
          <p:nvPr/>
        </p:nvSpPr>
        <p:spPr>
          <a:xfrm>
            <a:off x="4463028" y="3478641"/>
            <a:ext cx="4876800" cy="430887"/>
          </a:xfrm>
          <a:prstGeom prst="rect">
            <a:avLst/>
          </a:prstGeom>
          <a:noFill/>
        </p:spPr>
        <p:txBody>
          <a:bodyPr wrap="square" rtlCol="0">
            <a:spAutoFit/>
          </a:bodyPr>
          <a:lstStyle/>
          <a:p>
            <a:pPr marL="342900" indent="-342900">
              <a:buFont typeface="Arial" panose="020B0604020202020204" pitchFamily="34" charset="0"/>
              <a:buChar char="•"/>
            </a:pPr>
            <a:r>
              <a:rPr lang="en-US" sz="2200" b="1">
                <a:effectLst/>
                <a:latin typeface="Playfair Display" panose="00000500000000000000" pitchFamily="2" charset="0"/>
                <a:ea typeface="Calibri" panose="020F0502020204030204" pitchFamily="34" charset="0"/>
              </a:rPr>
              <a:t>Visual program editor</a:t>
            </a:r>
            <a:endParaRPr lang="en-GB" sz="2200">
              <a:solidFill>
                <a:srgbClr val="52576E"/>
              </a:solidFill>
              <a:latin typeface="Playfair Display" panose="00000500000000000000" pitchFamily="2" charset="0"/>
            </a:endParaRPr>
          </a:p>
        </p:txBody>
      </p:sp>
      <p:sp>
        <p:nvSpPr>
          <p:cNvPr id="22" name="TextBox 21">
            <a:extLst>
              <a:ext uri="{FF2B5EF4-FFF2-40B4-BE49-F238E27FC236}">
                <a16:creationId xmlns:a16="http://schemas.microsoft.com/office/drawing/2014/main" id="{4F99FC2C-DC53-2C66-CBD5-E4F1E088F457}"/>
              </a:ext>
            </a:extLst>
          </p:cNvPr>
          <p:cNvSpPr txBox="1"/>
          <p:nvPr/>
        </p:nvSpPr>
        <p:spPr>
          <a:xfrm>
            <a:off x="4463028" y="4014953"/>
            <a:ext cx="4876800" cy="430887"/>
          </a:xfrm>
          <a:prstGeom prst="rect">
            <a:avLst/>
          </a:prstGeom>
          <a:noFill/>
        </p:spPr>
        <p:txBody>
          <a:bodyPr wrap="square" rtlCol="0">
            <a:spAutoFit/>
          </a:bodyPr>
          <a:lstStyle/>
          <a:p>
            <a:pPr marL="342900" indent="-342900">
              <a:buFont typeface="Arial" panose="020B0604020202020204" pitchFamily="34" charset="0"/>
              <a:buChar char="•"/>
            </a:pPr>
            <a:r>
              <a:rPr lang="en-US" sz="2200" b="1">
                <a:effectLst/>
                <a:latin typeface="Playfair Display" panose="00000500000000000000" pitchFamily="2" charset="0"/>
                <a:ea typeface="Calibri" panose="020F0502020204030204" pitchFamily="34" charset="0"/>
              </a:rPr>
              <a:t>Modules</a:t>
            </a:r>
            <a:endParaRPr lang="en-GB" sz="2200">
              <a:solidFill>
                <a:srgbClr val="52576E"/>
              </a:solidFill>
              <a:latin typeface="Playfair Display" panose="00000500000000000000" pitchFamily="2" charset="0"/>
            </a:endParaRPr>
          </a:p>
        </p:txBody>
      </p:sp>
      <p:sp>
        <p:nvSpPr>
          <p:cNvPr id="23" name="TextBox 22">
            <a:extLst>
              <a:ext uri="{FF2B5EF4-FFF2-40B4-BE49-F238E27FC236}">
                <a16:creationId xmlns:a16="http://schemas.microsoft.com/office/drawing/2014/main" id="{82733E27-DE42-E02C-3388-D9FEF627E16B}"/>
              </a:ext>
            </a:extLst>
          </p:cNvPr>
          <p:cNvSpPr txBox="1"/>
          <p:nvPr/>
        </p:nvSpPr>
        <p:spPr>
          <a:xfrm>
            <a:off x="4439473" y="4535290"/>
            <a:ext cx="4876800" cy="430887"/>
          </a:xfrm>
          <a:prstGeom prst="rect">
            <a:avLst/>
          </a:prstGeom>
          <a:noFill/>
        </p:spPr>
        <p:txBody>
          <a:bodyPr wrap="square" rtlCol="0">
            <a:spAutoFit/>
          </a:bodyPr>
          <a:lstStyle/>
          <a:p>
            <a:pPr marL="342900" indent="-342900">
              <a:buFont typeface="Arial" panose="020B0604020202020204" pitchFamily="34" charset="0"/>
              <a:buChar char="•"/>
            </a:pPr>
            <a:r>
              <a:rPr lang="en-US" sz="2200" b="1">
                <a:effectLst/>
                <a:latin typeface="Playfair Display" panose="00000500000000000000" pitchFamily="2" charset="0"/>
                <a:ea typeface="Calibri" panose="020F0502020204030204" pitchFamily="34" charset="0"/>
              </a:rPr>
              <a:t>Module builder</a:t>
            </a:r>
            <a:endParaRPr lang="en-GB" sz="2200">
              <a:solidFill>
                <a:srgbClr val="52576E"/>
              </a:solidFill>
              <a:latin typeface="Playfair Display" panose="00000500000000000000" pitchFamily="2" charset="0"/>
            </a:endParaRPr>
          </a:p>
        </p:txBody>
      </p:sp>
      <p:sp>
        <p:nvSpPr>
          <p:cNvPr id="24" name="TextBox 23">
            <a:extLst>
              <a:ext uri="{FF2B5EF4-FFF2-40B4-BE49-F238E27FC236}">
                <a16:creationId xmlns:a16="http://schemas.microsoft.com/office/drawing/2014/main" id="{44F6CE9A-9D85-2E24-6A0E-21973EE68F95}"/>
              </a:ext>
            </a:extLst>
          </p:cNvPr>
          <p:cNvSpPr txBox="1"/>
          <p:nvPr/>
        </p:nvSpPr>
        <p:spPr>
          <a:xfrm>
            <a:off x="4439473" y="5123424"/>
            <a:ext cx="4876800" cy="430887"/>
          </a:xfrm>
          <a:prstGeom prst="rect">
            <a:avLst/>
          </a:prstGeom>
          <a:noFill/>
        </p:spPr>
        <p:txBody>
          <a:bodyPr wrap="square" rtlCol="0">
            <a:spAutoFit/>
          </a:bodyPr>
          <a:lstStyle/>
          <a:p>
            <a:pPr marL="342900" indent="-342900">
              <a:buFont typeface="Arial" panose="020B0604020202020204" pitchFamily="34" charset="0"/>
              <a:buChar char="•"/>
            </a:pPr>
            <a:r>
              <a:rPr lang="en-US" sz="2200" b="1">
                <a:effectLst/>
                <a:latin typeface="Playfair Display" panose="00000500000000000000" pitchFamily="2" charset="0"/>
                <a:ea typeface="Calibri" panose="020F0502020204030204" pitchFamily="34" charset="0"/>
              </a:rPr>
              <a:t>Control panel</a:t>
            </a:r>
            <a:endParaRPr lang="en-GB" sz="2200">
              <a:solidFill>
                <a:srgbClr val="52576E"/>
              </a:solidFill>
              <a:latin typeface="Playfair Display" panose="00000500000000000000" pitchFamily="2" charset="0"/>
            </a:endParaRPr>
          </a:p>
        </p:txBody>
      </p:sp>
      <p:sp>
        <p:nvSpPr>
          <p:cNvPr id="25" name="TextBox 24">
            <a:extLst>
              <a:ext uri="{FF2B5EF4-FFF2-40B4-BE49-F238E27FC236}">
                <a16:creationId xmlns:a16="http://schemas.microsoft.com/office/drawing/2014/main" id="{2AB177D0-1586-0484-1632-CCA13861779E}"/>
              </a:ext>
            </a:extLst>
          </p:cNvPr>
          <p:cNvSpPr txBox="1"/>
          <p:nvPr/>
        </p:nvSpPr>
        <p:spPr>
          <a:xfrm>
            <a:off x="4439473" y="5681074"/>
            <a:ext cx="4876800" cy="430887"/>
          </a:xfrm>
          <a:prstGeom prst="rect">
            <a:avLst/>
          </a:prstGeom>
          <a:noFill/>
        </p:spPr>
        <p:txBody>
          <a:bodyPr wrap="square" rtlCol="0">
            <a:spAutoFit/>
          </a:bodyPr>
          <a:lstStyle/>
          <a:p>
            <a:pPr marL="342900" indent="-342900">
              <a:buFont typeface="Arial" panose="020B0604020202020204" pitchFamily="34" charset="0"/>
              <a:buChar char="•"/>
            </a:pPr>
            <a:r>
              <a:rPr lang="en-US" sz="2200" b="1">
                <a:effectLst/>
                <a:latin typeface="Playfair Display" panose="00000500000000000000" pitchFamily="2" charset="0"/>
                <a:ea typeface="Calibri" panose="020F0502020204030204" pitchFamily="34" charset="0"/>
              </a:rPr>
              <a:t>Main window</a:t>
            </a:r>
            <a:endParaRPr lang="en-GB" sz="2200">
              <a:solidFill>
                <a:srgbClr val="52576E"/>
              </a:solidFill>
              <a:latin typeface="Playfair Display" panose="00000500000000000000" pitchFamily="2" charset="0"/>
            </a:endParaRPr>
          </a:p>
        </p:txBody>
      </p:sp>
      <p:pic>
        <p:nvPicPr>
          <p:cNvPr id="3074" name="Picture 2">
            <a:extLst>
              <a:ext uri="{FF2B5EF4-FFF2-40B4-BE49-F238E27FC236}">
                <a16:creationId xmlns:a16="http://schemas.microsoft.com/office/drawing/2014/main" id="{5AEDCAB6-3BA3-D72A-44DF-B935B94BE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4495" y="7448478"/>
            <a:ext cx="4019550" cy="38004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19547205-D7BF-7527-5063-67043DEED1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13789" y="10977672"/>
            <a:ext cx="6462643" cy="2948215"/>
          </a:xfrm>
          <a:prstGeom prst="rect">
            <a:avLst/>
          </a:prstGeom>
          <a:solidFill>
            <a:srgbClr val="199D37"/>
          </a:solidFill>
          <a:ln>
            <a:noFill/>
          </a:ln>
          <a:effectLst>
            <a:outerShdw blurRad="50800" dist="50800" dir="5400000" algn="ctr" rotWithShape="0">
              <a:schemeClr val="bg1"/>
            </a:outerShdw>
          </a:effectLst>
        </p:spPr>
      </p:pic>
      <p:sp>
        <p:nvSpPr>
          <p:cNvPr id="30" name="TextBox 29">
            <a:extLst>
              <a:ext uri="{FF2B5EF4-FFF2-40B4-BE49-F238E27FC236}">
                <a16:creationId xmlns:a16="http://schemas.microsoft.com/office/drawing/2014/main" id="{6AA3BD3C-E118-5E2B-2131-09D31F2538CF}"/>
              </a:ext>
            </a:extLst>
          </p:cNvPr>
          <p:cNvSpPr txBox="1"/>
          <p:nvPr/>
        </p:nvSpPr>
        <p:spPr>
          <a:xfrm>
            <a:off x="-7914393" y="14377342"/>
            <a:ext cx="8063967" cy="1938992"/>
          </a:xfrm>
          <a:prstGeom prst="rect">
            <a:avLst/>
          </a:prstGeom>
          <a:noFill/>
        </p:spPr>
        <p:txBody>
          <a:bodyPr wrap="square" rtlCol="0">
            <a:spAutoFit/>
          </a:bodyPr>
          <a:lstStyle/>
          <a:p>
            <a:r>
              <a:rPr lang="en-US" sz="2000" b="1">
                <a:latin typeface="Playfair Display" panose="00000500000000000000" pitchFamily="2" charset="0"/>
                <a:ea typeface="Calibri" panose="020F0502020204030204" pitchFamily="34" charset="0"/>
              </a:rPr>
              <a:t>P</a:t>
            </a:r>
            <a:r>
              <a:rPr lang="en-US" sz="2000" b="1">
                <a:effectLst/>
                <a:latin typeface="Playfair Display" panose="00000500000000000000" pitchFamily="2" charset="0"/>
                <a:ea typeface="Calibri" panose="020F0502020204030204" pitchFamily="34" charset="0"/>
              </a:rPr>
              <a:t>hần mềm trực quan hóa dữ liệu khoa học được viết bởi IBM và có sẵn dưới dạng mã nguồn mở, nó không chỉ được sử dụng để hiển thị dữ liệu mà còn để tạo ứng dụng tương tác dựa trên sự tương tác của người dùng. Người dùng có thể tương tác với hiển thị dữ liệu hiện tại bằng cách sử dụng nhiều công cụ tương tác có thể là trực tiếp (như quay góc nhìn hiện tại) hoặc gián tiếp (như áp dụng bộ lọc)</a:t>
            </a:r>
            <a:endParaRPr lang="en-GB" sz="2000" b="1">
              <a:latin typeface="Playfair Display" panose="00000500000000000000" pitchFamily="2" charset="0"/>
            </a:endParaRPr>
          </a:p>
        </p:txBody>
      </p:sp>
    </p:spTree>
    <p:extLst>
      <p:ext uri="{BB962C8B-B14F-4D97-AF65-F5344CB8AC3E}">
        <p14:creationId xmlns:p14="http://schemas.microsoft.com/office/powerpoint/2010/main" val="478796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FF83FFA-F1A4-A2DE-F92E-72B34A016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407457" y="1371231"/>
            <a:ext cx="5377082" cy="4115536"/>
          </a:xfrm>
          <a:prstGeom prst="rect">
            <a:avLst/>
          </a:prstGeom>
          <a:solidFill>
            <a:schemeClr val="bg1"/>
          </a:solidFill>
        </p:spPr>
      </p:pic>
      <p:pic>
        <p:nvPicPr>
          <p:cNvPr id="7" name="Picture 6">
            <a:extLst>
              <a:ext uri="{FF2B5EF4-FFF2-40B4-BE49-F238E27FC236}">
                <a16:creationId xmlns:a16="http://schemas.microsoft.com/office/drawing/2014/main" id="{E972DAC4-ACEA-08F2-0228-25789EB6D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0172" y="2107420"/>
            <a:ext cx="4759713" cy="4750578"/>
          </a:xfrm>
          <a:prstGeom prst="rect">
            <a:avLst/>
          </a:prstGeom>
        </p:spPr>
      </p:pic>
      <p:sp>
        <p:nvSpPr>
          <p:cNvPr id="13" name="TextBox 12">
            <a:extLst>
              <a:ext uri="{FF2B5EF4-FFF2-40B4-BE49-F238E27FC236}">
                <a16:creationId xmlns:a16="http://schemas.microsoft.com/office/drawing/2014/main" id="{F4765EFD-6DA4-A479-7707-6586FAE9D549}"/>
              </a:ext>
            </a:extLst>
          </p:cNvPr>
          <p:cNvSpPr txBox="1"/>
          <p:nvPr/>
        </p:nvSpPr>
        <p:spPr>
          <a:xfrm>
            <a:off x="320234" y="449139"/>
            <a:ext cx="4501661" cy="553998"/>
          </a:xfrm>
          <a:prstGeom prst="rect">
            <a:avLst/>
          </a:prstGeom>
          <a:noFill/>
        </p:spPr>
        <p:txBody>
          <a:bodyPr wrap="square" rtlCol="0">
            <a:spAutoFit/>
          </a:bodyPr>
          <a:lstStyle/>
          <a:p>
            <a:r>
              <a:rPr lang="en-US" sz="3000" b="1">
                <a:solidFill>
                  <a:schemeClr val="bg1"/>
                </a:solidFill>
                <a:latin typeface="Playfair Display" panose="00000500000000000000" pitchFamily="2" charset="0"/>
              </a:rPr>
              <a:t>Minh họa OpenDX</a:t>
            </a:r>
            <a:endParaRPr lang="en-GB" sz="3000" b="1">
              <a:solidFill>
                <a:schemeClr val="bg1"/>
              </a:solidFill>
              <a:latin typeface="Playfair Display" panose="00000500000000000000" pitchFamily="2" charset="0"/>
            </a:endParaRPr>
          </a:p>
        </p:txBody>
      </p:sp>
      <p:pic>
        <p:nvPicPr>
          <p:cNvPr id="3" name="Picture 2">
            <a:extLst>
              <a:ext uri="{FF2B5EF4-FFF2-40B4-BE49-F238E27FC236}">
                <a16:creationId xmlns:a16="http://schemas.microsoft.com/office/drawing/2014/main" id="{5230B699-6D55-07FC-3B26-9118B486CA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89885" y="0"/>
            <a:ext cx="5005062" cy="6858000"/>
          </a:xfrm>
          <a:prstGeom prst="rect">
            <a:avLst/>
          </a:prstGeom>
        </p:spPr>
      </p:pic>
      <p:pic>
        <p:nvPicPr>
          <p:cNvPr id="2" name="Picture 1">
            <a:extLst>
              <a:ext uri="{FF2B5EF4-FFF2-40B4-BE49-F238E27FC236}">
                <a16:creationId xmlns:a16="http://schemas.microsoft.com/office/drawing/2014/main" id="{A4A0FEBC-E01E-A55A-52ED-E6B062E2A0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52801" y="7594187"/>
            <a:ext cx="6410569" cy="4738093"/>
          </a:xfrm>
          <a:prstGeom prst="rect">
            <a:avLst/>
          </a:prstGeom>
        </p:spPr>
      </p:pic>
      <p:sp>
        <p:nvSpPr>
          <p:cNvPr id="4" name="Rectangle: Rounded Corners 3">
            <a:extLst>
              <a:ext uri="{FF2B5EF4-FFF2-40B4-BE49-F238E27FC236}">
                <a16:creationId xmlns:a16="http://schemas.microsoft.com/office/drawing/2014/main" id="{55699950-B921-F82C-1FEC-2D82F251B007}"/>
              </a:ext>
            </a:extLst>
          </p:cNvPr>
          <p:cNvSpPr/>
          <p:nvPr/>
        </p:nvSpPr>
        <p:spPr>
          <a:xfrm rot="2348944">
            <a:off x="-1824956" y="6712010"/>
            <a:ext cx="730920" cy="7596592"/>
          </a:xfrm>
          <a:prstGeom prst="roundRect">
            <a:avLst>
              <a:gd name="adj" fmla="val 50000"/>
            </a:avLst>
          </a:prstGeom>
          <a:solidFill>
            <a:srgbClr val="4A222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850061B9-F9A5-ADFD-F0B1-56EFDF9317F4}"/>
              </a:ext>
            </a:extLst>
          </p:cNvPr>
          <p:cNvSpPr/>
          <p:nvPr/>
        </p:nvSpPr>
        <p:spPr>
          <a:xfrm rot="2348944">
            <a:off x="-4833910" y="11263069"/>
            <a:ext cx="753734" cy="183776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2EB051F9-4F27-59E2-05D7-A728B664AC78}"/>
              </a:ext>
            </a:extLst>
          </p:cNvPr>
          <p:cNvSpPr/>
          <p:nvPr/>
        </p:nvSpPr>
        <p:spPr>
          <a:xfrm rot="2348944">
            <a:off x="-2014304" y="12779626"/>
            <a:ext cx="414603" cy="4565220"/>
          </a:xfrm>
          <a:prstGeom prst="roundRect">
            <a:avLst>
              <a:gd name="adj" fmla="val 50000"/>
            </a:avLst>
          </a:prstGeom>
          <a:solidFill>
            <a:srgbClr val="4A222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4FE59F3-1440-95B3-C34C-A7093209065C}"/>
              </a:ext>
            </a:extLst>
          </p:cNvPr>
          <p:cNvSpPr/>
          <p:nvPr/>
        </p:nvSpPr>
        <p:spPr>
          <a:xfrm rot="2348944">
            <a:off x="-12037834" y="5920850"/>
            <a:ext cx="2243722" cy="7596592"/>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DD5B6E3E-C321-D88D-B655-049E1B9711A5}"/>
              </a:ext>
            </a:extLst>
          </p:cNvPr>
          <p:cNvSpPr/>
          <p:nvPr/>
        </p:nvSpPr>
        <p:spPr>
          <a:xfrm rot="2348944">
            <a:off x="-10931844" y="15874707"/>
            <a:ext cx="753734" cy="1837760"/>
          </a:xfrm>
          <a:prstGeom prst="roundRect">
            <a:avLst>
              <a:gd name="adj" fmla="val 50000"/>
            </a:avLst>
          </a:prstGeom>
          <a:solidFill>
            <a:srgbClr val="517A6A">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DA60179D-9424-FE02-B2FC-1192C72479D5}"/>
              </a:ext>
            </a:extLst>
          </p:cNvPr>
          <p:cNvSpPr/>
          <p:nvPr/>
        </p:nvSpPr>
        <p:spPr>
          <a:xfrm rot="2348944">
            <a:off x="-11013669" y="11187770"/>
            <a:ext cx="414603" cy="4565220"/>
          </a:xfrm>
          <a:prstGeom prst="roundRect">
            <a:avLst>
              <a:gd name="adj" fmla="val 50000"/>
            </a:avLst>
          </a:prstGeom>
          <a:solidFill>
            <a:srgbClr val="D69F67">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333CC0E2-B4A5-C913-79A7-16C0ADDC7CDA}"/>
              </a:ext>
            </a:extLst>
          </p:cNvPr>
          <p:cNvSpPr/>
          <p:nvPr/>
        </p:nvSpPr>
        <p:spPr>
          <a:xfrm rot="2348944">
            <a:off x="-8958453" y="11639105"/>
            <a:ext cx="414603" cy="456522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AFF5D300-9AE6-8820-5C06-A06E4837F8E3}"/>
              </a:ext>
            </a:extLst>
          </p:cNvPr>
          <p:cNvSpPr/>
          <p:nvPr/>
        </p:nvSpPr>
        <p:spPr>
          <a:xfrm rot="2348944">
            <a:off x="-5971993" y="13773822"/>
            <a:ext cx="863697" cy="7596592"/>
          </a:xfrm>
          <a:prstGeom prst="roundRect">
            <a:avLst>
              <a:gd name="adj" fmla="val 50000"/>
            </a:avLst>
          </a:prstGeom>
          <a:solidFill>
            <a:srgbClr val="B45539">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1110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C27CCC-A832-F7EF-C96A-2BBEB2BF7F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40850" y="1792793"/>
            <a:ext cx="3503317" cy="2721381"/>
          </a:xfrm>
          <a:prstGeom prst="rect">
            <a:avLst/>
          </a:prstGeom>
        </p:spPr>
      </p:pic>
      <p:pic>
        <p:nvPicPr>
          <p:cNvPr id="5" name="Picture 4">
            <a:extLst>
              <a:ext uri="{FF2B5EF4-FFF2-40B4-BE49-F238E27FC236}">
                <a16:creationId xmlns:a16="http://schemas.microsoft.com/office/drawing/2014/main" id="{26D75A1F-D2E7-2476-D884-F191F22C9A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44168" y="1792793"/>
            <a:ext cx="2867162" cy="3928623"/>
          </a:xfrm>
          <a:prstGeom prst="rect">
            <a:avLst/>
          </a:prstGeom>
        </p:spPr>
      </p:pic>
      <p:pic>
        <p:nvPicPr>
          <p:cNvPr id="7" name="Picture 6">
            <a:extLst>
              <a:ext uri="{FF2B5EF4-FFF2-40B4-BE49-F238E27FC236}">
                <a16:creationId xmlns:a16="http://schemas.microsoft.com/office/drawing/2014/main" id="{E972DAC4-ACEA-08F2-0228-25789EB6D1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00761" y="2111255"/>
            <a:ext cx="6410569" cy="4738093"/>
          </a:xfrm>
          <a:prstGeom prst="rect">
            <a:avLst/>
          </a:prstGeom>
        </p:spPr>
      </p:pic>
      <p:pic>
        <p:nvPicPr>
          <p:cNvPr id="6" name="Picture 2">
            <a:extLst>
              <a:ext uri="{FF2B5EF4-FFF2-40B4-BE49-F238E27FC236}">
                <a16:creationId xmlns:a16="http://schemas.microsoft.com/office/drawing/2014/main" id="{04076638-8CD3-36EA-2B19-CF77A526E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3000760" y="7167810"/>
            <a:ext cx="6410569" cy="4750578"/>
          </a:xfrm>
          <a:prstGeom prst="rect">
            <a:avLst/>
          </a:prstGeom>
          <a:solidFill>
            <a:schemeClr val="bg1"/>
          </a:solidFill>
        </p:spPr>
      </p:pic>
      <p:sp>
        <p:nvSpPr>
          <p:cNvPr id="4" name="TextBox 3">
            <a:extLst>
              <a:ext uri="{FF2B5EF4-FFF2-40B4-BE49-F238E27FC236}">
                <a16:creationId xmlns:a16="http://schemas.microsoft.com/office/drawing/2014/main" id="{D07B30D7-CF7C-8719-E26F-956841145185}"/>
              </a:ext>
            </a:extLst>
          </p:cNvPr>
          <p:cNvSpPr txBox="1"/>
          <p:nvPr/>
        </p:nvSpPr>
        <p:spPr>
          <a:xfrm>
            <a:off x="4240001" y="739253"/>
            <a:ext cx="5745479" cy="553998"/>
          </a:xfrm>
          <a:prstGeom prst="rect">
            <a:avLst/>
          </a:prstGeom>
          <a:noFill/>
        </p:spPr>
        <p:txBody>
          <a:bodyPr wrap="square" rtlCol="0">
            <a:spAutoFit/>
          </a:bodyPr>
          <a:lstStyle/>
          <a:p>
            <a:r>
              <a:rPr lang="en-US" sz="3000" b="1">
                <a:solidFill>
                  <a:schemeClr val="bg1"/>
                </a:solidFill>
                <a:latin typeface="Playfair Display" panose="00000500000000000000" pitchFamily="2" charset="0"/>
              </a:rPr>
              <a:t>Minh họa OpenDX</a:t>
            </a:r>
            <a:endParaRPr lang="en-GB" sz="3000" b="1">
              <a:solidFill>
                <a:schemeClr val="bg1"/>
              </a:solidFill>
              <a:latin typeface="Playfair Display" panose="00000500000000000000" pitchFamily="2" charset="0"/>
            </a:endParaRPr>
          </a:p>
        </p:txBody>
      </p:sp>
    </p:spTree>
    <p:extLst>
      <p:ext uri="{BB962C8B-B14F-4D97-AF65-F5344CB8AC3E}">
        <p14:creationId xmlns:p14="http://schemas.microsoft.com/office/powerpoint/2010/main" val="249229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E6DA1D-B7DC-49FA-0F69-2372B41696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1783" y="1584205"/>
            <a:ext cx="4973410" cy="3806572"/>
          </a:xfrm>
          <a:prstGeom prst="rect">
            <a:avLst/>
          </a:prstGeom>
        </p:spPr>
      </p:pic>
      <p:sp>
        <p:nvSpPr>
          <p:cNvPr id="9" name="TextBox 8">
            <a:extLst>
              <a:ext uri="{FF2B5EF4-FFF2-40B4-BE49-F238E27FC236}">
                <a16:creationId xmlns:a16="http://schemas.microsoft.com/office/drawing/2014/main" id="{F975F248-29BF-0B25-BD8D-134EAF29DEC5}"/>
              </a:ext>
            </a:extLst>
          </p:cNvPr>
          <p:cNvSpPr txBox="1"/>
          <p:nvPr/>
        </p:nvSpPr>
        <p:spPr>
          <a:xfrm>
            <a:off x="4240001" y="739253"/>
            <a:ext cx="5745479" cy="553998"/>
          </a:xfrm>
          <a:prstGeom prst="rect">
            <a:avLst/>
          </a:prstGeom>
          <a:noFill/>
        </p:spPr>
        <p:txBody>
          <a:bodyPr wrap="square" rtlCol="0">
            <a:spAutoFit/>
          </a:bodyPr>
          <a:lstStyle/>
          <a:p>
            <a:r>
              <a:rPr lang="en-US" sz="3000" b="1">
                <a:solidFill>
                  <a:schemeClr val="bg1"/>
                </a:solidFill>
                <a:latin typeface="Playfair Display" panose="00000500000000000000" pitchFamily="2" charset="0"/>
              </a:rPr>
              <a:t>Minh họa OpenDX</a:t>
            </a:r>
            <a:endParaRPr lang="en-GB" sz="3000" b="1">
              <a:solidFill>
                <a:schemeClr val="bg1"/>
              </a:solidFill>
              <a:latin typeface="Playfair Display" panose="00000500000000000000" pitchFamily="2" charset="0"/>
            </a:endParaRPr>
          </a:p>
        </p:txBody>
      </p:sp>
      <p:pic>
        <p:nvPicPr>
          <p:cNvPr id="4" name="Picture 2">
            <a:extLst>
              <a:ext uri="{FF2B5EF4-FFF2-40B4-BE49-F238E27FC236}">
                <a16:creationId xmlns:a16="http://schemas.microsoft.com/office/drawing/2014/main" id="{57080D21-DD06-74E3-E0C0-16F17D859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68442" y="7361675"/>
            <a:ext cx="8795792" cy="4750578"/>
          </a:xfrm>
          <a:prstGeom prst="rect">
            <a:avLst/>
          </a:prstGeom>
          <a:solidFill>
            <a:schemeClr val="bg1"/>
          </a:solidFill>
        </p:spPr>
      </p:pic>
      <p:sp>
        <p:nvSpPr>
          <p:cNvPr id="5" name="Rectangle: Rounded Corners 4">
            <a:extLst>
              <a:ext uri="{FF2B5EF4-FFF2-40B4-BE49-F238E27FC236}">
                <a16:creationId xmlns:a16="http://schemas.microsoft.com/office/drawing/2014/main" id="{31960F8E-D452-9AD4-ACD1-2852DB104C21}"/>
              </a:ext>
            </a:extLst>
          </p:cNvPr>
          <p:cNvSpPr/>
          <p:nvPr/>
        </p:nvSpPr>
        <p:spPr>
          <a:xfrm rot="2348944">
            <a:off x="-2329105" y="11005502"/>
            <a:ext cx="2243722" cy="7596592"/>
          </a:xfrm>
          <a:prstGeom prst="roundRect">
            <a:avLst>
              <a:gd name="adj" fmla="val 50000"/>
            </a:avLst>
          </a:prstGeom>
          <a:solidFill>
            <a:srgbClr val="68578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F57B7BA1-F9E1-681D-CEFF-427B272DB4D0}"/>
              </a:ext>
            </a:extLst>
          </p:cNvPr>
          <p:cNvSpPr/>
          <p:nvPr/>
        </p:nvSpPr>
        <p:spPr>
          <a:xfrm rot="2348944">
            <a:off x="-3070760" y="12892577"/>
            <a:ext cx="753734" cy="1837760"/>
          </a:xfrm>
          <a:prstGeom prst="roundRect">
            <a:avLst>
              <a:gd name="adj" fmla="val 50000"/>
            </a:avLst>
          </a:prstGeom>
          <a:solidFill>
            <a:srgbClr val="940123">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86C3143C-5924-79FE-FFDE-A60BD6B0D478}"/>
              </a:ext>
            </a:extLst>
          </p:cNvPr>
          <p:cNvSpPr/>
          <p:nvPr/>
        </p:nvSpPr>
        <p:spPr>
          <a:xfrm rot="2348944">
            <a:off x="-251154" y="14409134"/>
            <a:ext cx="414603" cy="4565220"/>
          </a:xfrm>
          <a:prstGeom prst="roundRect">
            <a:avLst>
              <a:gd name="adj" fmla="val 50000"/>
            </a:avLst>
          </a:prstGeom>
          <a:solidFill>
            <a:srgbClr val="17212B">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67ABB379-9FFE-AC5D-4700-7DD97E3ECAEF}"/>
              </a:ext>
            </a:extLst>
          </p:cNvPr>
          <p:cNvSpPr/>
          <p:nvPr/>
        </p:nvSpPr>
        <p:spPr>
          <a:xfrm rot="2348944">
            <a:off x="-10274684" y="7550358"/>
            <a:ext cx="2243722" cy="7596592"/>
          </a:xfrm>
          <a:prstGeom prst="roundRect">
            <a:avLst>
              <a:gd name="adj" fmla="val 50000"/>
            </a:avLst>
          </a:prstGeom>
          <a:solidFill>
            <a:srgbClr val="94012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92DA7CF7-3815-57DE-D6DC-8298100ED808}"/>
              </a:ext>
            </a:extLst>
          </p:cNvPr>
          <p:cNvSpPr/>
          <p:nvPr/>
        </p:nvSpPr>
        <p:spPr>
          <a:xfrm rot="2348944">
            <a:off x="-9168694" y="17504215"/>
            <a:ext cx="753734" cy="1837760"/>
          </a:xfrm>
          <a:prstGeom prst="roundRect">
            <a:avLst>
              <a:gd name="adj" fmla="val 50000"/>
            </a:avLst>
          </a:prstGeom>
          <a:solidFill>
            <a:srgbClr val="685784">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04FE6193-9492-C641-7471-7A796A6FEF0C}"/>
              </a:ext>
            </a:extLst>
          </p:cNvPr>
          <p:cNvSpPr/>
          <p:nvPr/>
        </p:nvSpPr>
        <p:spPr>
          <a:xfrm rot="2348944">
            <a:off x="-7649323" y="11630028"/>
            <a:ext cx="414603" cy="4565220"/>
          </a:xfrm>
          <a:prstGeom prst="roundRect">
            <a:avLst>
              <a:gd name="adj" fmla="val 50000"/>
            </a:avLst>
          </a:prstGeom>
          <a:solidFill>
            <a:srgbClr val="17212B">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36064E6C-5EEC-0CA8-3712-0B25B2CDCC05}"/>
              </a:ext>
            </a:extLst>
          </p:cNvPr>
          <p:cNvSpPr/>
          <p:nvPr/>
        </p:nvSpPr>
        <p:spPr>
          <a:xfrm rot="2348944">
            <a:off x="-5007776" y="11061628"/>
            <a:ext cx="414603" cy="4565220"/>
          </a:xfrm>
          <a:prstGeom prst="roundRect">
            <a:avLst>
              <a:gd name="adj" fmla="val 50000"/>
            </a:avLst>
          </a:prstGeom>
          <a:solidFill>
            <a:srgbClr val="940123">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2">
            <a:extLst>
              <a:ext uri="{FF2B5EF4-FFF2-40B4-BE49-F238E27FC236}">
                <a16:creationId xmlns:a16="http://schemas.microsoft.com/office/drawing/2014/main" id="{60FFDBF7-5A27-3AFE-793B-ED288C1EF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890715" y="2107422"/>
            <a:ext cx="6410569" cy="4750578"/>
          </a:xfrm>
          <a:prstGeom prst="rect">
            <a:avLst/>
          </a:prstGeom>
          <a:solidFill>
            <a:schemeClr val="bg1"/>
          </a:solidFill>
        </p:spPr>
      </p:pic>
      <p:sp>
        <p:nvSpPr>
          <p:cNvPr id="3" name="Rectangle: Rounded Corners 2">
            <a:extLst>
              <a:ext uri="{FF2B5EF4-FFF2-40B4-BE49-F238E27FC236}">
                <a16:creationId xmlns:a16="http://schemas.microsoft.com/office/drawing/2014/main" id="{F2A1C7A3-A742-8B91-B18B-201CF79F8C37}"/>
              </a:ext>
            </a:extLst>
          </p:cNvPr>
          <p:cNvSpPr/>
          <p:nvPr/>
        </p:nvSpPr>
        <p:spPr>
          <a:xfrm rot="2348944">
            <a:off x="20630697" y="-5408767"/>
            <a:ext cx="753734" cy="183776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CA34CF09-CBFA-289B-C954-AB9C3BB3B197}"/>
              </a:ext>
            </a:extLst>
          </p:cNvPr>
          <p:cNvSpPr/>
          <p:nvPr/>
        </p:nvSpPr>
        <p:spPr>
          <a:xfrm rot="2348944">
            <a:off x="24935639" y="-9112336"/>
            <a:ext cx="414603" cy="4565220"/>
          </a:xfrm>
          <a:prstGeom prst="roundRect">
            <a:avLst>
              <a:gd name="adj" fmla="val 50000"/>
            </a:avLst>
          </a:prstGeom>
          <a:solidFill>
            <a:srgbClr val="4A222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41475943-B4CF-B463-9F94-D84258CF6484}"/>
              </a:ext>
            </a:extLst>
          </p:cNvPr>
          <p:cNvSpPr/>
          <p:nvPr/>
        </p:nvSpPr>
        <p:spPr>
          <a:xfrm rot="2348944">
            <a:off x="12804940" y="-15616351"/>
            <a:ext cx="2243722" cy="7596592"/>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742789F2-CA56-B902-0C48-1D25F9F82026}"/>
              </a:ext>
            </a:extLst>
          </p:cNvPr>
          <p:cNvSpPr/>
          <p:nvPr/>
        </p:nvSpPr>
        <p:spPr>
          <a:xfrm rot="2348944">
            <a:off x="13910930" y="-5662494"/>
            <a:ext cx="753734" cy="1837760"/>
          </a:xfrm>
          <a:prstGeom prst="roundRect">
            <a:avLst>
              <a:gd name="adj" fmla="val 50000"/>
            </a:avLst>
          </a:prstGeom>
          <a:solidFill>
            <a:srgbClr val="517A6A">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C30A0187-2CAC-5E55-BBCB-1A99CCD86BC5}"/>
              </a:ext>
            </a:extLst>
          </p:cNvPr>
          <p:cNvSpPr/>
          <p:nvPr/>
        </p:nvSpPr>
        <p:spPr>
          <a:xfrm rot="2348944">
            <a:off x="11958799" y="-6266860"/>
            <a:ext cx="414603" cy="456522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4B0975D6-17B5-5E39-4946-7B25ABFFD124}"/>
              </a:ext>
            </a:extLst>
          </p:cNvPr>
          <p:cNvSpPr/>
          <p:nvPr/>
        </p:nvSpPr>
        <p:spPr>
          <a:xfrm rot="2348944">
            <a:off x="25505645" y="-16176537"/>
            <a:ext cx="863697" cy="7596592"/>
          </a:xfrm>
          <a:prstGeom prst="roundRect">
            <a:avLst>
              <a:gd name="adj" fmla="val 50000"/>
            </a:avLst>
          </a:prstGeom>
          <a:solidFill>
            <a:srgbClr val="B45539">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0B31954F-C0A5-8BF5-458D-5FEE9ABDCC32}"/>
              </a:ext>
            </a:extLst>
          </p:cNvPr>
          <p:cNvSpPr/>
          <p:nvPr/>
        </p:nvSpPr>
        <p:spPr>
          <a:xfrm flipH="1">
            <a:off x="6124008" y="-9422852"/>
            <a:ext cx="74480" cy="7596592"/>
          </a:xfrm>
          <a:prstGeom prst="roundRect">
            <a:avLst>
              <a:gd name="adj" fmla="val 50000"/>
            </a:avLst>
          </a:prstGeom>
          <a:solidFill>
            <a:srgbClr val="4A222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3716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4E0968-86F6-230B-03E3-25D0157E0ABF}"/>
              </a:ext>
            </a:extLst>
          </p:cNvPr>
          <p:cNvSpPr txBox="1"/>
          <p:nvPr/>
        </p:nvSpPr>
        <p:spPr>
          <a:xfrm>
            <a:off x="1154984" y="979417"/>
            <a:ext cx="10073640" cy="477054"/>
          </a:xfrm>
          <a:prstGeom prst="rect">
            <a:avLst/>
          </a:prstGeom>
          <a:noFill/>
        </p:spPr>
        <p:txBody>
          <a:bodyPr wrap="square" rtlCol="0">
            <a:spAutoFit/>
          </a:bodyPr>
          <a:lstStyle/>
          <a:p>
            <a:r>
              <a:rPr lang="en-US" sz="2500" b="1">
                <a:effectLst/>
                <a:latin typeface="Playfair Display" panose="00000500000000000000" pitchFamily="2" charset="0"/>
                <a:ea typeface="Calibri" panose="020F0502020204030204" pitchFamily="34" charset="0"/>
              </a:rPr>
              <a:t>Nhập dữ liệu trong OpenDX</a:t>
            </a:r>
            <a:endParaRPr lang="en-GB" sz="2500" b="1">
              <a:latin typeface="Playfair Display" panose="00000500000000000000" pitchFamily="2" charset="0"/>
            </a:endParaRPr>
          </a:p>
        </p:txBody>
      </p:sp>
      <p:sp>
        <p:nvSpPr>
          <p:cNvPr id="9" name="Rectangle: Rounded Corners 8">
            <a:extLst>
              <a:ext uri="{FF2B5EF4-FFF2-40B4-BE49-F238E27FC236}">
                <a16:creationId xmlns:a16="http://schemas.microsoft.com/office/drawing/2014/main" id="{7D1A36B5-1319-5FDC-4890-F29598C1CA88}"/>
              </a:ext>
            </a:extLst>
          </p:cNvPr>
          <p:cNvSpPr/>
          <p:nvPr/>
        </p:nvSpPr>
        <p:spPr>
          <a:xfrm flipH="1">
            <a:off x="6045868" y="-386146"/>
            <a:ext cx="74480" cy="7596592"/>
          </a:xfrm>
          <a:prstGeom prst="roundRect">
            <a:avLst>
              <a:gd name="adj" fmla="val 50000"/>
            </a:avLst>
          </a:prstGeom>
          <a:solidFill>
            <a:srgbClr val="4A222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EF566990-ADB3-4C0B-8DE7-72CCD67BBA7E}"/>
              </a:ext>
            </a:extLst>
          </p:cNvPr>
          <p:cNvSpPr/>
          <p:nvPr/>
        </p:nvSpPr>
        <p:spPr>
          <a:xfrm rot="2348944">
            <a:off x="7487553" y="6023142"/>
            <a:ext cx="753734" cy="183776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4AD1A874-6196-31C5-F08F-EEEA749B7410}"/>
              </a:ext>
            </a:extLst>
          </p:cNvPr>
          <p:cNvSpPr/>
          <p:nvPr/>
        </p:nvSpPr>
        <p:spPr>
          <a:xfrm rot="2348944">
            <a:off x="11792495" y="2319573"/>
            <a:ext cx="414603" cy="4565220"/>
          </a:xfrm>
          <a:prstGeom prst="roundRect">
            <a:avLst>
              <a:gd name="adj" fmla="val 50000"/>
            </a:avLst>
          </a:prstGeom>
          <a:solidFill>
            <a:srgbClr val="4A222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76A62B6B-DE16-CFE0-7134-27F81F484CC5}"/>
              </a:ext>
            </a:extLst>
          </p:cNvPr>
          <p:cNvSpPr/>
          <p:nvPr/>
        </p:nvSpPr>
        <p:spPr>
          <a:xfrm rot="2348944">
            <a:off x="-338204" y="-4184442"/>
            <a:ext cx="2243722" cy="7596592"/>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351A68F2-157B-7709-C77C-9A299F1F4F79}"/>
              </a:ext>
            </a:extLst>
          </p:cNvPr>
          <p:cNvSpPr/>
          <p:nvPr/>
        </p:nvSpPr>
        <p:spPr>
          <a:xfrm rot="2348944">
            <a:off x="767786" y="5769415"/>
            <a:ext cx="753734" cy="1837760"/>
          </a:xfrm>
          <a:prstGeom prst="roundRect">
            <a:avLst>
              <a:gd name="adj" fmla="val 50000"/>
            </a:avLst>
          </a:prstGeom>
          <a:solidFill>
            <a:srgbClr val="517A6A">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467F4613-DE0D-B747-BC93-FB5758914795}"/>
              </a:ext>
            </a:extLst>
          </p:cNvPr>
          <p:cNvSpPr/>
          <p:nvPr/>
        </p:nvSpPr>
        <p:spPr>
          <a:xfrm rot="2348944">
            <a:off x="-910349" y="2280642"/>
            <a:ext cx="414603" cy="4565220"/>
          </a:xfrm>
          <a:prstGeom prst="roundRect">
            <a:avLst>
              <a:gd name="adj" fmla="val 50000"/>
            </a:avLst>
          </a:prstGeom>
          <a:solidFill>
            <a:srgbClr val="D69F67">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8AC578B4-B41A-D6E7-E028-769FF3D391CA}"/>
              </a:ext>
            </a:extLst>
          </p:cNvPr>
          <p:cNvSpPr/>
          <p:nvPr/>
        </p:nvSpPr>
        <p:spPr>
          <a:xfrm rot="2348944">
            <a:off x="-1184345" y="5165049"/>
            <a:ext cx="414603" cy="456522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51DDDFFD-CC2E-C8A3-0136-4330E9DFE203}"/>
              </a:ext>
            </a:extLst>
          </p:cNvPr>
          <p:cNvSpPr/>
          <p:nvPr/>
        </p:nvSpPr>
        <p:spPr>
          <a:xfrm rot="2348944">
            <a:off x="12362501" y="-4744628"/>
            <a:ext cx="863697" cy="7596592"/>
          </a:xfrm>
          <a:prstGeom prst="roundRect">
            <a:avLst>
              <a:gd name="adj" fmla="val 50000"/>
            </a:avLst>
          </a:prstGeom>
          <a:solidFill>
            <a:srgbClr val="B45539">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208A817-CC89-1181-67D8-49E6D08BDD41}"/>
              </a:ext>
            </a:extLst>
          </p:cNvPr>
          <p:cNvSpPr txBox="1"/>
          <p:nvPr/>
        </p:nvSpPr>
        <p:spPr>
          <a:xfrm>
            <a:off x="1112700" y="1684265"/>
            <a:ext cx="3870779"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Người nhập mảng chung</a:t>
            </a:r>
            <a:endParaRPr lang="en-GB" sz="1900">
              <a:solidFill>
                <a:srgbClr val="52576E"/>
              </a:solidFill>
              <a:latin typeface="Playfair Display" panose="00000500000000000000" pitchFamily="2" charset="0"/>
            </a:endParaRPr>
          </a:p>
        </p:txBody>
      </p:sp>
      <p:sp>
        <p:nvSpPr>
          <p:cNvPr id="4" name="TextBox 3">
            <a:extLst>
              <a:ext uri="{FF2B5EF4-FFF2-40B4-BE49-F238E27FC236}">
                <a16:creationId xmlns:a16="http://schemas.microsoft.com/office/drawing/2014/main" id="{7F6FC2C8-19EC-509A-45A5-48617A2D2189}"/>
              </a:ext>
            </a:extLst>
          </p:cNvPr>
          <p:cNvSpPr txBox="1"/>
          <p:nvPr/>
        </p:nvSpPr>
        <p:spPr>
          <a:xfrm>
            <a:off x="1112701" y="2272399"/>
            <a:ext cx="4876800"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Nhập tệp NetCDF, CDF, HDF</a:t>
            </a:r>
            <a:endParaRPr lang="en-GB" sz="1900">
              <a:solidFill>
                <a:srgbClr val="52576E"/>
              </a:solidFill>
              <a:latin typeface="Playfair Display" panose="00000500000000000000" pitchFamily="2" charset="0"/>
            </a:endParaRPr>
          </a:p>
        </p:txBody>
      </p:sp>
      <p:sp>
        <p:nvSpPr>
          <p:cNvPr id="8" name="TextBox 7">
            <a:extLst>
              <a:ext uri="{FF2B5EF4-FFF2-40B4-BE49-F238E27FC236}">
                <a16:creationId xmlns:a16="http://schemas.microsoft.com/office/drawing/2014/main" id="{2CC11396-3105-8182-F1C3-8DFD78B2388F}"/>
              </a:ext>
            </a:extLst>
          </p:cNvPr>
          <p:cNvSpPr txBox="1"/>
          <p:nvPr/>
        </p:nvSpPr>
        <p:spPr>
          <a:xfrm>
            <a:off x="1112701" y="2830049"/>
            <a:ext cx="4876800"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Nhập từ bảng tính OpenDX</a:t>
            </a:r>
            <a:endParaRPr lang="en-GB" sz="1900">
              <a:solidFill>
                <a:srgbClr val="52576E"/>
              </a:solidFill>
              <a:latin typeface="Playfair Display" panose="00000500000000000000" pitchFamily="2" charset="0"/>
            </a:endParaRPr>
          </a:p>
        </p:txBody>
      </p:sp>
      <p:sp>
        <p:nvSpPr>
          <p:cNvPr id="20" name="TextBox 19">
            <a:extLst>
              <a:ext uri="{FF2B5EF4-FFF2-40B4-BE49-F238E27FC236}">
                <a16:creationId xmlns:a16="http://schemas.microsoft.com/office/drawing/2014/main" id="{09642CAB-F601-31D0-2EC6-CFE437A86547}"/>
              </a:ext>
            </a:extLst>
          </p:cNvPr>
          <p:cNvSpPr txBox="1"/>
          <p:nvPr/>
        </p:nvSpPr>
        <p:spPr>
          <a:xfrm>
            <a:off x="1112701" y="3387699"/>
            <a:ext cx="4876800"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Mô-đun Nhập OpenDX</a:t>
            </a:r>
            <a:endParaRPr lang="en-GB" sz="1900">
              <a:solidFill>
                <a:srgbClr val="52576E"/>
              </a:solidFill>
              <a:latin typeface="Playfair Display" panose="00000500000000000000" pitchFamily="2" charset="0"/>
            </a:endParaRPr>
          </a:p>
        </p:txBody>
      </p:sp>
      <p:sp>
        <p:nvSpPr>
          <p:cNvPr id="21" name="TextBox 20">
            <a:extLst>
              <a:ext uri="{FF2B5EF4-FFF2-40B4-BE49-F238E27FC236}">
                <a16:creationId xmlns:a16="http://schemas.microsoft.com/office/drawing/2014/main" id="{996FE439-33E0-65BF-96FB-B8C199EEA1F6}"/>
              </a:ext>
            </a:extLst>
          </p:cNvPr>
          <p:cNvSpPr txBox="1"/>
          <p:nvPr/>
        </p:nvSpPr>
        <p:spPr>
          <a:xfrm>
            <a:off x="1112701" y="3993255"/>
            <a:ext cx="4876800"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Đọc hình ảnh để nhập tệp TIFF</a:t>
            </a:r>
            <a:endParaRPr lang="en-GB" sz="1900">
              <a:solidFill>
                <a:srgbClr val="52576E"/>
              </a:solidFill>
              <a:latin typeface="Playfair Display" panose="00000500000000000000" pitchFamily="2" charset="0"/>
            </a:endParaRPr>
          </a:p>
        </p:txBody>
      </p:sp>
      <p:sp>
        <p:nvSpPr>
          <p:cNvPr id="22" name="TextBox 21">
            <a:extLst>
              <a:ext uri="{FF2B5EF4-FFF2-40B4-BE49-F238E27FC236}">
                <a16:creationId xmlns:a16="http://schemas.microsoft.com/office/drawing/2014/main" id="{4F99FC2C-DC53-2C66-CBD5-E4F1E088F457}"/>
              </a:ext>
            </a:extLst>
          </p:cNvPr>
          <p:cNvSpPr txBox="1"/>
          <p:nvPr/>
        </p:nvSpPr>
        <p:spPr>
          <a:xfrm>
            <a:off x="1112701" y="4529567"/>
            <a:ext cx="4876800"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Đọc định dạng native của OpenDX</a:t>
            </a:r>
            <a:endParaRPr lang="en-GB" sz="1900">
              <a:solidFill>
                <a:srgbClr val="52576E"/>
              </a:solidFill>
              <a:latin typeface="Playfair Display" panose="00000500000000000000" pitchFamily="2" charset="0"/>
            </a:endParaRPr>
          </a:p>
        </p:txBody>
      </p:sp>
      <p:sp>
        <p:nvSpPr>
          <p:cNvPr id="23" name="TextBox 22">
            <a:extLst>
              <a:ext uri="{FF2B5EF4-FFF2-40B4-BE49-F238E27FC236}">
                <a16:creationId xmlns:a16="http://schemas.microsoft.com/office/drawing/2014/main" id="{82733E27-DE42-E02C-3388-D9FEF627E16B}"/>
              </a:ext>
            </a:extLst>
          </p:cNvPr>
          <p:cNvSpPr txBox="1"/>
          <p:nvPr/>
        </p:nvSpPr>
        <p:spPr>
          <a:xfrm>
            <a:off x="1089146" y="5049904"/>
            <a:ext cx="4876800"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Sử dụng gis2dx</a:t>
            </a:r>
            <a:endParaRPr lang="en-GB" sz="1900">
              <a:solidFill>
                <a:srgbClr val="52576E"/>
              </a:solidFill>
              <a:latin typeface="Playfair Display" panose="00000500000000000000" pitchFamily="2" charset="0"/>
            </a:endParaRPr>
          </a:p>
        </p:txBody>
      </p:sp>
      <p:sp>
        <p:nvSpPr>
          <p:cNvPr id="5" name="TextBox 4">
            <a:extLst>
              <a:ext uri="{FF2B5EF4-FFF2-40B4-BE49-F238E27FC236}">
                <a16:creationId xmlns:a16="http://schemas.microsoft.com/office/drawing/2014/main" id="{6D4FFD0A-1DDC-6A6F-6E7B-146218D0FD9C}"/>
              </a:ext>
            </a:extLst>
          </p:cNvPr>
          <p:cNvSpPr txBox="1"/>
          <p:nvPr/>
        </p:nvSpPr>
        <p:spPr>
          <a:xfrm>
            <a:off x="6372344" y="962194"/>
            <a:ext cx="10073640" cy="477054"/>
          </a:xfrm>
          <a:prstGeom prst="rect">
            <a:avLst/>
          </a:prstGeom>
          <a:noFill/>
        </p:spPr>
        <p:txBody>
          <a:bodyPr wrap="square" rtlCol="0">
            <a:spAutoFit/>
          </a:bodyPr>
          <a:lstStyle/>
          <a:p>
            <a:r>
              <a:rPr lang="en-US" sz="2500" b="1">
                <a:effectLst/>
                <a:latin typeface="Times New Roman" panose="02020603050405020304" pitchFamily="18" charset="0"/>
                <a:ea typeface="Calibri" panose="020F0502020204030204" pitchFamily="34" charset="0"/>
              </a:rPr>
              <a:t>Quy trình chung trong OpenDX</a:t>
            </a:r>
            <a:endParaRPr lang="en-GB" sz="2500" b="1">
              <a:latin typeface="Playfair Display" panose="00000500000000000000" pitchFamily="2" charset="0"/>
            </a:endParaRPr>
          </a:p>
        </p:txBody>
      </p:sp>
      <p:sp>
        <p:nvSpPr>
          <p:cNvPr id="7" name="TextBox 6">
            <a:extLst>
              <a:ext uri="{FF2B5EF4-FFF2-40B4-BE49-F238E27FC236}">
                <a16:creationId xmlns:a16="http://schemas.microsoft.com/office/drawing/2014/main" id="{38411D38-FBB9-C335-9F6C-553C889A0847}"/>
              </a:ext>
            </a:extLst>
          </p:cNvPr>
          <p:cNvSpPr txBox="1"/>
          <p:nvPr/>
        </p:nvSpPr>
        <p:spPr>
          <a:xfrm>
            <a:off x="6481428" y="1711198"/>
            <a:ext cx="3186682"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Thu thập dữ liệu</a:t>
            </a:r>
            <a:endParaRPr lang="en-GB" sz="1900">
              <a:solidFill>
                <a:srgbClr val="52576E"/>
              </a:solidFill>
              <a:latin typeface="Playfair Display" panose="00000500000000000000" pitchFamily="2" charset="0"/>
            </a:endParaRPr>
          </a:p>
        </p:txBody>
      </p:sp>
      <p:sp>
        <p:nvSpPr>
          <p:cNvPr id="26" name="TextBox 25">
            <a:extLst>
              <a:ext uri="{FF2B5EF4-FFF2-40B4-BE49-F238E27FC236}">
                <a16:creationId xmlns:a16="http://schemas.microsoft.com/office/drawing/2014/main" id="{6F636980-9F6F-0785-34F7-7221E7B8B6DE}"/>
              </a:ext>
            </a:extLst>
          </p:cNvPr>
          <p:cNvSpPr txBox="1"/>
          <p:nvPr/>
        </p:nvSpPr>
        <p:spPr>
          <a:xfrm>
            <a:off x="6481428" y="2299332"/>
            <a:ext cx="4876800"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Nhập dữ liệu</a:t>
            </a:r>
            <a:endParaRPr lang="en-GB" sz="1900">
              <a:solidFill>
                <a:srgbClr val="52576E"/>
              </a:solidFill>
              <a:latin typeface="Playfair Display" panose="00000500000000000000" pitchFamily="2" charset="0"/>
            </a:endParaRPr>
          </a:p>
        </p:txBody>
      </p:sp>
      <p:sp>
        <p:nvSpPr>
          <p:cNvPr id="27" name="TextBox 26">
            <a:extLst>
              <a:ext uri="{FF2B5EF4-FFF2-40B4-BE49-F238E27FC236}">
                <a16:creationId xmlns:a16="http://schemas.microsoft.com/office/drawing/2014/main" id="{7B25C013-10FC-070D-DB8E-B89EE20B3FEB}"/>
              </a:ext>
            </a:extLst>
          </p:cNvPr>
          <p:cNvSpPr txBox="1"/>
          <p:nvPr/>
        </p:nvSpPr>
        <p:spPr>
          <a:xfrm>
            <a:off x="6481428" y="2856982"/>
            <a:ext cx="5710572"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Xác định hình thức và khái niệm trực quan</a:t>
            </a:r>
            <a:endParaRPr lang="en-GB" sz="1900">
              <a:solidFill>
                <a:srgbClr val="52576E"/>
              </a:solidFill>
              <a:latin typeface="Playfair Display" panose="00000500000000000000" pitchFamily="2" charset="0"/>
            </a:endParaRPr>
          </a:p>
        </p:txBody>
      </p:sp>
      <p:sp>
        <p:nvSpPr>
          <p:cNvPr id="28" name="TextBox 27">
            <a:extLst>
              <a:ext uri="{FF2B5EF4-FFF2-40B4-BE49-F238E27FC236}">
                <a16:creationId xmlns:a16="http://schemas.microsoft.com/office/drawing/2014/main" id="{BF6B43BA-F7EA-7730-AF6C-71108DC0B851}"/>
              </a:ext>
            </a:extLst>
          </p:cNvPr>
          <p:cNvSpPr txBox="1"/>
          <p:nvPr/>
        </p:nvSpPr>
        <p:spPr>
          <a:xfrm>
            <a:off x="6481428" y="3414632"/>
            <a:ext cx="4876800"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Xác định tương tác của người dùng</a:t>
            </a:r>
            <a:endParaRPr lang="en-GB" sz="1900">
              <a:solidFill>
                <a:srgbClr val="52576E"/>
              </a:solidFill>
              <a:latin typeface="Playfair Display" panose="00000500000000000000" pitchFamily="2" charset="0"/>
            </a:endParaRPr>
          </a:p>
        </p:txBody>
      </p:sp>
      <p:sp>
        <p:nvSpPr>
          <p:cNvPr id="31" name="TextBox 30">
            <a:extLst>
              <a:ext uri="{FF2B5EF4-FFF2-40B4-BE49-F238E27FC236}">
                <a16:creationId xmlns:a16="http://schemas.microsoft.com/office/drawing/2014/main" id="{ADE5804D-4C17-8DE3-9880-3FCAD39F5A10}"/>
              </a:ext>
            </a:extLst>
          </p:cNvPr>
          <p:cNvSpPr txBox="1"/>
          <p:nvPr/>
        </p:nvSpPr>
        <p:spPr>
          <a:xfrm>
            <a:off x="6481428" y="4020188"/>
            <a:ext cx="4876800" cy="384721"/>
          </a:xfrm>
          <a:prstGeom prst="rect">
            <a:avLst/>
          </a:prstGeom>
          <a:noFill/>
        </p:spPr>
        <p:txBody>
          <a:bodyPr wrap="square" rtlCol="0">
            <a:spAutoFit/>
          </a:bodyPr>
          <a:lstStyle/>
          <a:p>
            <a:pPr marL="342900" indent="-342900">
              <a:buFont typeface="Arial" panose="020B0604020202020204" pitchFamily="34" charset="0"/>
              <a:buChar char="•"/>
            </a:pPr>
            <a:r>
              <a:rPr lang="en-US" sz="1900" b="1">
                <a:effectLst/>
                <a:latin typeface="Playfair Display" panose="00000500000000000000" pitchFamily="2" charset="0"/>
                <a:ea typeface="Calibri" panose="020F0502020204030204" pitchFamily="34" charset="0"/>
              </a:rPr>
              <a:t>Chuẩn bị đầu ra</a:t>
            </a:r>
            <a:endParaRPr lang="en-GB" sz="1900">
              <a:solidFill>
                <a:srgbClr val="52576E"/>
              </a:solidFill>
              <a:latin typeface="Playfair Display" panose="00000500000000000000" pitchFamily="2" charset="0"/>
            </a:endParaRPr>
          </a:p>
        </p:txBody>
      </p:sp>
      <p:pic>
        <p:nvPicPr>
          <p:cNvPr id="34" name="Picture 33">
            <a:extLst>
              <a:ext uri="{FF2B5EF4-FFF2-40B4-BE49-F238E27FC236}">
                <a16:creationId xmlns:a16="http://schemas.microsoft.com/office/drawing/2014/main" id="{F0B9AB5A-29E5-8E7B-9B28-94939F868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06537" y="9091877"/>
            <a:ext cx="4973410" cy="3806572"/>
          </a:xfrm>
          <a:prstGeom prst="rect">
            <a:avLst/>
          </a:prstGeom>
        </p:spPr>
      </p:pic>
      <p:sp>
        <p:nvSpPr>
          <p:cNvPr id="35" name="TextBox 34">
            <a:extLst>
              <a:ext uri="{FF2B5EF4-FFF2-40B4-BE49-F238E27FC236}">
                <a16:creationId xmlns:a16="http://schemas.microsoft.com/office/drawing/2014/main" id="{35905307-CC30-F3E1-4FF2-DC1833411132}"/>
              </a:ext>
            </a:extLst>
          </p:cNvPr>
          <p:cNvSpPr txBox="1"/>
          <p:nvPr/>
        </p:nvSpPr>
        <p:spPr>
          <a:xfrm>
            <a:off x="-5745479" y="7885060"/>
            <a:ext cx="5745479" cy="553998"/>
          </a:xfrm>
          <a:prstGeom prst="rect">
            <a:avLst/>
          </a:prstGeom>
          <a:noFill/>
        </p:spPr>
        <p:txBody>
          <a:bodyPr wrap="square" rtlCol="0">
            <a:spAutoFit/>
          </a:bodyPr>
          <a:lstStyle/>
          <a:p>
            <a:r>
              <a:rPr lang="vi-VN" sz="3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Cách OpenGL Hỗ Trợ Đồ Họa</a:t>
            </a:r>
            <a:endParaRPr lang="en-GB" sz="3000" b="1">
              <a:solidFill>
                <a:schemeClr val="bg1"/>
              </a:solidFill>
              <a:latin typeface="Playfair Display" panose="00000500000000000000" pitchFamily="2" charset="0"/>
            </a:endParaRPr>
          </a:p>
        </p:txBody>
      </p:sp>
      <p:pic>
        <p:nvPicPr>
          <p:cNvPr id="36" name="Picture 2">
            <a:extLst>
              <a:ext uri="{FF2B5EF4-FFF2-40B4-BE49-F238E27FC236}">
                <a16:creationId xmlns:a16="http://schemas.microsoft.com/office/drawing/2014/main" id="{CD1CECD9-64C2-F99C-2F17-35BFC53C9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527605" y="9615094"/>
            <a:ext cx="6410569" cy="4750578"/>
          </a:xfrm>
          <a:prstGeom prst="rect">
            <a:avLst/>
          </a:prstGeom>
          <a:solidFill>
            <a:schemeClr val="bg1"/>
          </a:solidFill>
        </p:spPr>
      </p:pic>
      <p:sp>
        <p:nvSpPr>
          <p:cNvPr id="16" name="Oval 15">
            <a:extLst>
              <a:ext uri="{FF2B5EF4-FFF2-40B4-BE49-F238E27FC236}">
                <a16:creationId xmlns:a16="http://schemas.microsoft.com/office/drawing/2014/main" id="{00FA6137-8EF0-74F3-5543-6F7A68FBBC94}"/>
              </a:ext>
            </a:extLst>
          </p:cNvPr>
          <p:cNvSpPr/>
          <p:nvPr/>
        </p:nvSpPr>
        <p:spPr>
          <a:xfrm>
            <a:off x="10584065" y="-6182812"/>
            <a:ext cx="7351700" cy="6689609"/>
          </a:xfrm>
          <a:prstGeom prst="ellipse">
            <a:avLst/>
          </a:prstGeom>
          <a:blipFill>
            <a:blip r:embed="rId4"/>
            <a:stretch>
              <a:fillRect l="-67277" t="26520" r="23397" b="-1656"/>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9864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5A9225C-A9DE-8582-379B-BED1A5281B5C}"/>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1" kern="1200">
                <a:solidFill>
                  <a:srgbClr val="030659"/>
                </a:solidFill>
                <a:effectLst/>
                <a:latin typeface="Playfair Display" panose="00000500000000000000" pitchFamily="2" charset="0"/>
                <a:ea typeface="+mj-ea"/>
                <a:cs typeface="+mj-cs"/>
              </a:rPr>
              <a:t>Ví dụ nhỏ về phân tích dữ liệu 2D</a:t>
            </a:r>
            <a:endParaRPr lang="en-US" sz="3000" b="1" kern="1200">
              <a:solidFill>
                <a:srgbClr val="030659"/>
              </a:solidFill>
              <a:latin typeface="Playfair Display" panose="00000500000000000000" pitchFamily="2" charset="0"/>
              <a:ea typeface="+mj-ea"/>
              <a:cs typeface="+mj-cs"/>
            </a:endParaRPr>
          </a:p>
        </p:txBody>
      </p:sp>
      <p:pic>
        <p:nvPicPr>
          <p:cNvPr id="5" name="Picture 4">
            <a:extLst>
              <a:ext uri="{FF2B5EF4-FFF2-40B4-BE49-F238E27FC236}">
                <a16:creationId xmlns:a16="http://schemas.microsoft.com/office/drawing/2014/main" id="{ACCD4783-4133-DD16-76DA-B4B6E4636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930" y="1570796"/>
            <a:ext cx="8228114" cy="4450303"/>
          </a:xfrm>
          <a:prstGeom prst="rect">
            <a:avLst/>
          </a:prstGeom>
        </p:spPr>
      </p:pic>
      <p:sp>
        <p:nvSpPr>
          <p:cNvPr id="16" name="TextBox 15">
            <a:extLst>
              <a:ext uri="{FF2B5EF4-FFF2-40B4-BE49-F238E27FC236}">
                <a16:creationId xmlns:a16="http://schemas.microsoft.com/office/drawing/2014/main" id="{9FDAEE99-9EEE-B22F-8B8D-B662BABADFB8}"/>
              </a:ext>
            </a:extLst>
          </p:cNvPr>
          <p:cNvSpPr txBox="1"/>
          <p:nvPr/>
        </p:nvSpPr>
        <p:spPr>
          <a:xfrm>
            <a:off x="838200" y="1254812"/>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kern="1200">
                <a:solidFill>
                  <a:schemeClr val="tx1"/>
                </a:solidFill>
                <a:effectLst/>
                <a:latin typeface="Playfair Display" panose="00000500000000000000" pitchFamily="2" charset="0"/>
                <a:ea typeface="+mj-ea"/>
                <a:cs typeface="+mj-cs"/>
              </a:rPr>
              <a:t>1</a:t>
            </a:r>
            <a:endParaRPr lang="en-US" sz="5000" b="1" kern="1200">
              <a:solidFill>
                <a:schemeClr val="tx1"/>
              </a:solidFill>
              <a:latin typeface="Playfair Display" panose="00000500000000000000" pitchFamily="2" charset="0"/>
              <a:ea typeface="+mj-ea"/>
              <a:cs typeface="+mj-cs"/>
            </a:endParaRPr>
          </a:p>
        </p:txBody>
      </p:sp>
      <p:pic>
        <p:nvPicPr>
          <p:cNvPr id="25" name="Picture 24">
            <a:extLst>
              <a:ext uri="{FF2B5EF4-FFF2-40B4-BE49-F238E27FC236}">
                <a16:creationId xmlns:a16="http://schemas.microsoft.com/office/drawing/2014/main" id="{6E3904DA-B636-B0A9-AC08-74B95B983F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0837" y="1737536"/>
            <a:ext cx="6192978" cy="4450303"/>
          </a:xfrm>
          <a:prstGeom prst="rect">
            <a:avLst/>
          </a:prstGeom>
        </p:spPr>
      </p:pic>
      <p:sp>
        <p:nvSpPr>
          <p:cNvPr id="26" name="TextBox 25">
            <a:extLst>
              <a:ext uri="{FF2B5EF4-FFF2-40B4-BE49-F238E27FC236}">
                <a16:creationId xmlns:a16="http://schemas.microsoft.com/office/drawing/2014/main" id="{4EBE2930-3D15-080A-0C35-EDB3614F2F40}"/>
              </a:ext>
            </a:extLst>
          </p:cNvPr>
          <p:cNvSpPr txBox="1"/>
          <p:nvPr/>
        </p:nvSpPr>
        <p:spPr>
          <a:xfrm>
            <a:off x="773802" y="1269381"/>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a:latin typeface="Playfair Display" panose="00000500000000000000" pitchFamily="2" charset="0"/>
                <a:ea typeface="+mj-ea"/>
                <a:cs typeface="+mj-cs"/>
              </a:rPr>
              <a:t>2</a:t>
            </a:r>
            <a:endParaRPr lang="en-US" sz="5000" b="1" kern="1200">
              <a:solidFill>
                <a:schemeClr val="tx1"/>
              </a:solidFill>
              <a:latin typeface="Playfair Display" panose="00000500000000000000" pitchFamily="2" charset="0"/>
              <a:ea typeface="+mj-ea"/>
              <a:cs typeface="+mj-cs"/>
            </a:endParaRPr>
          </a:p>
        </p:txBody>
      </p:sp>
      <p:pic>
        <p:nvPicPr>
          <p:cNvPr id="27" name="Picture 26">
            <a:extLst>
              <a:ext uri="{FF2B5EF4-FFF2-40B4-BE49-F238E27FC236}">
                <a16:creationId xmlns:a16="http://schemas.microsoft.com/office/drawing/2014/main" id="{1A59FE21-F7A3-F377-0C29-183261E7E3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84985" y="1755753"/>
            <a:ext cx="5356846" cy="4450303"/>
          </a:xfrm>
          <a:prstGeom prst="rect">
            <a:avLst/>
          </a:prstGeom>
        </p:spPr>
      </p:pic>
      <p:sp>
        <p:nvSpPr>
          <p:cNvPr id="28" name="TextBox 27">
            <a:extLst>
              <a:ext uri="{FF2B5EF4-FFF2-40B4-BE49-F238E27FC236}">
                <a16:creationId xmlns:a16="http://schemas.microsoft.com/office/drawing/2014/main" id="{C6E93509-64DA-25FC-62AB-AE5791656331}"/>
              </a:ext>
            </a:extLst>
          </p:cNvPr>
          <p:cNvSpPr txBox="1"/>
          <p:nvPr/>
        </p:nvSpPr>
        <p:spPr>
          <a:xfrm>
            <a:off x="806001" y="125480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a:latin typeface="Playfair Display" panose="00000500000000000000" pitchFamily="2" charset="0"/>
                <a:ea typeface="+mj-ea"/>
                <a:cs typeface="+mj-cs"/>
              </a:rPr>
              <a:t>3</a:t>
            </a:r>
            <a:endParaRPr lang="en-US" sz="5000" b="1" kern="1200">
              <a:solidFill>
                <a:schemeClr val="tx1"/>
              </a:solidFill>
              <a:latin typeface="Playfair Display" panose="00000500000000000000" pitchFamily="2" charset="0"/>
              <a:ea typeface="+mj-ea"/>
              <a:cs typeface="+mj-cs"/>
            </a:endParaRPr>
          </a:p>
        </p:txBody>
      </p:sp>
      <p:sp>
        <p:nvSpPr>
          <p:cNvPr id="30" name="Rectangle: Rounded Corners 29">
            <a:extLst>
              <a:ext uri="{FF2B5EF4-FFF2-40B4-BE49-F238E27FC236}">
                <a16:creationId xmlns:a16="http://schemas.microsoft.com/office/drawing/2014/main" id="{BB3EEB3E-C39E-CA0B-6177-EDDD1BD81EFF}"/>
              </a:ext>
            </a:extLst>
          </p:cNvPr>
          <p:cNvSpPr/>
          <p:nvPr/>
        </p:nvSpPr>
        <p:spPr>
          <a:xfrm rot="2348944">
            <a:off x="-4704189" y="17060288"/>
            <a:ext cx="753734" cy="183776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A46CC1A1-A32E-0211-F64C-7CFF010A7462}"/>
              </a:ext>
            </a:extLst>
          </p:cNvPr>
          <p:cNvSpPr/>
          <p:nvPr/>
        </p:nvSpPr>
        <p:spPr>
          <a:xfrm rot="2348944">
            <a:off x="-399247" y="13356719"/>
            <a:ext cx="414603" cy="4565220"/>
          </a:xfrm>
          <a:prstGeom prst="roundRect">
            <a:avLst>
              <a:gd name="adj" fmla="val 50000"/>
            </a:avLst>
          </a:prstGeom>
          <a:solidFill>
            <a:srgbClr val="4A2222">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B43415FF-7642-1736-B766-DE9052AA7810}"/>
              </a:ext>
            </a:extLst>
          </p:cNvPr>
          <p:cNvSpPr/>
          <p:nvPr/>
        </p:nvSpPr>
        <p:spPr>
          <a:xfrm rot="2348944">
            <a:off x="-3259037" y="1073278"/>
            <a:ext cx="2243722" cy="7596592"/>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DAB4C6D9-2130-E64D-3C6F-FA0D81C75567}"/>
              </a:ext>
            </a:extLst>
          </p:cNvPr>
          <p:cNvSpPr/>
          <p:nvPr/>
        </p:nvSpPr>
        <p:spPr>
          <a:xfrm rot="2348944">
            <a:off x="-376868" y="6233235"/>
            <a:ext cx="753734" cy="1837760"/>
          </a:xfrm>
          <a:prstGeom prst="roundRect">
            <a:avLst>
              <a:gd name="adj" fmla="val 50000"/>
            </a:avLst>
          </a:prstGeom>
          <a:solidFill>
            <a:srgbClr val="517A6A">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B82C076C-D1C8-E179-A909-75B1800BC3AA}"/>
              </a:ext>
            </a:extLst>
          </p:cNvPr>
          <p:cNvSpPr/>
          <p:nvPr/>
        </p:nvSpPr>
        <p:spPr>
          <a:xfrm rot="2348944">
            <a:off x="-13102091" y="13317788"/>
            <a:ext cx="414603" cy="4565220"/>
          </a:xfrm>
          <a:prstGeom prst="roundRect">
            <a:avLst>
              <a:gd name="adj" fmla="val 50000"/>
            </a:avLst>
          </a:prstGeom>
          <a:solidFill>
            <a:srgbClr val="D69F67">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Rounded Corners 34">
            <a:extLst>
              <a:ext uri="{FF2B5EF4-FFF2-40B4-BE49-F238E27FC236}">
                <a16:creationId xmlns:a16="http://schemas.microsoft.com/office/drawing/2014/main" id="{FFCE1BDC-C7E9-3A45-29F2-876F795E9EFE}"/>
              </a:ext>
            </a:extLst>
          </p:cNvPr>
          <p:cNvSpPr/>
          <p:nvPr/>
        </p:nvSpPr>
        <p:spPr>
          <a:xfrm rot="2348944">
            <a:off x="-13376087" y="16202195"/>
            <a:ext cx="414603" cy="4565220"/>
          </a:xfrm>
          <a:prstGeom prst="roundRect">
            <a:avLst>
              <a:gd name="adj" fmla="val 50000"/>
            </a:avLst>
          </a:prstGeom>
          <a:solidFill>
            <a:srgbClr val="B5302B">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57430264-B30B-79E6-B643-C2E0B0E29724}"/>
              </a:ext>
            </a:extLst>
          </p:cNvPr>
          <p:cNvSpPr/>
          <p:nvPr/>
        </p:nvSpPr>
        <p:spPr>
          <a:xfrm rot="2348944">
            <a:off x="978074" y="5742462"/>
            <a:ext cx="863697" cy="7596592"/>
          </a:xfrm>
          <a:prstGeom prst="roundRect">
            <a:avLst>
              <a:gd name="adj" fmla="val 50000"/>
            </a:avLst>
          </a:prstGeom>
          <a:solidFill>
            <a:srgbClr val="B45539">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76ABAAAD-0BAC-354A-1853-9498F626CB5F}"/>
              </a:ext>
            </a:extLst>
          </p:cNvPr>
          <p:cNvSpPr/>
          <p:nvPr/>
        </p:nvSpPr>
        <p:spPr>
          <a:xfrm>
            <a:off x="6973900" y="-1996440"/>
            <a:ext cx="7351700" cy="6689609"/>
          </a:xfrm>
          <a:prstGeom prst="ellipse">
            <a:avLst/>
          </a:prstGeom>
          <a:blipFill>
            <a:blip r:embed="rId5"/>
            <a:stretch>
              <a:fillRect l="-67277" t="26520" r="23397" b="-1656"/>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9051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6"/>
                                        </p:tgtEl>
                                      </p:cBhvr>
                                    </p:animEffect>
                                    <p:set>
                                      <p:cBhvr>
                                        <p:cTn id="35" dur="1" fill="hold">
                                          <p:stCondLst>
                                            <p:cond delay="499"/>
                                          </p:stCondLst>
                                        </p:cTn>
                                        <p:tgtEl>
                                          <p:spTgt spid="26"/>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6" grpId="0"/>
      <p:bldP spid="26" grpId="1"/>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08FC3E2-A099-98E9-01FB-A20F9BF1262B}"/>
              </a:ext>
            </a:extLst>
          </p:cNvPr>
          <p:cNvPicPr>
            <a:picLocks noChangeAspect="1"/>
          </p:cNvPicPr>
          <p:nvPr/>
        </p:nvPicPr>
        <p:blipFill>
          <a:blip r:embed="rId2">
            <a:extLst>
              <a:ext uri="{28A0092B-C50C-407E-A947-70E740481C1C}">
                <a14:useLocalDpi xmlns:a14="http://schemas.microsoft.com/office/drawing/2010/main" val="0"/>
              </a:ext>
            </a:extLst>
          </a:blip>
          <a:srcRect l="45822" r="45822"/>
          <a:stretch/>
        </p:blipFill>
        <p:spPr>
          <a:xfrm>
            <a:off x="724833" y="950572"/>
            <a:ext cx="758526" cy="5100320"/>
          </a:xfrm>
          <a:prstGeom prst="roundRect">
            <a:avLst>
              <a:gd name="adj" fmla="val 50000"/>
            </a:avLst>
          </a:prstGeom>
        </p:spPr>
      </p:pic>
      <p:pic>
        <p:nvPicPr>
          <p:cNvPr id="30" name="Picture 29">
            <a:extLst>
              <a:ext uri="{FF2B5EF4-FFF2-40B4-BE49-F238E27FC236}">
                <a16:creationId xmlns:a16="http://schemas.microsoft.com/office/drawing/2014/main" id="{B9178048-181C-58FE-E416-E4B2463AC953}"/>
              </a:ext>
            </a:extLst>
          </p:cNvPr>
          <p:cNvPicPr>
            <a:picLocks noChangeAspect="1"/>
          </p:cNvPicPr>
          <p:nvPr/>
        </p:nvPicPr>
        <p:blipFill>
          <a:blip r:embed="rId3">
            <a:extLst>
              <a:ext uri="{28A0092B-C50C-407E-A947-70E740481C1C}">
                <a14:useLocalDpi xmlns:a14="http://schemas.microsoft.com/office/drawing/2010/main" val="0"/>
              </a:ext>
            </a:extLst>
          </a:blip>
          <a:srcRect t="4793" b="4793"/>
          <a:stretch/>
        </p:blipFill>
        <p:spPr>
          <a:xfrm>
            <a:off x="1973895" y="902617"/>
            <a:ext cx="8244210" cy="5196229"/>
          </a:xfrm>
          <a:prstGeom prst="roundRect">
            <a:avLst>
              <a:gd name="adj" fmla="val 4882"/>
            </a:avLst>
          </a:prstGeom>
        </p:spPr>
      </p:pic>
      <p:sp>
        <p:nvSpPr>
          <p:cNvPr id="2" name="TextBox 1">
            <a:extLst>
              <a:ext uri="{FF2B5EF4-FFF2-40B4-BE49-F238E27FC236}">
                <a16:creationId xmlns:a16="http://schemas.microsoft.com/office/drawing/2014/main" id="{446E2FA2-AD8E-5B11-E788-1F39A14001E0}"/>
              </a:ext>
            </a:extLst>
          </p:cNvPr>
          <p:cNvSpPr txBox="1"/>
          <p:nvPr/>
        </p:nvSpPr>
        <p:spPr>
          <a:xfrm>
            <a:off x="1765300" y="192943"/>
            <a:ext cx="8661400" cy="477054"/>
          </a:xfrm>
          <a:prstGeom prst="rect">
            <a:avLst/>
          </a:prstGeom>
          <a:noFill/>
        </p:spPr>
        <p:txBody>
          <a:bodyPr wrap="square" rtlCol="0">
            <a:spAutoFit/>
          </a:bodyPr>
          <a:lstStyle/>
          <a:p>
            <a:r>
              <a:rPr lang="en-US" sz="2500" b="1">
                <a:effectLst/>
                <a:latin typeface="Playfair Display" panose="00000500000000000000" pitchFamily="2" charset="0"/>
                <a:ea typeface="SimSun" panose="02010600030101010101" pitchFamily="2" charset="-122"/>
                <a:cs typeface="Times New Roman" panose="02020603050405020304" pitchFamily="18" charset="0"/>
              </a:rPr>
              <a:t>1.1 </a:t>
            </a:r>
            <a:r>
              <a:rPr lang="vi-VN" sz="2500" b="1">
                <a:effectLst/>
                <a:latin typeface="Playfair Display" panose="00000500000000000000" pitchFamily="2" charset="0"/>
                <a:ea typeface="SimSun" panose="02010600030101010101" pitchFamily="2" charset="-122"/>
                <a:cs typeface="Times New Roman" panose="02020603050405020304" pitchFamily="18" charset="0"/>
              </a:rPr>
              <a:t>Giới Thiệu Cơ Bản về Giao Diện Người Dùng Đồ Họa</a:t>
            </a:r>
            <a:endParaRPr lang="en-GB" sz="25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B158CE25-8E0D-256C-EC0C-4E9395D4B699}"/>
              </a:ext>
            </a:extLst>
          </p:cNvPr>
          <p:cNvSpPr txBox="1"/>
          <p:nvPr/>
        </p:nvSpPr>
        <p:spPr>
          <a:xfrm>
            <a:off x="2854960" y="6331466"/>
            <a:ext cx="5994400" cy="369332"/>
          </a:xfrm>
          <a:prstGeom prst="rect">
            <a:avLst/>
          </a:prstGeom>
          <a:noFill/>
        </p:spPr>
        <p:txBody>
          <a:bodyPr wrap="square" rtlCol="0">
            <a:spAutoFit/>
          </a:bodyPr>
          <a:lstStyle/>
          <a:p>
            <a:pPr algn="ctr"/>
            <a:r>
              <a:rPr lang="en-US" sz="1600">
                <a:effectLst/>
                <a:latin typeface="Playfair Display" panose="00000500000000000000" pitchFamily="2" charset="0"/>
                <a:ea typeface="SimSun" panose="02010600030101010101" pitchFamily="2" charset="-122"/>
                <a:cs typeface="Times New Roman" panose="02020603050405020304" pitchFamily="18" charset="0"/>
              </a:rPr>
              <a:t>Giao diện windows </a:t>
            </a:r>
            <a:r>
              <a:rPr lang="vi-VN" sz="1800">
                <a:effectLst/>
                <a:latin typeface="Playfair Display" panose="00000500000000000000" pitchFamily="2" charset="0"/>
                <a:ea typeface="SimSun" panose="02010600030101010101" pitchFamily="2" charset="-122"/>
                <a:cs typeface="Times New Roman" panose="02020603050405020304" pitchFamily="18" charset="0"/>
              </a:rPr>
              <a:t>1998 - 2000</a:t>
            </a:r>
            <a:endParaRPr lang="en-GB" sz="1600">
              <a:effectLst/>
              <a:latin typeface="Playfair Display" panose="00000500000000000000" pitchFamily="2" charset="0"/>
              <a:ea typeface="SimSu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82E51205-A3BE-E90D-A08A-1212CE28A7EC}"/>
              </a:ext>
            </a:extLst>
          </p:cNvPr>
          <p:cNvPicPr>
            <a:picLocks noChangeAspect="1"/>
          </p:cNvPicPr>
          <p:nvPr/>
        </p:nvPicPr>
        <p:blipFill>
          <a:blip r:embed="rId4">
            <a:extLst>
              <a:ext uri="{28A0092B-C50C-407E-A947-70E740481C1C}">
                <a14:useLocalDpi xmlns:a14="http://schemas.microsoft.com/office/drawing/2010/main" val="0"/>
              </a:ext>
            </a:extLst>
          </a:blip>
          <a:srcRect l="42573" r="42573"/>
          <a:stretch/>
        </p:blipFill>
        <p:spPr>
          <a:xfrm>
            <a:off x="10694377" y="902618"/>
            <a:ext cx="772790" cy="5196228"/>
          </a:xfrm>
          <a:prstGeom prst="roundRect">
            <a:avLst>
              <a:gd name="adj" fmla="val 50000"/>
            </a:avLst>
          </a:prstGeom>
        </p:spPr>
      </p:pic>
    </p:spTree>
    <p:extLst>
      <p:ext uri="{BB962C8B-B14F-4D97-AF65-F5344CB8AC3E}">
        <p14:creationId xmlns:p14="http://schemas.microsoft.com/office/powerpoint/2010/main" val="1932344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7B52BA-CA87-B47C-930F-9D878E3A3636}"/>
              </a:ext>
            </a:extLst>
          </p:cNvPr>
          <p:cNvSpPr/>
          <p:nvPr/>
        </p:nvSpPr>
        <p:spPr>
          <a:xfrm>
            <a:off x="0" y="0"/>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layfair Display" panose="00000500000000000000" pitchFamily="2" charset="0"/>
            </a:endParaRPr>
          </a:p>
        </p:txBody>
      </p:sp>
      <p:sp>
        <p:nvSpPr>
          <p:cNvPr id="13" name="TextBox 12">
            <a:extLst>
              <a:ext uri="{FF2B5EF4-FFF2-40B4-BE49-F238E27FC236}">
                <a16:creationId xmlns:a16="http://schemas.microsoft.com/office/drawing/2014/main" id="{4B11CA0B-C1B1-43F8-5462-92F8CAC8E5E3}"/>
              </a:ext>
            </a:extLst>
          </p:cNvPr>
          <p:cNvSpPr txBox="1"/>
          <p:nvPr/>
        </p:nvSpPr>
        <p:spPr>
          <a:xfrm>
            <a:off x="1443905" y="-199052"/>
            <a:ext cx="1263396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500" b="1">
                <a:solidFill>
                  <a:schemeClr val="bg1"/>
                </a:solidFill>
                <a:effectLst/>
                <a:latin typeface="Playfair Display" panose="00000500000000000000" pitchFamily="2" charset="0"/>
                <a:ea typeface="Calibri" panose="020F0502020204030204" pitchFamily="34" charset="0"/>
              </a:rPr>
              <a:t>4.3 Tổng kết về các công cụ và ứng dụng trực quan hóa</a:t>
            </a:r>
            <a:endParaRPr lang="en-US" sz="2500" b="1" kern="1200">
              <a:solidFill>
                <a:schemeClr val="bg1"/>
              </a:solidFill>
              <a:latin typeface="Playfair Display" panose="00000500000000000000" pitchFamily="2" charset="0"/>
              <a:ea typeface="+mj-ea"/>
              <a:cs typeface="+mj-cs"/>
            </a:endParaRPr>
          </a:p>
        </p:txBody>
      </p:sp>
      <p:graphicFrame>
        <p:nvGraphicFramePr>
          <p:cNvPr id="9" name="Table 9">
            <a:extLst>
              <a:ext uri="{FF2B5EF4-FFF2-40B4-BE49-F238E27FC236}">
                <a16:creationId xmlns:a16="http://schemas.microsoft.com/office/drawing/2014/main" id="{3596F338-B756-90EA-6492-34D2242BF0D5}"/>
              </a:ext>
            </a:extLst>
          </p:cNvPr>
          <p:cNvGraphicFramePr>
            <a:graphicFrameLocks noGrp="1"/>
          </p:cNvGraphicFramePr>
          <p:nvPr>
            <p:extLst>
              <p:ext uri="{D42A27DB-BD31-4B8C-83A1-F6EECF244321}">
                <p14:modId xmlns:p14="http://schemas.microsoft.com/office/powerpoint/2010/main" val="2776997339"/>
              </p:ext>
            </p:extLst>
          </p:nvPr>
        </p:nvGraphicFramePr>
        <p:xfrm>
          <a:off x="837028" y="881319"/>
          <a:ext cx="10943493" cy="5913120"/>
        </p:xfrm>
        <a:graphic>
          <a:graphicData uri="http://schemas.openxmlformats.org/drawingml/2006/table">
            <a:tbl>
              <a:tblPr firstRow="1" bandRow="1">
                <a:tableStyleId>{5C22544A-7EE6-4342-B048-85BDC9FD1C3A}</a:tableStyleId>
              </a:tblPr>
              <a:tblGrid>
                <a:gridCol w="3647831">
                  <a:extLst>
                    <a:ext uri="{9D8B030D-6E8A-4147-A177-3AD203B41FA5}">
                      <a16:colId xmlns:a16="http://schemas.microsoft.com/office/drawing/2014/main" val="2034822006"/>
                    </a:ext>
                  </a:extLst>
                </a:gridCol>
                <a:gridCol w="3647831">
                  <a:extLst>
                    <a:ext uri="{9D8B030D-6E8A-4147-A177-3AD203B41FA5}">
                      <a16:colId xmlns:a16="http://schemas.microsoft.com/office/drawing/2014/main" val="4071417604"/>
                    </a:ext>
                  </a:extLst>
                </a:gridCol>
                <a:gridCol w="3647831">
                  <a:extLst>
                    <a:ext uri="{9D8B030D-6E8A-4147-A177-3AD203B41FA5}">
                      <a16:colId xmlns:a16="http://schemas.microsoft.com/office/drawing/2014/main" val="2500147381"/>
                    </a:ext>
                  </a:extLst>
                </a:gridCol>
              </a:tblGrid>
              <a:tr h="279683">
                <a:tc>
                  <a:txBody>
                    <a:bodyPr/>
                    <a:lstStyle/>
                    <a:p>
                      <a:r>
                        <a:rPr lang="en-US" sz="2400" b="1" kern="1200">
                          <a:solidFill>
                            <a:srgbClr val="00B0F0"/>
                          </a:solidFill>
                          <a:effectLst/>
                          <a:latin typeface="Playfair Display" panose="00000500000000000000" pitchFamily="2" charset="0"/>
                          <a:ea typeface="+mn-ea"/>
                          <a:cs typeface="+mn-cs"/>
                        </a:rPr>
                        <a:t>ParaView và VTK</a:t>
                      </a:r>
                      <a:endParaRPr lang="en-GB" sz="2400">
                        <a:solidFill>
                          <a:srgbClr val="00B0F0"/>
                        </a:solidFill>
                        <a:latin typeface="Playfair Display" panose="00000500000000000000"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a:solidFill>
                            <a:srgbClr val="00B0F0"/>
                          </a:solidFill>
                          <a:effectLst/>
                          <a:latin typeface="Playfair Display" panose="00000500000000000000" pitchFamily="2" charset="0"/>
                          <a:ea typeface="+mn-ea"/>
                          <a:cs typeface="+mn-cs"/>
                        </a:rPr>
                        <a:t>OpenDX</a:t>
                      </a:r>
                      <a:endParaRPr lang="en-GB" sz="2400" b="1" kern="1200">
                        <a:solidFill>
                          <a:srgbClr val="00B0F0"/>
                        </a:solidFill>
                        <a:effectLst/>
                        <a:latin typeface="Playfair Display" panose="00000500000000000000" pitchFamily="2" charset="0"/>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400" b="1" kern="1200">
                          <a:solidFill>
                            <a:srgbClr val="00B0F0"/>
                          </a:solidFill>
                          <a:effectLst/>
                          <a:latin typeface="Playfair Display" panose="00000500000000000000" pitchFamily="2" charset="0"/>
                          <a:ea typeface="+mn-ea"/>
                          <a:cs typeface="+mn-cs"/>
                        </a:rPr>
                        <a:t>Công cụ và ứng dụng khác</a:t>
                      </a:r>
                      <a:endParaRPr lang="en-GB" sz="2400">
                        <a:solidFill>
                          <a:srgbClr val="00B0F0"/>
                        </a:solidFill>
                        <a:latin typeface="Playfair Display" panose="00000500000000000000"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4841356"/>
                  </a:ext>
                </a:extLst>
              </a:tr>
              <a:tr h="4684682">
                <a:tc>
                  <a:txBody>
                    <a:bodyPr/>
                    <a:lstStyle/>
                    <a:p>
                      <a:r>
                        <a:rPr lang="en-US" sz="1800" b="1" kern="1200">
                          <a:solidFill>
                            <a:schemeClr val="bg1"/>
                          </a:solidFill>
                          <a:effectLst/>
                          <a:latin typeface="Playfair Display" panose="00000500000000000000" pitchFamily="2" charset="0"/>
                          <a:ea typeface="+mn-ea"/>
                          <a:cs typeface="+mn-cs"/>
                        </a:rPr>
                        <a:t>Ưu điểm: </a:t>
                      </a:r>
                    </a:p>
                    <a:p>
                      <a:r>
                        <a:rPr lang="en-US" sz="1600" kern="1200">
                          <a:solidFill>
                            <a:schemeClr val="bg1"/>
                          </a:solidFill>
                          <a:effectLst/>
                          <a:latin typeface="Playfair Display" panose="00000500000000000000" pitchFamily="2" charset="0"/>
                          <a:ea typeface="+mn-ea"/>
                          <a:cs typeface="+mn-cs"/>
                        </a:rPr>
                        <a:t>Hỗ trợ xử lý dữ liệu terascale và dữ liệu có cấu trúc. Cung cấp tính nhất quán trong quá trình xử lý dữ liệu và trực quan.</a:t>
                      </a:r>
                    </a:p>
                    <a:p>
                      <a:endParaRPr lang="en-US" sz="1600" kern="1200">
                        <a:solidFill>
                          <a:schemeClr val="bg1"/>
                        </a:solidFill>
                        <a:effectLst/>
                        <a:latin typeface="Playfair Display" panose="00000500000000000000" pitchFamily="2" charset="0"/>
                        <a:ea typeface="+mn-ea"/>
                        <a:cs typeface="+mn-cs"/>
                      </a:endParaRPr>
                    </a:p>
                    <a:p>
                      <a:endParaRPr lang="en-US" sz="1600" kern="1200">
                        <a:solidFill>
                          <a:schemeClr val="bg1"/>
                        </a:solidFill>
                        <a:effectLst/>
                        <a:latin typeface="Playfair Display"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bg1"/>
                          </a:solidFill>
                          <a:effectLst/>
                          <a:latin typeface="Playfair Display" panose="00000500000000000000" pitchFamily="2" charset="0"/>
                          <a:ea typeface="+mn-ea"/>
                          <a:cs typeface="+mn-cs"/>
                        </a:rPr>
                        <a:t>Ví dụ:</a:t>
                      </a:r>
                      <a:r>
                        <a:rPr lang="en-US" sz="1800" kern="1200">
                          <a:solidFill>
                            <a:schemeClr val="bg1"/>
                          </a:solidFill>
                          <a:effectLst/>
                          <a:latin typeface="Playfair Display" panose="00000500000000000000"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effectLst/>
                          <a:latin typeface="Playfair Display" panose="00000500000000000000" pitchFamily="2" charset="0"/>
                          <a:ea typeface="+mn-ea"/>
                          <a:cs typeface="+mn-cs"/>
                        </a:rPr>
                        <a:t>Đã thảo luận về các tính năng quan trọng như hỗ trợ dữ liệu lớn, cắt biên, và tích hợp Python.</a:t>
                      </a:r>
                      <a:endParaRPr lang="en-GB" sz="1600" kern="1200">
                        <a:solidFill>
                          <a:schemeClr val="bg1"/>
                        </a:solidFill>
                        <a:effectLst/>
                        <a:latin typeface="Playfair Display" panose="00000500000000000000" pitchFamily="2" charset="0"/>
                        <a:ea typeface="+mn-ea"/>
                        <a:cs typeface="+mn-cs"/>
                      </a:endParaRPr>
                    </a:p>
                    <a:p>
                      <a:endParaRPr lang="en-GB" sz="1600">
                        <a:solidFill>
                          <a:schemeClr val="bg1"/>
                        </a:solidFill>
                        <a:latin typeface="Playfair Display" panose="00000500000000000000" pitchFamily="2"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vl="0"/>
                      <a:r>
                        <a:rPr lang="en-US" sz="1800" b="1" kern="1200">
                          <a:solidFill>
                            <a:schemeClr val="bg1"/>
                          </a:solidFill>
                          <a:effectLst/>
                          <a:latin typeface="Playfair Display" panose="00000500000000000000" pitchFamily="2" charset="0"/>
                          <a:ea typeface="+mn-ea"/>
                          <a:cs typeface="+mn-cs"/>
                        </a:rPr>
                        <a:t>Ưu điểm: </a:t>
                      </a:r>
                    </a:p>
                    <a:p>
                      <a:pPr lvl="0"/>
                      <a:r>
                        <a:rPr lang="en-US" sz="1600" kern="1200">
                          <a:solidFill>
                            <a:schemeClr val="bg1"/>
                          </a:solidFill>
                          <a:effectLst/>
                          <a:latin typeface="Playfair Display" panose="00000500000000000000" pitchFamily="2" charset="0"/>
                          <a:ea typeface="+mn-ea"/>
                          <a:cs typeface="+mn-cs"/>
                        </a:rPr>
                        <a:t>Sử dụng mô hình mạng để tạo và chỉnh sửa chương trình hình ảnh. Hỗ trợ nhiều tính năng độc đáo như Data prompter, Data browser, và Module builder.</a:t>
                      </a:r>
                    </a:p>
                    <a:p>
                      <a:pPr lvl="0"/>
                      <a:endParaRPr lang="en-GB" sz="1600" kern="1200">
                        <a:solidFill>
                          <a:schemeClr val="bg1"/>
                        </a:solidFill>
                        <a:effectLst/>
                        <a:latin typeface="Playfair Display" panose="00000500000000000000" pitchFamily="2" charset="0"/>
                        <a:ea typeface="+mn-ea"/>
                        <a:cs typeface="+mn-cs"/>
                      </a:endParaRPr>
                    </a:p>
                    <a:p>
                      <a:pPr lvl="0"/>
                      <a:r>
                        <a:rPr lang="en-US" sz="1800" b="1" kern="1200">
                          <a:solidFill>
                            <a:schemeClr val="bg1"/>
                          </a:solidFill>
                          <a:effectLst/>
                          <a:latin typeface="Playfair Display" panose="00000500000000000000" pitchFamily="2" charset="0"/>
                          <a:ea typeface="+mn-ea"/>
                          <a:cs typeface="+mn-cs"/>
                        </a:rPr>
                        <a:t>Ví dụ: </a:t>
                      </a:r>
                    </a:p>
                    <a:p>
                      <a:pPr lvl="0"/>
                      <a:r>
                        <a:rPr lang="en-US" sz="1600" kern="1200">
                          <a:solidFill>
                            <a:schemeClr val="bg1"/>
                          </a:solidFill>
                          <a:effectLst/>
                          <a:latin typeface="Playfair Display" panose="00000500000000000000" pitchFamily="2" charset="0"/>
                          <a:ea typeface="+mn-ea"/>
                          <a:cs typeface="+mn-cs"/>
                        </a:rPr>
                        <a:t>Đã thảo luận về quy trình nhập và trực quan hóa dữ liệu 2D thông qua OpenDX.</a:t>
                      </a:r>
                      <a:endParaRPr lang="en-GB" sz="1600" kern="1200">
                        <a:solidFill>
                          <a:schemeClr val="bg1"/>
                        </a:solidFill>
                        <a:effectLst/>
                        <a:latin typeface="Playfair Display" panose="00000500000000000000" pitchFamily="2" charset="0"/>
                        <a:ea typeface="+mn-ea"/>
                        <a:cs typeface="+mn-cs"/>
                      </a:endParaRPr>
                    </a:p>
                    <a:p>
                      <a:endParaRPr lang="en-GB" sz="1600">
                        <a:solidFill>
                          <a:schemeClr val="bg1"/>
                        </a:solidFill>
                        <a:latin typeface="Playfair Display" panose="00000500000000000000" pitchFamily="2"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vl="0"/>
                      <a:r>
                        <a:rPr lang="en-US" sz="1800" b="1" kern="1200">
                          <a:solidFill>
                            <a:schemeClr val="bg1"/>
                          </a:solidFill>
                          <a:effectLst/>
                          <a:latin typeface="Playfair Display" panose="00000500000000000000" pitchFamily="2" charset="0"/>
                          <a:ea typeface="+mn-ea"/>
                          <a:cs typeface="+mn-cs"/>
                        </a:rPr>
                        <a:t>OpenGL: </a:t>
                      </a:r>
                    </a:p>
                    <a:p>
                      <a:pPr lvl="0"/>
                      <a:r>
                        <a:rPr lang="en-US" sz="1600" kern="1200">
                          <a:solidFill>
                            <a:schemeClr val="bg1"/>
                          </a:solidFill>
                          <a:effectLst/>
                          <a:latin typeface="Playfair Display" panose="00000500000000000000" pitchFamily="2" charset="0"/>
                          <a:ea typeface="+mn-ea"/>
                          <a:cs typeface="+mn-cs"/>
                        </a:rPr>
                        <a:t>Đã thảo luận về tầm quan trọng của OpenGL trong trực quan hóa và các thư viện tiện ích như GLUT và GLUI.</a:t>
                      </a:r>
                    </a:p>
                    <a:p>
                      <a:pPr lvl="0"/>
                      <a:endParaRPr lang="en-GB" sz="1600" kern="1200">
                        <a:solidFill>
                          <a:schemeClr val="bg1"/>
                        </a:solidFill>
                        <a:effectLst/>
                        <a:latin typeface="Playfair Display" panose="00000500000000000000" pitchFamily="2" charset="0"/>
                        <a:ea typeface="+mn-ea"/>
                        <a:cs typeface="+mn-cs"/>
                      </a:endParaRPr>
                    </a:p>
                    <a:p>
                      <a:pPr lvl="0"/>
                      <a:r>
                        <a:rPr lang="en-US" sz="1800" b="1" kern="1200">
                          <a:solidFill>
                            <a:schemeClr val="bg1"/>
                          </a:solidFill>
                          <a:effectLst/>
                          <a:latin typeface="Playfair Display" panose="00000500000000000000" pitchFamily="2" charset="0"/>
                          <a:ea typeface="+mn-ea"/>
                          <a:cs typeface="+mn-cs"/>
                        </a:rPr>
                        <a:t>Ứng dụng có sẵn: </a:t>
                      </a:r>
                    </a:p>
                    <a:p>
                      <a:pPr lvl="0"/>
                      <a:r>
                        <a:rPr lang="en-US" sz="1600" kern="1200">
                          <a:solidFill>
                            <a:schemeClr val="bg1"/>
                          </a:solidFill>
                          <a:effectLst/>
                          <a:latin typeface="Playfair Display" panose="00000500000000000000" pitchFamily="2" charset="0"/>
                          <a:ea typeface="+mn-ea"/>
                          <a:cs typeface="+mn-cs"/>
                        </a:rPr>
                        <a:t>Đã đề cập đến một số ứng dụng có sẵn như ParaView, OpenDX, Geomview chuyên về trực quan hóa và kết xuất dữ liệu.</a:t>
                      </a:r>
                    </a:p>
                    <a:p>
                      <a:pPr lvl="0"/>
                      <a:endParaRPr lang="en-GB" sz="1600" kern="1200">
                        <a:solidFill>
                          <a:schemeClr val="bg1"/>
                        </a:solidFill>
                        <a:effectLst/>
                        <a:latin typeface="Playfair Display" panose="00000500000000000000" pitchFamily="2" charset="0"/>
                        <a:ea typeface="+mn-ea"/>
                        <a:cs typeface="+mn-cs"/>
                      </a:endParaRPr>
                    </a:p>
                    <a:p>
                      <a:pPr lvl="0"/>
                      <a:r>
                        <a:rPr lang="en-US" sz="1800" b="1" kern="1200">
                          <a:solidFill>
                            <a:schemeClr val="bg1"/>
                          </a:solidFill>
                          <a:effectLst/>
                          <a:latin typeface="Playfair Display" panose="00000500000000000000" pitchFamily="2" charset="0"/>
                          <a:ea typeface="+mn-ea"/>
                          <a:cs typeface="+mn-cs"/>
                        </a:rPr>
                        <a:t>Gói phân tích: </a:t>
                      </a:r>
                    </a:p>
                    <a:p>
                      <a:pPr lvl="0"/>
                      <a:r>
                        <a:rPr lang="en-US" sz="1600" kern="1200">
                          <a:solidFill>
                            <a:schemeClr val="bg1"/>
                          </a:solidFill>
                          <a:effectLst/>
                          <a:latin typeface="Playfair Display" panose="00000500000000000000" pitchFamily="2" charset="0"/>
                          <a:ea typeface="+mn-ea"/>
                          <a:cs typeface="+mn-cs"/>
                        </a:rPr>
                        <a:t>HippoDraw và GGobi được đề cập, chúng thực hiện phân tích thống kê.</a:t>
                      </a:r>
                    </a:p>
                    <a:p>
                      <a:pPr lvl="0"/>
                      <a:endParaRPr lang="en-GB" sz="1600" kern="1200">
                        <a:solidFill>
                          <a:schemeClr val="bg1"/>
                        </a:solidFill>
                        <a:effectLst/>
                        <a:latin typeface="Playfair Display" panose="00000500000000000000" pitchFamily="2" charset="0"/>
                        <a:ea typeface="+mn-ea"/>
                        <a:cs typeface="+mn-cs"/>
                      </a:endParaRPr>
                    </a:p>
                    <a:p>
                      <a:pPr lvl="0"/>
                      <a:r>
                        <a:rPr lang="en-US" sz="1800" b="1" kern="1200">
                          <a:solidFill>
                            <a:schemeClr val="bg1"/>
                          </a:solidFill>
                          <a:effectLst/>
                          <a:latin typeface="Playfair Display" panose="00000500000000000000" pitchFamily="2" charset="0"/>
                          <a:ea typeface="+mn-ea"/>
                          <a:cs typeface="+mn-cs"/>
                        </a:rPr>
                        <a:t>Công cụ tạo hình ảnh: </a:t>
                      </a:r>
                    </a:p>
                    <a:p>
                      <a:pPr lvl="0"/>
                      <a:r>
                        <a:rPr lang="en-US" sz="1600" kern="1200">
                          <a:solidFill>
                            <a:schemeClr val="bg1"/>
                          </a:solidFill>
                          <a:effectLst/>
                          <a:latin typeface="Playfair Display" panose="00000500000000000000" pitchFamily="2" charset="0"/>
                          <a:ea typeface="+mn-ea"/>
                          <a:cs typeface="+mn-cs"/>
                        </a:rPr>
                        <a:t>Đã giới thiệu các công cụ để tạo hình ảnh tĩnh và động từ dữ liệu như XFig, gnuplot, Inkscape và Graphviz dot.</a:t>
                      </a:r>
                      <a:endParaRPr lang="en-GB" sz="1600" kern="1200">
                        <a:solidFill>
                          <a:schemeClr val="bg1"/>
                        </a:solidFill>
                        <a:effectLst/>
                        <a:latin typeface="Playfair Display" panose="00000500000000000000" pitchFamily="2" charset="0"/>
                        <a:ea typeface="+mn-ea"/>
                        <a:cs typeface="+mn-cs"/>
                      </a:endParaRPr>
                    </a:p>
                    <a:p>
                      <a:endParaRPr lang="en-GB" sz="1600">
                        <a:solidFill>
                          <a:schemeClr val="bg1"/>
                        </a:solidFill>
                        <a:latin typeface="Playfair Display" panose="00000500000000000000" pitchFamily="2"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9606653"/>
                  </a:ext>
                </a:extLst>
              </a:tr>
            </a:tbl>
          </a:graphicData>
        </a:graphic>
      </p:graphicFrame>
      <p:sp>
        <p:nvSpPr>
          <p:cNvPr id="11" name="Rectangle 10">
            <a:extLst>
              <a:ext uri="{FF2B5EF4-FFF2-40B4-BE49-F238E27FC236}">
                <a16:creationId xmlns:a16="http://schemas.microsoft.com/office/drawing/2014/main" id="{A3DD2915-849B-410B-7487-4B96E06BB871}"/>
              </a:ext>
            </a:extLst>
          </p:cNvPr>
          <p:cNvSpPr/>
          <p:nvPr/>
        </p:nvSpPr>
        <p:spPr>
          <a:xfrm>
            <a:off x="0" y="12734"/>
            <a:ext cx="12192000" cy="6858000"/>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layfair Display" panose="00000500000000000000" pitchFamily="2" charset="0"/>
            </a:endParaRPr>
          </a:p>
        </p:txBody>
      </p:sp>
      <p:sp>
        <p:nvSpPr>
          <p:cNvPr id="12" name="TextBox 11">
            <a:extLst>
              <a:ext uri="{FF2B5EF4-FFF2-40B4-BE49-F238E27FC236}">
                <a16:creationId xmlns:a16="http://schemas.microsoft.com/office/drawing/2014/main" id="{525D0A9E-603C-E175-F6B4-848FF3AC919B}"/>
              </a:ext>
            </a:extLst>
          </p:cNvPr>
          <p:cNvSpPr txBox="1"/>
          <p:nvPr/>
        </p:nvSpPr>
        <p:spPr>
          <a:xfrm>
            <a:off x="997331" y="-70373"/>
            <a:ext cx="1263396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700" b="1">
                <a:solidFill>
                  <a:schemeClr val="bg1"/>
                </a:solidFill>
                <a:effectLst/>
                <a:latin typeface="Playfair Display" panose="00000500000000000000" pitchFamily="2" charset="0"/>
                <a:ea typeface="Calibri" panose="020F0502020204030204" pitchFamily="34" charset="0"/>
              </a:rPr>
              <a:t>4.4 Chia sẻ nhận định và đề xuất hướng phát triển tương lai</a:t>
            </a:r>
            <a:endParaRPr lang="en-US" sz="2700" b="1" kern="1200">
              <a:solidFill>
                <a:schemeClr val="bg1"/>
              </a:solidFill>
              <a:latin typeface="Playfair Display" panose="00000500000000000000" pitchFamily="2" charset="0"/>
              <a:ea typeface="+mj-ea"/>
              <a:cs typeface="+mj-cs"/>
            </a:endParaRPr>
          </a:p>
        </p:txBody>
      </p:sp>
      <p:sp>
        <p:nvSpPr>
          <p:cNvPr id="14" name="TextBox 13">
            <a:extLst>
              <a:ext uri="{FF2B5EF4-FFF2-40B4-BE49-F238E27FC236}">
                <a16:creationId xmlns:a16="http://schemas.microsoft.com/office/drawing/2014/main" id="{0735A7B4-38E6-59BA-CA3F-88A0E622216C}"/>
              </a:ext>
            </a:extLst>
          </p:cNvPr>
          <p:cNvSpPr txBox="1"/>
          <p:nvPr/>
        </p:nvSpPr>
        <p:spPr>
          <a:xfrm>
            <a:off x="1093693" y="1200701"/>
            <a:ext cx="6915099" cy="4770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500" b="1" kern="1200">
                <a:solidFill>
                  <a:srgbClr val="00B0F0"/>
                </a:solidFill>
                <a:effectLst/>
                <a:latin typeface="Playfair Display" panose="00000500000000000000" pitchFamily="2" charset="0"/>
              </a:rPr>
              <a:t>Nhận Định</a:t>
            </a:r>
            <a:endParaRPr lang="en-GB" sz="2500">
              <a:solidFill>
                <a:srgbClr val="00B0F0"/>
              </a:solidFill>
              <a:latin typeface="Playfair Display" panose="00000500000000000000" pitchFamily="2" charset="0"/>
            </a:endParaRPr>
          </a:p>
        </p:txBody>
      </p:sp>
      <p:sp>
        <p:nvSpPr>
          <p:cNvPr id="15" name="TextBox 14">
            <a:extLst>
              <a:ext uri="{FF2B5EF4-FFF2-40B4-BE49-F238E27FC236}">
                <a16:creationId xmlns:a16="http://schemas.microsoft.com/office/drawing/2014/main" id="{CB4A55E2-025B-16FF-318F-C9B379549F9F}"/>
              </a:ext>
            </a:extLst>
          </p:cNvPr>
          <p:cNvSpPr txBox="1"/>
          <p:nvPr/>
        </p:nvSpPr>
        <p:spPr>
          <a:xfrm>
            <a:off x="1093694" y="1835722"/>
            <a:ext cx="8507392" cy="477054"/>
          </a:xfrm>
          <a:prstGeom prst="rect">
            <a:avLst/>
          </a:prstGeom>
          <a:noFill/>
        </p:spPr>
        <p:txBody>
          <a:bodyPr wrap="square" rtlCol="0">
            <a:spAutoFit/>
          </a:bodyPr>
          <a:lstStyle/>
          <a:p>
            <a:pPr marL="285750" indent="-285750">
              <a:buFont typeface="Arial" panose="020B0604020202020204" pitchFamily="34" charset="0"/>
              <a:buChar char="•"/>
            </a:pPr>
            <a:r>
              <a:rPr lang="en-US" sz="2500" b="1" kern="1200">
                <a:solidFill>
                  <a:srgbClr val="00B0F0"/>
                </a:solidFill>
                <a:effectLst/>
                <a:latin typeface="Playfair Display" panose="00000500000000000000" pitchFamily="2" charset="0"/>
              </a:rPr>
              <a:t>Đề Xuất Hướng Phát Triển Tương Lai</a:t>
            </a:r>
            <a:endParaRPr lang="en-GB" sz="2500" b="1" kern="1200">
              <a:solidFill>
                <a:srgbClr val="00B0F0"/>
              </a:solidFill>
              <a:effectLst/>
              <a:latin typeface="Playfair Display" panose="00000500000000000000" pitchFamily="2" charset="0"/>
            </a:endParaRPr>
          </a:p>
        </p:txBody>
      </p:sp>
      <p:sp>
        <p:nvSpPr>
          <p:cNvPr id="16" name="TextBox 15">
            <a:extLst>
              <a:ext uri="{FF2B5EF4-FFF2-40B4-BE49-F238E27FC236}">
                <a16:creationId xmlns:a16="http://schemas.microsoft.com/office/drawing/2014/main" id="{0DE7BA8C-C1C7-A3A9-05B6-DC23E435650E}"/>
              </a:ext>
            </a:extLst>
          </p:cNvPr>
          <p:cNvSpPr txBox="1"/>
          <p:nvPr/>
        </p:nvSpPr>
        <p:spPr>
          <a:xfrm>
            <a:off x="1981662" y="2739987"/>
            <a:ext cx="6744760" cy="369332"/>
          </a:xfrm>
          <a:prstGeom prst="rect">
            <a:avLst/>
          </a:prstGeom>
          <a:noFill/>
        </p:spPr>
        <p:txBody>
          <a:bodyPr wrap="square" rtlCol="0">
            <a:spAutoFit/>
          </a:bodyPr>
          <a:lstStyle/>
          <a:p>
            <a:pPr marL="285750" lvl="0" indent="-285750">
              <a:buFont typeface="Wingdings" panose="05000000000000000000" pitchFamily="2" charset="2"/>
              <a:buChar char="§"/>
            </a:pPr>
            <a:r>
              <a:rPr lang="en-US" b="1" kern="1200">
                <a:solidFill>
                  <a:schemeClr val="bg1"/>
                </a:solidFill>
                <a:effectLst/>
                <a:latin typeface="Playfair Display" panose="00000500000000000000" pitchFamily="2" charset="0"/>
              </a:rPr>
              <a:t>Tăng Cường Tính Di Động và Tính Thời Gian Thực</a:t>
            </a:r>
          </a:p>
        </p:txBody>
      </p:sp>
      <p:sp>
        <p:nvSpPr>
          <p:cNvPr id="17" name="TextBox 16">
            <a:extLst>
              <a:ext uri="{FF2B5EF4-FFF2-40B4-BE49-F238E27FC236}">
                <a16:creationId xmlns:a16="http://schemas.microsoft.com/office/drawing/2014/main" id="{4EB40D7B-E724-7762-B2BC-68414C48EB1E}"/>
              </a:ext>
            </a:extLst>
          </p:cNvPr>
          <p:cNvSpPr txBox="1"/>
          <p:nvPr/>
        </p:nvSpPr>
        <p:spPr>
          <a:xfrm>
            <a:off x="1990337" y="3287444"/>
            <a:ext cx="5323974" cy="369332"/>
          </a:xfrm>
          <a:prstGeom prst="rect">
            <a:avLst/>
          </a:prstGeom>
          <a:noFill/>
        </p:spPr>
        <p:txBody>
          <a:bodyPr wrap="square" rtlCol="0">
            <a:spAutoFit/>
          </a:bodyPr>
          <a:lstStyle/>
          <a:p>
            <a:pPr marL="285750" lvl="0" indent="-285750">
              <a:buFont typeface="Wingdings" panose="05000000000000000000" pitchFamily="2" charset="2"/>
              <a:buChar char="§"/>
            </a:pPr>
            <a:r>
              <a:rPr lang="en-US" b="1" kern="1200">
                <a:solidFill>
                  <a:schemeClr val="bg1"/>
                </a:solidFill>
                <a:effectLst/>
                <a:latin typeface="Playfair Display" panose="00000500000000000000" pitchFamily="2" charset="0"/>
              </a:rPr>
              <a:t>Tích Hợp Trí Tuệ Nhân Tạo và Học Máy</a:t>
            </a:r>
          </a:p>
        </p:txBody>
      </p:sp>
      <p:sp>
        <p:nvSpPr>
          <p:cNvPr id="18" name="TextBox 17">
            <a:extLst>
              <a:ext uri="{FF2B5EF4-FFF2-40B4-BE49-F238E27FC236}">
                <a16:creationId xmlns:a16="http://schemas.microsoft.com/office/drawing/2014/main" id="{48A0BB0D-F484-B902-9808-A56C7D88933C}"/>
              </a:ext>
            </a:extLst>
          </p:cNvPr>
          <p:cNvSpPr txBox="1"/>
          <p:nvPr/>
        </p:nvSpPr>
        <p:spPr>
          <a:xfrm>
            <a:off x="1990337" y="3830840"/>
            <a:ext cx="4328932" cy="369332"/>
          </a:xfrm>
          <a:prstGeom prst="rect">
            <a:avLst/>
          </a:prstGeom>
          <a:noFill/>
        </p:spPr>
        <p:txBody>
          <a:bodyPr wrap="square" rtlCol="0">
            <a:spAutoFit/>
          </a:bodyPr>
          <a:lstStyle/>
          <a:p>
            <a:pPr marL="285750" lvl="0" indent="-285750">
              <a:buFont typeface="Wingdings" panose="05000000000000000000" pitchFamily="2" charset="2"/>
              <a:buChar char="§"/>
            </a:pPr>
            <a:r>
              <a:rPr lang="en-US" b="1" kern="1200">
                <a:solidFill>
                  <a:schemeClr val="bg1"/>
                </a:solidFill>
                <a:effectLst/>
                <a:latin typeface="Playfair Display" panose="00000500000000000000" pitchFamily="2" charset="0"/>
              </a:rPr>
              <a:t>Mở Rộng Các Công Cụ Di Động</a:t>
            </a:r>
          </a:p>
        </p:txBody>
      </p:sp>
      <p:sp>
        <p:nvSpPr>
          <p:cNvPr id="19" name="TextBox 18">
            <a:extLst>
              <a:ext uri="{FF2B5EF4-FFF2-40B4-BE49-F238E27FC236}">
                <a16:creationId xmlns:a16="http://schemas.microsoft.com/office/drawing/2014/main" id="{97144A0B-41E7-C98D-DBF3-F91C835F114A}"/>
              </a:ext>
            </a:extLst>
          </p:cNvPr>
          <p:cNvSpPr txBox="1"/>
          <p:nvPr/>
        </p:nvSpPr>
        <p:spPr>
          <a:xfrm>
            <a:off x="1990337" y="4370393"/>
            <a:ext cx="6585614" cy="369332"/>
          </a:xfrm>
          <a:prstGeom prst="rect">
            <a:avLst/>
          </a:prstGeom>
          <a:noFill/>
        </p:spPr>
        <p:txBody>
          <a:bodyPr wrap="square" rtlCol="0">
            <a:spAutoFit/>
          </a:bodyPr>
          <a:lstStyle/>
          <a:p>
            <a:pPr marL="285750" lvl="0" indent="-285750">
              <a:buFont typeface="Wingdings" panose="05000000000000000000" pitchFamily="2" charset="2"/>
              <a:buChar char="§"/>
            </a:pPr>
            <a:r>
              <a:rPr lang="en-US" b="1" kern="1200">
                <a:solidFill>
                  <a:schemeClr val="bg1"/>
                </a:solidFill>
                <a:effectLst/>
                <a:latin typeface="Playfair Display" panose="00000500000000000000" pitchFamily="2" charset="0"/>
              </a:rPr>
              <a:t>Tăng Cường An Toàn và Bảo Mật Dữ Liệu</a:t>
            </a:r>
          </a:p>
        </p:txBody>
      </p:sp>
      <p:sp>
        <p:nvSpPr>
          <p:cNvPr id="20" name="TextBox 19">
            <a:extLst>
              <a:ext uri="{FF2B5EF4-FFF2-40B4-BE49-F238E27FC236}">
                <a16:creationId xmlns:a16="http://schemas.microsoft.com/office/drawing/2014/main" id="{B5DA9EA7-65B5-0543-08E3-45D19D22E768}"/>
              </a:ext>
            </a:extLst>
          </p:cNvPr>
          <p:cNvSpPr txBox="1"/>
          <p:nvPr/>
        </p:nvSpPr>
        <p:spPr>
          <a:xfrm>
            <a:off x="1981661" y="4907139"/>
            <a:ext cx="5323973" cy="369332"/>
          </a:xfrm>
          <a:prstGeom prst="rect">
            <a:avLst/>
          </a:prstGeom>
          <a:noFill/>
        </p:spPr>
        <p:txBody>
          <a:bodyPr wrap="square" rtlCol="0">
            <a:spAutoFit/>
          </a:bodyPr>
          <a:lstStyle/>
          <a:p>
            <a:pPr marL="285750" lvl="0" indent="-285750">
              <a:buFont typeface="Wingdings" panose="05000000000000000000" pitchFamily="2" charset="2"/>
              <a:buChar char="§"/>
            </a:pPr>
            <a:r>
              <a:rPr lang="en-US" b="1" kern="1200">
                <a:solidFill>
                  <a:schemeClr val="bg1"/>
                </a:solidFill>
                <a:effectLst/>
                <a:latin typeface="Playfair Display" panose="00000500000000000000" pitchFamily="2" charset="0"/>
              </a:rPr>
              <a:t>Hợp Nhất Các Công Cụ và Tiêu Chuẩn</a:t>
            </a:r>
          </a:p>
        </p:txBody>
      </p:sp>
      <p:sp>
        <p:nvSpPr>
          <p:cNvPr id="21" name="TextBox 20">
            <a:extLst>
              <a:ext uri="{FF2B5EF4-FFF2-40B4-BE49-F238E27FC236}">
                <a16:creationId xmlns:a16="http://schemas.microsoft.com/office/drawing/2014/main" id="{77638AA0-342D-A014-8985-E5EE83D5A15E}"/>
              </a:ext>
            </a:extLst>
          </p:cNvPr>
          <p:cNvSpPr txBox="1"/>
          <p:nvPr/>
        </p:nvSpPr>
        <p:spPr>
          <a:xfrm>
            <a:off x="1981662" y="5446692"/>
            <a:ext cx="5147454" cy="369332"/>
          </a:xfrm>
          <a:prstGeom prst="rect">
            <a:avLst/>
          </a:prstGeom>
          <a:noFill/>
        </p:spPr>
        <p:txBody>
          <a:bodyPr wrap="square" rtlCol="0">
            <a:spAutoFit/>
          </a:bodyPr>
          <a:lstStyle/>
          <a:p>
            <a:pPr marL="285750" lvl="0" indent="-285750">
              <a:buFont typeface="Wingdings" panose="05000000000000000000" pitchFamily="2" charset="2"/>
              <a:buChar char="§"/>
            </a:pPr>
            <a:r>
              <a:rPr lang="en-US" b="1" kern="1200">
                <a:solidFill>
                  <a:schemeClr val="bg1"/>
                </a:solidFill>
                <a:effectLst/>
                <a:latin typeface="Playfair Display" panose="00000500000000000000" pitchFamily="2" charset="0"/>
              </a:rPr>
              <a:t>Phát Triển Cộng Đồng và Giáo Dục</a:t>
            </a:r>
            <a:endParaRPr lang="en-GB">
              <a:solidFill>
                <a:schemeClr val="bg1"/>
              </a:solidFill>
              <a:latin typeface="Playfair Display" panose="00000500000000000000" pitchFamily="2" charset="0"/>
            </a:endParaRPr>
          </a:p>
        </p:txBody>
      </p:sp>
      <p:sp>
        <p:nvSpPr>
          <p:cNvPr id="2" name="Oval 1">
            <a:extLst>
              <a:ext uri="{FF2B5EF4-FFF2-40B4-BE49-F238E27FC236}">
                <a16:creationId xmlns:a16="http://schemas.microsoft.com/office/drawing/2014/main" id="{F7E6B9C6-6155-8E02-DF11-3339B8694741}"/>
              </a:ext>
            </a:extLst>
          </p:cNvPr>
          <p:cNvSpPr/>
          <p:nvPr/>
        </p:nvSpPr>
        <p:spPr>
          <a:xfrm>
            <a:off x="11780521" y="-5887658"/>
            <a:ext cx="7351700" cy="6689609"/>
          </a:xfrm>
          <a:prstGeom prst="ellipse">
            <a:avLst/>
          </a:prstGeom>
          <a:blipFill>
            <a:blip r:embed="rId3"/>
            <a:stretch>
              <a:fillRect l="-67277" t="26520" r="23397" b="-1656"/>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2807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1" grpId="0" animBg="1"/>
      <p:bldP spid="12" grpId="0"/>
      <p:bldP spid="14" grpId="0"/>
      <p:bldP spid="15" grpId="0"/>
      <p:bldP spid="16" grpId="0"/>
      <p:bldP spid="17" grpId="0"/>
      <p:bldP spid="18" grpId="0"/>
      <p:bldP spid="19" grpId="0"/>
      <p:bldP spid="20" grpId="0"/>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CFA834-CD0A-BB45-A4AA-483F0B04A36B}"/>
              </a:ext>
            </a:extLst>
          </p:cNvPr>
          <p:cNvSpPr txBox="1"/>
          <p:nvPr/>
        </p:nvSpPr>
        <p:spPr>
          <a:xfrm>
            <a:off x="2280213" y="335666"/>
            <a:ext cx="7859210" cy="1015663"/>
          </a:xfrm>
          <a:prstGeom prst="rect">
            <a:avLst/>
          </a:prstGeom>
          <a:noFill/>
        </p:spPr>
        <p:txBody>
          <a:bodyPr wrap="square" rtlCol="0">
            <a:spAutoFit/>
          </a:bodyPr>
          <a:lstStyle/>
          <a:p>
            <a:r>
              <a:rPr lang="en-US" sz="3000" b="1">
                <a:solidFill>
                  <a:srgbClr val="92D050"/>
                </a:solidFill>
                <a:latin typeface="Montserrat" panose="00000500000000000000" pitchFamily="2" charset="0"/>
                <a:ea typeface="ADLaM Display" panose="020F0502020204030204" pitchFamily="2" charset="0"/>
                <a:cs typeface="ADLaM Display" panose="020F0502020204030204" pitchFamily="2" charset="0"/>
              </a:rPr>
              <a:t>CẢM ƠN THẦY VÀ CÁC BẠN ĐÃ THAM GIA BUỔI THUYẾT TRÌNH CỦA NHÓM 2</a:t>
            </a:r>
            <a:endParaRPr lang="en-GB" sz="3000" b="1">
              <a:solidFill>
                <a:srgbClr val="92D050"/>
              </a:solidFill>
              <a:latin typeface="Montserrat" panose="00000500000000000000" pitchFamily="2" charset="0"/>
              <a:ea typeface="ADLaM Display" panose="020F0502020204030204" pitchFamily="2" charset="0"/>
              <a:cs typeface="ADLaM Display" panose="020F0502020204030204" pitchFamily="2" charset="0"/>
            </a:endParaRPr>
          </a:p>
        </p:txBody>
      </p:sp>
      <p:sp>
        <p:nvSpPr>
          <p:cNvPr id="5" name="TextBox 4">
            <a:extLst>
              <a:ext uri="{FF2B5EF4-FFF2-40B4-BE49-F238E27FC236}">
                <a16:creationId xmlns:a16="http://schemas.microsoft.com/office/drawing/2014/main" id="{9A46999B-1738-AE21-7A9F-B978FC7EAB11}"/>
              </a:ext>
            </a:extLst>
          </p:cNvPr>
          <p:cNvSpPr txBox="1"/>
          <p:nvPr/>
        </p:nvSpPr>
        <p:spPr>
          <a:xfrm>
            <a:off x="4278775" y="1351329"/>
            <a:ext cx="4101296" cy="1631216"/>
          </a:xfrm>
          <a:prstGeom prst="rect">
            <a:avLst/>
          </a:prstGeom>
          <a:noFill/>
        </p:spPr>
        <p:txBody>
          <a:bodyPr wrap="square" rtlCol="0">
            <a:spAutoFit/>
          </a:bodyPr>
          <a:lstStyle/>
          <a:p>
            <a:r>
              <a:rPr lang="en-US" sz="10000" b="1">
                <a:solidFill>
                  <a:srgbClr val="B3D7A9"/>
                </a:solidFill>
                <a:latin typeface="Montserrat" panose="00000500000000000000" pitchFamily="2" charset="0"/>
                <a:ea typeface="Tahoma" panose="020B0604030504040204" pitchFamily="34" charset="0"/>
                <a:cs typeface="Times New Roman" panose="02020603050405020304" pitchFamily="18" charset="0"/>
              </a:rPr>
              <a:t>HEHE</a:t>
            </a:r>
            <a:endParaRPr lang="en-GB" sz="10000" b="1">
              <a:solidFill>
                <a:srgbClr val="B3D7A9"/>
              </a:solidFill>
              <a:latin typeface="Montserrat" panose="00000500000000000000" pitchFamily="2"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441433795"/>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08FC3E2-A099-98E9-01FB-A20F9BF1262B}"/>
              </a:ext>
            </a:extLst>
          </p:cNvPr>
          <p:cNvPicPr>
            <a:picLocks noChangeAspect="1"/>
          </p:cNvPicPr>
          <p:nvPr/>
        </p:nvPicPr>
        <p:blipFill>
          <a:blip r:embed="rId2">
            <a:extLst>
              <a:ext uri="{28A0092B-C50C-407E-A947-70E740481C1C}">
                <a14:useLocalDpi xmlns:a14="http://schemas.microsoft.com/office/drawing/2010/main" val="0"/>
              </a:ext>
            </a:extLst>
          </a:blip>
          <a:srcRect l="45822" r="45822"/>
          <a:stretch/>
        </p:blipFill>
        <p:spPr>
          <a:xfrm>
            <a:off x="436880" y="878840"/>
            <a:ext cx="758526" cy="5100320"/>
          </a:xfrm>
          <a:prstGeom prst="roundRect">
            <a:avLst>
              <a:gd name="adj" fmla="val 50000"/>
            </a:avLst>
          </a:prstGeom>
        </p:spPr>
      </p:pic>
      <p:pic>
        <p:nvPicPr>
          <p:cNvPr id="30" name="Picture 29">
            <a:extLst>
              <a:ext uri="{FF2B5EF4-FFF2-40B4-BE49-F238E27FC236}">
                <a16:creationId xmlns:a16="http://schemas.microsoft.com/office/drawing/2014/main" id="{B9178048-181C-58FE-E416-E4B2463AC953}"/>
              </a:ext>
            </a:extLst>
          </p:cNvPr>
          <p:cNvPicPr>
            <a:picLocks noChangeAspect="1"/>
          </p:cNvPicPr>
          <p:nvPr/>
        </p:nvPicPr>
        <p:blipFill>
          <a:blip r:embed="rId3">
            <a:extLst>
              <a:ext uri="{28A0092B-C50C-407E-A947-70E740481C1C}">
                <a14:useLocalDpi xmlns:a14="http://schemas.microsoft.com/office/drawing/2010/main" val="0"/>
              </a:ext>
            </a:extLst>
          </a:blip>
          <a:srcRect t="20367" b="20367"/>
          <a:stretch/>
        </p:blipFill>
        <p:spPr>
          <a:xfrm>
            <a:off x="2976880" y="878840"/>
            <a:ext cx="8778240" cy="5196229"/>
          </a:xfrm>
          <a:prstGeom prst="roundRect">
            <a:avLst>
              <a:gd name="adj" fmla="val 4882"/>
            </a:avLst>
          </a:prstGeom>
        </p:spPr>
      </p:pic>
      <p:sp>
        <p:nvSpPr>
          <p:cNvPr id="2" name="TextBox 1">
            <a:extLst>
              <a:ext uri="{FF2B5EF4-FFF2-40B4-BE49-F238E27FC236}">
                <a16:creationId xmlns:a16="http://schemas.microsoft.com/office/drawing/2014/main" id="{446E2FA2-AD8E-5B11-E788-1F39A14001E0}"/>
              </a:ext>
            </a:extLst>
          </p:cNvPr>
          <p:cNvSpPr txBox="1"/>
          <p:nvPr/>
        </p:nvSpPr>
        <p:spPr>
          <a:xfrm>
            <a:off x="3225800" y="175849"/>
            <a:ext cx="10688320" cy="477054"/>
          </a:xfrm>
          <a:prstGeom prst="rect">
            <a:avLst/>
          </a:prstGeom>
          <a:noFill/>
        </p:spPr>
        <p:txBody>
          <a:bodyPr wrap="square" rtlCol="0">
            <a:spAutoFit/>
          </a:bodyPr>
          <a:lstStyle/>
          <a:p>
            <a:r>
              <a:rPr lang="en-US" sz="2500" b="1">
                <a:effectLst/>
                <a:latin typeface="Playfair Display" panose="00000500000000000000" pitchFamily="2" charset="0"/>
                <a:ea typeface="SimSun" panose="02010600030101010101" pitchFamily="2" charset="-122"/>
                <a:cs typeface="Times New Roman" panose="02020603050405020304" pitchFamily="18" charset="0"/>
              </a:rPr>
              <a:t>1.1 </a:t>
            </a:r>
            <a:r>
              <a:rPr lang="vi-VN" sz="2500" b="1">
                <a:effectLst/>
                <a:latin typeface="Playfair Display" panose="00000500000000000000" pitchFamily="2" charset="0"/>
                <a:ea typeface="SimSun" panose="02010600030101010101" pitchFamily="2" charset="-122"/>
                <a:cs typeface="Times New Roman" panose="02020603050405020304" pitchFamily="18" charset="0"/>
              </a:rPr>
              <a:t>Giới Thiệu Cơ Bản về Giao Diện Người Dùng Đồ Họa</a:t>
            </a:r>
            <a:endParaRPr lang="en-GB" sz="2500">
              <a:effectLst/>
              <a:latin typeface="Playfair Display" panose="00000500000000000000" pitchFamily="2" charset="0"/>
              <a:ea typeface="SimSu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EC60A449-1862-E668-29CA-509A86156C26}"/>
              </a:ext>
            </a:extLst>
          </p:cNvPr>
          <p:cNvPicPr>
            <a:picLocks noChangeAspect="1"/>
          </p:cNvPicPr>
          <p:nvPr/>
        </p:nvPicPr>
        <p:blipFill>
          <a:blip r:embed="rId4">
            <a:extLst>
              <a:ext uri="{28A0092B-C50C-407E-A947-70E740481C1C}">
                <a14:useLocalDpi xmlns:a14="http://schemas.microsoft.com/office/drawing/2010/main" val="0"/>
              </a:ext>
            </a:extLst>
          </a:blip>
          <a:srcRect l="45522" r="45522"/>
          <a:stretch/>
        </p:blipFill>
        <p:spPr>
          <a:xfrm>
            <a:off x="1631657" y="878840"/>
            <a:ext cx="772790" cy="5196228"/>
          </a:xfrm>
          <a:prstGeom prst="roundRect">
            <a:avLst>
              <a:gd name="adj" fmla="val 50000"/>
            </a:avLst>
          </a:prstGeom>
        </p:spPr>
      </p:pic>
      <p:sp>
        <p:nvSpPr>
          <p:cNvPr id="5" name="TextBox 4">
            <a:extLst>
              <a:ext uri="{FF2B5EF4-FFF2-40B4-BE49-F238E27FC236}">
                <a16:creationId xmlns:a16="http://schemas.microsoft.com/office/drawing/2014/main" id="{E44CBB23-CDD2-D3FC-7ED5-3C26A3053835}"/>
              </a:ext>
            </a:extLst>
          </p:cNvPr>
          <p:cNvSpPr txBox="1"/>
          <p:nvPr/>
        </p:nvSpPr>
        <p:spPr>
          <a:xfrm>
            <a:off x="3434080" y="1849120"/>
            <a:ext cx="6177280" cy="1015663"/>
          </a:xfrm>
          <a:prstGeom prst="rect">
            <a:avLst/>
          </a:prstGeom>
          <a:noFill/>
        </p:spPr>
        <p:txBody>
          <a:bodyPr wrap="square" rtlCol="0">
            <a:spAutoFit/>
          </a:bodyPr>
          <a:lstStyle/>
          <a:p>
            <a:r>
              <a:rPr lang="en-GB" sz="3000" b="1">
                <a:solidFill>
                  <a:schemeClr val="bg1"/>
                </a:solidFill>
                <a:latin typeface="Playfair Display" panose="00000500000000000000" pitchFamily="2" charset="0"/>
              </a:rPr>
              <a:t>Trong cuộc sống hằng ngày các hình ảnh có quan trọng không ? </a:t>
            </a:r>
          </a:p>
        </p:txBody>
      </p:sp>
      <p:sp>
        <p:nvSpPr>
          <p:cNvPr id="6" name="TextBox 5">
            <a:extLst>
              <a:ext uri="{FF2B5EF4-FFF2-40B4-BE49-F238E27FC236}">
                <a16:creationId xmlns:a16="http://schemas.microsoft.com/office/drawing/2014/main" id="{E784ADBC-0815-BD16-AFAE-95110A929A69}"/>
              </a:ext>
            </a:extLst>
          </p:cNvPr>
          <p:cNvSpPr txBox="1"/>
          <p:nvPr/>
        </p:nvSpPr>
        <p:spPr>
          <a:xfrm>
            <a:off x="3434080" y="3316657"/>
            <a:ext cx="6177280" cy="707886"/>
          </a:xfrm>
          <a:prstGeom prst="rect">
            <a:avLst/>
          </a:prstGeom>
          <a:noFill/>
        </p:spPr>
        <p:txBody>
          <a:bodyPr wrap="square" rtlCol="0">
            <a:spAutoFit/>
          </a:bodyPr>
          <a:lstStyle/>
          <a:p>
            <a:r>
              <a:rPr lang="en-GB" sz="4000" b="1">
                <a:solidFill>
                  <a:schemeClr val="bg1"/>
                </a:solidFill>
                <a:latin typeface="Playfair Display" panose="00000500000000000000" pitchFamily="2" charset="0"/>
              </a:rPr>
              <a:t>Nó giúp gì cho bạn ?</a:t>
            </a:r>
          </a:p>
        </p:txBody>
      </p:sp>
    </p:spTree>
    <p:extLst>
      <p:ext uri="{BB962C8B-B14F-4D97-AF65-F5344CB8AC3E}">
        <p14:creationId xmlns:p14="http://schemas.microsoft.com/office/powerpoint/2010/main" val="1293712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pic>
        <p:nvPicPr>
          <p:cNvPr id="12" name="Picture 11" descr="A computer and desktop with colorful images&#10;&#10;Description automatically generated with medium confidence">
            <a:extLst>
              <a:ext uri="{FF2B5EF4-FFF2-40B4-BE49-F238E27FC236}">
                <a16:creationId xmlns:a16="http://schemas.microsoft.com/office/drawing/2014/main" id="{692A49E2-A42D-8DDC-217C-5100D543A177}"/>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80"/>
                    </a14:imgEffect>
                  </a14:imgLayer>
                </a14:imgProps>
              </a:ext>
              <a:ext uri="{28A0092B-C50C-407E-A947-70E740481C1C}">
                <a14:useLocalDpi xmlns:a14="http://schemas.microsoft.com/office/drawing/2010/main" val="0"/>
              </a:ext>
            </a:extLst>
          </a:blip>
          <a:srcRect r="64500"/>
          <a:stretch/>
        </p:blipFill>
        <p:spPr>
          <a:xfrm>
            <a:off x="0" y="0"/>
            <a:ext cx="4907280" cy="6858000"/>
          </a:xfrm>
          <a:prstGeom prst="rect">
            <a:avLst/>
          </a:prstGeom>
        </p:spPr>
      </p:pic>
      <p:sp>
        <p:nvSpPr>
          <p:cNvPr id="2" name="TextBox 1">
            <a:extLst>
              <a:ext uri="{FF2B5EF4-FFF2-40B4-BE49-F238E27FC236}">
                <a16:creationId xmlns:a16="http://schemas.microsoft.com/office/drawing/2014/main" id="{446E2FA2-AD8E-5B11-E788-1F39A14001E0}"/>
              </a:ext>
            </a:extLst>
          </p:cNvPr>
          <p:cNvSpPr txBox="1"/>
          <p:nvPr/>
        </p:nvSpPr>
        <p:spPr>
          <a:xfrm>
            <a:off x="228600" y="1307217"/>
            <a:ext cx="5273040" cy="707886"/>
          </a:xfrm>
          <a:prstGeom prst="rect">
            <a:avLst/>
          </a:prstGeom>
          <a:noFill/>
        </p:spPr>
        <p:txBody>
          <a:bodyPr wrap="square" rtlCol="0">
            <a:spAutoFit/>
          </a:bodyPr>
          <a:lstStyle/>
          <a:p>
            <a:r>
              <a:rPr lang="vi-VN"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Định Nghĩa và Ý Nghĩa </a:t>
            </a:r>
            <a:endParaRPr lang="en-US"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endParaRPr>
          </a:p>
          <a:p>
            <a:r>
              <a:rPr lang="vi-VN"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của </a:t>
            </a:r>
            <a:r>
              <a:rPr lang="en-US"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g</a:t>
            </a:r>
            <a:r>
              <a:rPr lang="vi-VN"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iao </a:t>
            </a:r>
            <a:r>
              <a:rPr lang="en-US"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d</a:t>
            </a:r>
            <a:r>
              <a:rPr lang="vi-VN"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iện </a:t>
            </a:r>
            <a:r>
              <a:rPr lang="en-US"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n</a:t>
            </a:r>
            <a:r>
              <a:rPr lang="vi-VN"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gười </a:t>
            </a:r>
            <a:r>
              <a:rPr lang="en-US"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d</a:t>
            </a:r>
            <a:r>
              <a:rPr lang="vi-VN"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ùng </a:t>
            </a:r>
            <a:r>
              <a:rPr lang="en-US" sz="2000" b="1">
                <a:solidFill>
                  <a:schemeClr val="bg1"/>
                </a:solidFill>
                <a:latin typeface="Playfair Display" panose="00000500000000000000" pitchFamily="2" charset="0"/>
                <a:ea typeface="SimSun" panose="02010600030101010101" pitchFamily="2" charset="-122"/>
                <a:cs typeface="Times New Roman" panose="02020603050405020304" pitchFamily="18" charset="0"/>
              </a:rPr>
              <a:t>đ</a:t>
            </a:r>
            <a:r>
              <a:rPr lang="vi-VN"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ồ </a:t>
            </a:r>
            <a:r>
              <a:rPr lang="en-US"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h</a:t>
            </a:r>
            <a:r>
              <a:rPr lang="vi-VN" sz="2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ọa</a:t>
            </a:r>
            <a:endParaRPr lang="en-GB" sz="2000">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9EBFD75F-4FA5-4013-EF34-2770A2B28393}"/>
              </a:ext>
            </a:extLst>
          </p:cNvPr>
          <p:cNvSpPr txBox="1"/>
          <p:nvPr/>
        </p:nvSpPr>
        <p:spPr>
          <a:xfrm>
            <a:off x="228600" y="2346960"/>
            <a:ext cx="4678680" cy="1754326"/>
          </a:xfrm>
          <a:prstGeom prst="rect">
            <a:avLst/>
          </a:prstGeom>
          <a:noFill/>
        </p:spPr>
        <p:txBody>
          <a:bodyPr wrap="square" rtlCol="0">
            <a:spAutoFit/>
          </a:bodyPr>
          <a:lstStyle/>
          <a:p>
            <a:r>
              <a:rPr lang="vi-VN" sz="3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GUI là gì? </a:t>
            </a:r>
            <a:endParaRPr lang="en-US" sz="3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endParaRPr>
          </a:p>
          <a:p>
            <a:r>
              <a:rPr lang="vi-VN" sz="3000" b="1">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rPr>
              <a:t>Tầm quan trọng nó ra sao đến người dùng? </a:t>
            </a:r>
            <a:endParaRPr lang="en-GB" sz="3000">
              <a:solidFill>
                <a:schemeClr val="bg1"/>
              </a:solidFill>
              <a:effectLst/>
              <a:latin typeface="Playfair Display" panose="00000500000000000000" pitchFamily="2" charset="0"/>
              <a:ea typeface="SimSun" panose="02010600030101010101" pitchFamily="2" charset="-122"/>
              <a:cs typeface="Times New Roman" panose="02020603050405020304" pitchFamily="18" charset="0"/>
            </a:endParaRPr>
          </a:p>
          <a:p>
            <a:endParaRPr lang="en-GB">
              <a:solidFill>
                <a:schemeClr val="bg1"/>
              </a:solidFill>
            </a:endParaRPr>
          </a:p>
        </p:txBody>
      </p:sp>
    </p:spTree>
    <p:extLst>
      <p:ext uri="{BB962C8B-B14F-4D97-AF65-F5344CB8AC3E}">
        <p14:creationId xmlns:p14="http://schemas.microsoft.com/office/powerpoint/2010/main" val="3525295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08FC3E2-A099-98E9-01FB-A20F9BF1262B}"/>
              </a:ext>
            </a:extLst>
          </p:cNvPr>
          <p:cNvPicPr>
            <a:picLocks noChangeAspect="1"/>
          </p:cNvPicPr>
          <p:nvPr/>
        </p:nvPicPr>
        <p:blipFill>
          <a:blip r:embed="rId2">
            <a:extLst>
              <a:ext uri="{28A0092B-C50C-407E-A947-70E740481C1C}">
                <a14:useLocalDpi xmlns:a14="http://schemas.microsoft.com/office/drawing/2010/main" val="0"/>
              </a:ext>
            </a:extLst>
          </a:blip>
          <a:srcRect l="42573" r="42573"/>
          <a:stretch/>
        </p:blipFill>
        <p:spPr>
          <a:xfrm>
            <a:off x="10847949" y="805486"/>
            <a:ext cx="794327" cy="5486400"/>
          </a:xfrm>
          <a:prstGeom prst="roundRect">
            <a:avLst>
              <a:gd name="adj" fmla="val 50000"/>
            </a:avLst>
          </a:prstGeom>
        </p:spPr>
      </p:pic>
      <p:pic>
        <p:nvPicPr>
          <p:cNvPr id="30" name="Picture 29">
            <a:extLst>
              <a:ext uri="{FF2B5EF4-FFF2-40B4-BE49-F238E27FC236}">
                <a16:creationId xmlns:a16="http://schemas.microsoft.com/office/drawing/2014/main" id="{B9178048-181C-58FE-E416-E4B2463AC953}"/>
              </a:ext>
            </a:extLst>
          </p:cNvPr>
          <p:cNvPicPr>
            <a:picLocks noChangeAspect="1"/>
          </p:cNvPicPr>
          <p:nvPr/>
        </p:nvPicPr>
        <p:blipFill>
          <a:blip r:embed="rId3">
            <a:extLst>
              <a:ext uri="{28A0092B-C50C-407E-A947-70E740481C1C}">
                <a14:useLocalDpi xmlns:a14="http://schemas.microsoft.com/office/drawing/2010/main" val="0"/>
              </a:ext>
            </a:extLst>
          </a:blip>
          <a:srcRect l="4553" r="4553"/>
          <a:stretch/>
        </p:blipFill>
        <p:spPr>
          <a:xfrm>
            <a:off x="666110" y="950571"/>
            <a:ext cx="8396610" cy="5196229"/>
          </a:xfrm>
          <a:prstGeom prst="roundRect">
            <a:avLst>
              <a:gd name="adj" fmla="val 4882"/>
            </a:avLst>
          </a:prstGeom>
        </p:spPr>
      </p:pic>
      <p:sp>
        <p:nvSpPr>
          <p:cNvPr id="31" name="TextBox 30">
            <a:extLst>
              <a:ext uri="{FF2B5EF4-FFF2-40B4-BE49-F238E27FC236}">
                <a16:creationId xmlns:a16="http://schemas.microsoft.com/office/drawing/2014/main" id="{B5B5C6D4-AB09-E5AE-45E7-D3F034D57487}"/>
              </a:ext>
            </a:extLst>
          </p:cNvPr>
          <p:cNvSpPr txBox="1"/>
          <p:nvPr/>
        </p:nvSpPr>
        <p:spPr>
          <a:xfrm>
            <a:off x="944880" y="234146"/>
            <a:ext cx="10302240" cy="477054"/>
          </a:xfrm>
          <a:prstGeom prst="rect">
            <a:avLst/>
          </a:prstGeom>
          <a:noFill/>
        </p:spPr>
        <p:txBody>
          <a:bodyPr wrap="square" rtlCol="0">
            <a:spAutoFit/>
          </a:bodyPr>
          <a:lstStyle/>
          <a:p>
            <a:r>
              <a:rPr lang="vi-VN" sz="2500" b="1">
                <a:effectLst/>
                <a:latin typeface="Playfair Display" panose="00000500000000000000" pitchFamily="2" charset="0"/>
                <a:ea typeface="SimSun" panose="02010600030101010101" pitchFamily="2" charset="-122"/>
                <a:cs typeface="Times New Roman" panose="02020603050405020304" pitchFamily="18" charset="0"/>
              </a:rPr>
              <a:t>Tầm Quan Trọng của GUI trong Thiết Kế Ứng Dụng</a:t>
            </a:r>
            <a:endParaRPr lang="en-GB" sz="2500">
              <a:effectLst/>
              <a:latin typeface="Playfair Display" panose="00000500000000000000" pitchFamily="2" charset="0"/>
              <a:ea typeface="SimSun" panose="02010600030101010101" pitchFamily="2" charset="-122"/>
              <a:cs typeface="Times New Roman" panose="02020603050405020304" pitchFamily="18" charset="0"/>
            </a:endParaRPr>
          </a:p>
        </p:txBody>
      </p:sp>
      <p:sp>
        <p:nvSpPr>
          <p:cNvPr id="32" name="TextBox 31">
            <a:extLst>
              <a:ext uri="{FF2B5EF4-FFF2-40B4-BE49-F238E27FC236}">
                <a16:creationId xmlns:a16="http://schemas.microsoft.com/office/drawing/2014/main" id="{7AC004F5-40E0-826D-EF85-400859A6E5C3}"/>
              </a:ext>
            </a:extLst>
          </p:cNvPr>
          <p:cNvSpPr txBox="1"/>
          <p:nvPr/>
        </p:nvSpPr>
        <p:spPr>
          <a:xfrm>
            <a:off x="2133600" y="6346855"/>
            <a:ext cx="5994400" cy="369332"/>
          </a:xfrm>
          <a:prstGeom prst="rect">
            <a:avLst/>
          </a:prstGeom>
          <a:noFill/>
        </p:spPr>
        <p:txBody>
          <a:bodyPr wrap="square" rtlCol="0">
            <a:spAutoFit/>
          </a:bodyPr>
          <a:lstStyle/>
          <a:p>
            <a:pPr algn="ctr"/>
            <a:r>
              <a:rPr lang="vi-VN" sz="1800">
                <a:effectLst/>
                <a:latin typeface="Playfair Display" panose="00000500000000000000" pitchFamily="2" charset="0"/>
                <a:ea typeface="SimSun" panose="02010600030101010101" pitchFamily="2" charset="-122"/>
                <a:cs typeface="Times New Roman" panose="02020603050405020304" pitchFamily="18" charset="0"/>
              </a:rPr>
              <a:t>So sánh hai giao diện 1080p và 4K</a:t>
            </a:r>
            <a:endParaRPr lang="en-GB" sz="1600">
              <a:effectLst/>
              <a:latin typeface="Playfair Display" panose="00000500000000000000" pitchFamily="2" charset="0"/>
              <a:ea typeface="SimSun" panose="02010600030101010101" pitchFamily="2" charset="-122"/>
              <a:cs typeface="Times New Roman" panose="02020603050405020304" pitchFamily="18" charset="0"/>
            </a:endParaRPr>
          </a:p>
        </p:txBody>
      </p:sp>
      <p:pic>
        <p:nvPicPr>
          <p:cNvPr id="33" name="Picture 32">
            <a:extLst>
              <a:ext uri="{FF2B5EF4-FFF2-40B4-BE49-F238E27FC236}">
                <a16:creationId xmlns:a16="http://schemas.microsoft.com/office/drawing/2014/main" id="{B107CC6E-16B6-A212-E29E-EA8DD8059374}"/>
              </a:ext>
            </a:extLst>
          </p:cNvPr>
          <p:cNvPicPr>
            <a:picLocks noChangeAspect="1"/>
          </p:cNvPicPr>
          <p:nvPr/>
        </p:nvPicPr>
        <p:blipFill>
          <a:blip r:embed="rId4">
            <a:extLst>
              <a:ext uri="{28A0092B-C50C-407E-A947-70E740481C1C}">
                <a14:useLocalDpi xmlns:a14="http://schemas.microsoft.com/office/drawing/2010/main" val="0"/>
              </a:ext>
            </a:extLst>
          </a:blip>
          <a:srcRect l="46351" r="46351"/>
          <a:stretch/>
        </p:blipFill>
        <p:spPr>
          <a:xfrm>
            <a:off x="9581455" y="950571"/>
            <a:ext cx="758526" cy="5196228"/>
          </a:xfrm>
          <a:prstGeom prst="roundRect">
            <a:avLst>
              <a:gd name="adj" fmla="val 50000"/>
            </a:avLst>
          </a:prstGeom>
        </p:spPr>
      </p:pic>
    </p:spTree>
    <p:extLst>
      <p:ext uri="{BB962C8B-B14F-4D97-AF65-F5344CB8AC3E}">
        <p14:creationId xmlns:p14="http://schemas.microsoft.com/office/powerpoint/2010/main" val="34135619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1419</TotalTime>
  <Words>2788</Words>
  <Application>Microsoft Office PowerPoint</Application>
  <PresentationFormat>Widescreen</PresentationFormat>
  <Paragraphs>400</Paragraphs>
  <Slides>61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Aptos</vt:lpstr>
      <vt:lpstr>Arial</vt:lpstr>
      <vt:lpstr>Calibri</vt:lpstr>
      <vt:lpstr>Calibri Light</vt:lpstr>
      <vt:lpstr>Haettenschweiler</vt:lpstr>
      <vt:lpstr>Montserrat</vt:lpstr>
      <vt:lpstr>Playfair Display</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Ninh Đan</dc:creator>
  <cp:lastModifiedBy>Ninh Đan</cp:lastModifiedBy>
  <cp:revision>159</cp:revision>
  <dcterms:created xsi:type="dcterms:W3CDTF">2023-11-21T03:10:28Z</dcterms:created>
  <dcterms:modified xsi:type="dcterms:W3CDTF">2023-11-29T04:26:04Z</dcterms:modified>
</cp:coreProperties>
</file>